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135"/>
  </p:handoutMasterIdLst>
  <p:sldIdLst>
    <p:sldId id="1085" r:id="rId3"/>
    <p:sldId id="1598" r:id="rId5"/>
    <p:sldId id="677" r:id="rId6"/>
    <p:sldId id="1551" r:id="rId7"/>
    <p:sldId id="1593" r:id="rId8"/>
    <p:sldId id="1607" r:id="rId9"/>
    <p:sldId id="1614" r:id="rId10"/>
    <p:sldId id="1616" r:id="rId11"/>
    <p:sldId id="1629" r:id="rId12"/>
    <p:sldId id="1617" r:id="rId13"/>
    <p:sldId id="1618" r:id="rId14"/>
    <p:sldId id="1619" r:id="rId15"/>
    <p:sldId id="1630" r:id="rId16"/>
    <p:sldId id="1620" r:id="rId17"/>
    <p:sldId id="1631" r:id="rId18"/>
    <p:sldId id="1632" r:id="rId19"/>
    <p:sldId id="1633" r:id="rId20"/>
    <p:sldId id="1634" r:id="rId21"/>
    <p:sldId id="1635" r:id="rId22"/>
    <p:sldId id="1636" r:id="rId23"/>
    <p:sldId id="1637" r:id="rId24"/>
    <p:sldId id="1638" r:id="rId25"/>
    <p:sldId id="1639" r:id="rId26"/>
    <p:sldId id="1640" r:id="rId27"/>
    <p:sldId id="1641" r:id="rId28"/>
    <p:sldId id="1642" r:id="rId29"/>
    <p:sldId id="1643" r:id="rId30"/>
    <p:sldId id="1644" r:id="rId31"/>
    <p:sldId id="1645" r:id="rId32"/>
    <p:sldId id="1646" r:id="rId33"/>
    <p:sldId id="1647" r:id="rId34"/>
    <p:sldId id="1648" r:id="rId35"/>
    <p:sldId id="1621" r:id="rId36"/>
    <p:sldId id="1622" r:id="rId37"/>
    <p:sldId id="1649" r:id="rId38"/>
    <p:sldId id="1663" r:id="rId39"/>
    <p:sldId id="1651" r:id="rId40"/>
    <p:sldId id="1652" r:id="rId41"/>
    <p:sldId id="1653" r:id="rId42"/>
    <p:sldId id="1654" r:id="rId43"/>
    <p:sldId id="1655" r:id="rId44"/>
    <p:sldId id="1656" r:id="rId45"/>
    <p:sldId id="1657" r:id="rId46"/>
    <p:sldId id="1658" r:id="rId47"/>
    <p:sldId id="1659" r:id="rId48"/>
    <p:sldId id="1660" r:id="rId49"/>
    <p:sldId id="1661" r:id="rId50"/>
    <p:sldId id="1662" r:id="rId51"/>
    <p:sldId id="1623" r:id="rId52"/>
    <p:sldId id="1689" r:id="rId53"/>
    <p:sldId id="1690" r:id="rId54"/>
    <p:sldId id="1691" r:id="rId55"/>
    <p:sldId id="1692" r:id="rId56"/>
    <p:sldId id="1697" r:id="rId57"/>
    <p:sldId id="1624" r:id="rId58"/>
    <p:sldId id="1625" r:id="rId59"/>
    <p:sldId id="1626" r:id="rId60"/>
    <p:sldId id="1627" r:id="rId61"/>
    <p:sldId id="1693" r:id="rId62"/>
    <p:sldId id="1694" r:id="rId63"/>
    <p:sldId id="1628" r:id="rId64"/>
    <p:sldId id="1695" r:id="rId65"/>
    <p:sldId id="1696" r:id="rId66"/>
    <p:sldId id="1595" r:id="rId67"/>
    <p:sldId id="1615" r:id="rId68"/>
    <p:sldId id="1608" r:id="rId69"/>
    <p:sldId id="1698" r:id="rId70"/>
    <p:sldId id="1699" r:id="rId71"/>
    <p:sldId id="1700" r:id="rId72"/>
    <p:sldId id="1705" r:id="rId73"/>
    <p:sldId id="1701" r:id="rId74"/>
    <p:sldId id="1702" r:id="rId75"/>
    <p:sldId id="1706" r:id="rId76"/>
    <p:sldId id="1703" r:id="rId77"/>
    <p:sldId id="1707" r:id="rId78"/>
    <p:sldId id="1708" r:id="rId79"/>
    <p:sldId id="1704" r:id="rId80"/>
    <p:sldId id="1709" r:id="rId81"/>
    <p:sldId id="1714" r:id="rId82"/>
    <p:sldId id="1715" r:id="rId83"/>
    <p:sldId id="1716" r:id="rId84"/>
    <p:sldId id="1717" r:id="rId85"/>
    <p:sldId id="1596" r:id="rId86"/>
    <p:sldId id="1718" r:id="rId87"/>
    <p:sldId id="1719" r:id="rId88"/>
    <p:sldId id="1720" r:id="rId89"/>
    <p:sldId id="1721" r:id="rId90"/>
    <p:sldId id="1722" r:id="rId91"/>
    <p:sldId id="1723" r:id="rId92"/>
    <p:sldId id="1724" r:id="rId93"/>
    <p:sldId id="1725" r:id="rId94"/>
    <p:sldId id="1726" r:id="rId95"/>
    <p:sldId id="1727" r:id="rId96"/>
    <p:sldId id="1728" r:id="rId97"/>
    <p:sldId id="1730" r:id="rId98"/>
    <p:sldId id="1731" r:id="rId99"/>
    <p:sldId id="1760" r:id="rId100"/>
    <p:sldId id="1761" r:id="rId101"/>
    <p:sldId id="1735" r:id="rId102"/>
    <p:sldId id="1762" r:id="rId103"/>
    <p:sldId id="1764" r:id="rId104"/>
    <p:sldId id="1765" r:id="rId105"/>
    <p:sldId id="1766" r:id="rId106"/>
    <p:sldId id="1767" r:id="rId107"/>
    <p:sldId id="1768" r:id="rId108"/>
    <p:sldId id="1769" r:id="rId109"/>
    <p:sldId id="1772" r:id="rId110"/>
    <p:sldId id="1773" r:id="rId111"/>
    <p:sldId id="1774" r:id="rId112"/>
    <p:sldId id="1777" r:id="rId113"/>
    <p:sldId id="1778" r:id="rId114"/>
    <p:sldId id="1779" r:id="rId115"/>
    <p:sldId id="1780" r:id="rId116"/>
    <p:sldId id="1781" r:id="rId117"/>
    <p:sldId id="1782" r:id="rId118"/>
    <p:sldId id="1783" r:id="rId119"/>
    <p:sldId id="1784" r:id="rId120"/>
    <p:sldId id="1785" r:id="rId121"/>
    <p:sldId id="1786" r:id="rId122"/>
    <p:sldId id="1787" r:id="rId123"/>
    <p:sldId id="1788" r:id="rId124"/>
    <p:sldId id="1789" r:id="rId125"/>
    <p:sldId id="1790" r:id="rId126"/>
    <p:sldId id="1791" r:id="rId127"/>
    <p:sldId id="1792" r:id="rId128"/>
    <p:sldId id="1793" r:id="rId129"/>
    <p:sldId id="1794" r:id="rId130"/>
    <p:sldId id="1795" r:id="rId131"/>
    <p:sldId id="1597" r:id="rId132"/>
    <p:sldId id="1796" r:id="rId133"/>
    <p:sldId id="516" r:id="rId134"/>
  </p:sldIdLst>
  <p:sldSz cx="12192000" cy="6858000"/>
  <p:notesSz cx="6760845" cy="9942195"/>
  <p:custDataLst>
    <p:tags r:id="rId1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5" userDrawn="1">
          <p15:clr>
            <a:srgbClr val="A4A3A4"/>
          </p15:clr>
        </p15:guide>
        <p15:guide id="2" pos="3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FFFFFF"/>
    <a:srgbClr val="AA1478"/>
    <a:srgbClr val="32679F"/>
    <a:srgbClr val="783232"/>
    <a:srgbClr val="C28FD0"/>
    <a:srgbClr val="FFF5D7"/>
    <a:srgbClr val="FFDCDC"/>
    <a:srgbClr val="FDB8B8"/>
    <a:srgbClr val="FCA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C89EF96-8CEA-46FF-86C4-4CE0E7609802}"/>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9111" autoAdjust="0"/>
  </p:normalViewPr>
  <p:slideViewPr>
    <p:cSldViewPr snapToGrid="0" showGuides="1">
      <p:cViewPr varScale="1">
        <p:scale>
          <a:sx n="66" d="100"/>
          <a:sy n="66" d="100"/>
        </p:scale>
        <p:origin x="-485" y="-70"/>
      </p:cViewPr>
      <p:guideLst>
        <p:guide orient="horz" pos="1905"/>
        <p:guide pos="3696"/>
      </p:guideLst>
    </p:cSldViewPr>
  </p:slideViewPr>
  <p:outlineViewPr>
    <p:cViewPr>
      <p:scale>
        <a:sx n="33" d="100"/>
        <a:sy n="33" d="100"/>
      </p:scale>
      <p:origin x="0" y="-34968"/>
    </p:cViewPr>
  </p:outlineViewPr>
  <p:notesTextViewPr>
    <p:cViewPr>
      <p:scale>
        <a:sx n="1" d="1"/>
        <a:sy n="1" d="1"/>
      </p:scale>
      <p:origin x="0" y="0"/>
    </p:cViewPr>
  </p:notesTextViewPr>
  <p:notesViewPr>
    <p:cSldViewPr snapToGrid="0">
      <p:cViewPr varScale="1">
        <p:scale>
          <a:sx n="65" d="100"/>
          <a:sy n="65" d="100"/>
        </p:scale>
        <p:origin x="-2916" y="-60"/>
      </p:cViewPr>
      <p:guideLst>
        <p:guide orient="horz" pos="2762"/>
        <p:guide pos="2049"/>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9" Type="http://schemas.openxmlformats.org/officeDocument/2006/relationships/tags" Target="tags/tag130.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handoutMaster" Target="handoutMasters/handoutMaster1.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40.emf"/><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53.emf"/><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63.emf"/><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7.vml.rels><?xml version="1.0" encoding="UTF-8" standalone="yes"?>
<Relationships xmlns="http://schemas.openxmlformats.org/package/2006/relationships"><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emf"/><Relationship Id="rId1" Type="http://schemas.openxmlformats.org/officeDocument/2006/relationships/image" Target="../media/image75.e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85.emf"/><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emf"/><Relationship Id="rId1" Type="http://schemas.openxmlformats.org/officeDocument/2006/relationships/image" Target="../media/image99.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09.wmf"/><Relationship Id="rId3" Type="http://schemas.openxmlformats.org/officeDocument/2006/relationships/image" Target="../media/image108.wmf"/><Relationship Id="rId2" Type="http://schemas.openxmlformats.org/officeDocument/2006/relationships/image" Target="../media/image106.emf"/><Relationship Id="rId1" Type="http://schemas.openxmlformats.org/officeDocument/2006/relationships/image" Target="../media/image10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118.emf"/><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41.vml.rels><?xml version="1.0" encoding="UTF-8" standalone="yes"?>
<Relationships xmlns="http://schemas.openxmlformats.org/package/2006/relationships"><Relationship Id="rId4" Type="http://schemas.openxmlformats.org/officeDocument/2006/relationships/image" Target="../media/image123.emf"/><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31.wmf"/><Relationship Id="rId7" Type="http://schemas.openxmlformats.org/officeDocument/2006/relationships/image" Target="../media/image130.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5.vml.rels><?xml version="1.0" encoding="UTF-8" standalone="yes"?>
<Relationships xmlns="http://schemas.openxmlformats.org/package/2006/relationships"><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latinLnBrk="0">
              <a:defRPr lang="zh-CN" sz="1200"/>
            </a:lvl1pPr>
          </a:lstStyle>
          <a:p>
            <a:fld id="{FD9D2DDA-69D8-473F-A583-B6774B31A77B}" type="datetimeFigureOut">
              <a:rPr lang="en-US" altLang="zh-CN"/>
            </a:fld>
            <a:endParaRPr lang="zh-CN"/>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latinLnBrk="0">
              <a:defRPr lang="zh-CN" sz="1200"/>
            </a:lvl1pPr>
          </a:lstStyle>
          <a:p>
            <a:fld id="{02392CCB-FF08-4D29-8DA3-E1FD86044808}" type="slidenum">
              <a:rPr lang="en-US" altLang="zh-CN"/>
            </a:fld>
            <a:endParaRPr 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latinLnBrk="0">
              <a:defRPr lang="zh-CN" sz="1200"/>
            </a:lvl1pPr>
          </a:lstStyle>
          <a:p>
            <a:fld id="{A01F6DFB-6833-46E4-B515-70E0D9178056}" type="datetimeFigureOut">
              <a:rPr lang="zh-CN" altLang="en-US"/>
            </a:fld>
            <a:endParaRPr lang="zh-CN"/>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76117" y="4784834"/>
            <a:ext cx="5408930" cy="3355598"/>
          </a:xfrm>
          <a:prstGeom prst="rect">
            <a:avLst/>
          </a:prstGeom>
        </p:spPr>
        <p:txBody>
          <a:bodyPr vert="horz" lIns="91440" tIns="45720" rIns="91440" bIns="45720" rtlCol="0"/>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latinLnBrk="0">
              <a:defRPr lang="zh-CN" sz="1200"/>
            </a:lvl1pPr>
          </a:lstStyle>
          <a:p>
            <a:fld id="{958706C7-F2C3-48B6-8A22-C484D800B5D4}" type="slidenum">
              <a:rPr/>
            </a:fld>
            <a:endParaRPr lang="zh-C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8706C7-F2C3-48B6-8A22-C484D800B5D4}" type="slidenum">
              <a:rPr lang="en-US" altLang="zh-CN"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a:gsLst>
            <a:gs pos="0">
              <a:schemeClr val="bg1"/>
            </a:gs>
            <a:gs pos="40000">
              <a:schemeClr val="bg1"/>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矩形 8"/>
          <p:cNvSpPr/>
          <p:nvPr/>
        </p:nvSpPr>
        <p:spPr>
          <a:xfrm>
            <a:off x="-1" y="1606408"/>
            <a:ext cx="12188826" cy="3200400"/>
          </a:xfrm>
          <a:prstGeom prst="rect">
            <a:avLst/>
          </a:prstGeom>
          <a:gradFill flip="none" rotWithShape="1">
            <a:gsLst>
              <a:gs pos="100000">
                <a:srgbClr val="AA1478"/>
              </a:gs>
              <a:gs pos="0">
                <a:srgbClr val="B71B84"/>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p>
        </p:txBody>
      </p:sp>
      <p:sp>
        <p:nvSpPr>
          <p:cNvPr id="10" name="矩形 9"/>
          <p:cNvSpPr/>
          <p:nvPr/>
        </p:nvSpPr>
        <p:spPr>
          <a:xfrm>
            <a:off x="-2" y="1463884"/>
            <a:ext cx="12188826" cy="73152"/>
          </a:xfrm>
          <a:prstGeom prst="rect">
            <a:avLst/>
          </a:prstGeom>
          <a:gradFill flip="none" rotWithShape="1">
            <a:gsLst>
              <a:gs pos="100000">
                <a:srgbClr val="B71B84"/>
              </a:gs>
              <a:gs pos="0">
                <a:schemeClr val="accent1">
                  <a:lumMod val="60000"/>
                  <a:lumOff val="40000"/>
                  <a:alpha val="8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p>
        </p:txBody>
      </p:sp>
      <p:sp>
        <p:nvSpPr>
          <p:cNvPr id="11" name="矩形 10"/>
          <p:cNvSpPr/>
          <p:nvPr/>
        </p:nvSpPr>
        <p:spPr>
          <a:xfrm>
            <a:off x="-2" y="4876180"/>
            <a:ext cx="12188826" cy="73152"/>
          </a:xfrm>
          <a:prstGeom prst="rect">
            <a:avLst/>
          </a:prstGeom>
          <a:gradFill flip="none" rotWithShape="1">
            <a:gsLst>
              <a:gs pos="100000">
                <a:srgbClr val="B71B84"/>
              </a:gs>
              <a:gs pos="0">
                <a:schemeClr val="accent1">
                  <a:lumMod val="60000"/>
                  <a:lumOff val="40000"/>
                  <a:alpha val="8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p>
        </p:txBody>
      </p:sp>
      <p:sp>
        <p:nvSpPr>
          <p:cNvPr id="2" name="标题 1"/>
          <p:cNvSpPr>
            <a:spLocks noGrp="1"/>
          </p:cNvSpPr>
          <p:nvPr>
            <p:ph type="ctrTitle"/>
          </p:nvPr>
        </p:nvSpPr>
        <p:spPr>
          <a:xfrm>
            <a:off x="1295400" y="2079812"/>
            <a:ext cx="9601200" cy="1724092"/>
          </a:xfrm>
        </p:spPr>
        <p:txBody>
          <a:bodyPr anchor="b"/>
          <a:lstStyle>
            <a:lvl1pPr algn="ctr" latinLnBrk="0">
              <a:defRPr lang="zh-CN" sz="5400">
                <a:latin typeface="Microsoft YaHei UI" panose="020B0503020204020204" pitchFamily="34" charset="-122"/>
                <a:ea typeface="Microsoft YaHei UI" panose="020B0503020204020204" pitchFamily="34" charset="-122"/>
              </a:defRPr>
            </a:lvl1pPr>
          </a:lstStyle>
          <a:p>
            <a:r>
              <a:rPr lang="zh-CN" altLang="en-US"/>
              <a:t>单击此处编辑母版标题样式</a:t>
            </a:r>
            <a:endParaRPr lang="zh-CN" dirty="0"/>
          </a:p>
        </p:txBody>
      </p:sp>
      <p:sp>
        <p:nvSpPr>
          <p:cNvPr id="3" name="副标题 2"/>
          <p:cNvSpPr>
            <a:spLocks noGrp="1"/>
          </p:cNvSpPr>
          <p:nvPr>
            <p:ph type="subTitle" idx="1"/>
          </p:nvPr>
        </p:nvSpPr>
        <p:spPr>
          <a:xfrm>
            <a:off x="1295400" y="3959352"/>
            <a:ext cx="9601200" cy="914400"/>
          </a:xfrm>
        </p:spPr>
        <p:txBody>
          <a:bodyPr>
            <a:normAutofit/>
          </a:bodyPr>
          <a:lstStyle>
            <a:lvl1pPr marL="0" indent="0" algn="ctr" latinLnBrk="0">
              <a:spcBef>
                <a:spcPts val="0"/>
              </a:spcBef>
              <a:buNone/>
              <a:defRPr lang="zh-CN" sz="2000"/>
            </a:lvl1pPr>
            <a:lvl2pPr marL="457200" indent="0" algn="ctr" latinLnBrk="0">
              <a:buNone/>
              <a:defRPr lang="zh-CN" sz="2800"/>
            </a:lvl2pPr>
            <a:lvl3pPr marL="914400" indent="0" algn="ctr" latinLnBrk="0">
              <a:buNone/>
              <a:defRPr lang="zh-CN" sz="2400"/>
            </a:lvl3pPr>
            <a:lvl4pPr marL="1371600" indent="0" algn="ctr" latinLnBrk="0">
              <a:buNone/>
              <a:defRPr lang="zh-CN" sz="2000"/>
            </a:lvl4pPr>
            <a:lvl5pPr marL="1828800" indent="0" algn="ctr" latinLnBrk="0">
              <a:buNone/>
              <a:defRPr lang="zh-CN" sz="2000"/>
            </a:lvl5pPr>
            <a:lvl6pPr marL="2286000" indent="0" algn="ctr" latinLnBrk="0">
              <a:buNone/>
              <a:defRPr lang="zh-CN" sz="2000"/>
            </a:lvl6pPr>
            <a:lvl7pPr marL="2743200" indent="0" algn="ctr" latinLnBrk="0">
              <a:buNone/>
              <a:defRPr lang="zh-CN" sz="2000"/>
            </a:lvl7pPr>
            <a:lvl8pPr marL="3200400" indent="0" algn="ctr" latinLnBrk="0">
              <a:buNone/>
              <a:defRPr lang="zh-CN" sz="2000"/>
            </a:lvl8pPr>
            <a:lvl9pPr marL="3657600" indent="0" algn="ctr" latinLnBrk="0">
              <a:buNone/>
              <a:defRPr lang="zh-CN" sz="2000"/>
            </a:lvl9pPr>
          </a:lstStyle>
          <a:p>
            <a:r>
              <a:rPr lang="zh-CN" altLang="en-US"/>
              <a:t>单击此处编辑母版副标题样式</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bg1"/>
            </a:gs>
            <a:gs pos="40000">
              <a:schemeClr val="bg1"/>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UI" panose="020B0503020204020204" pitchFamily="34" charset="-122"/>
                <a:ea typeface="Microsoft YaHei UI" panose="020B0503020204020204" pitchFamily="34" charset="-122"/>
              </a:defRPr>
            </a:lvl1pPr>
          </a:lstStyle>
          <a:p>
            <a:r>
              <a:rPr lang="zh-CN" altLang="en-US"/>
              <a:t>单击此处编辑母版标题样式</a:t>
            </a:r>
            <a:endParaRPr lang="zh-CN" dirty="0"/>
          </a:p>
        </p:txBody>
      </p:sp>
      <p:sp>
        <p:nvSpPr>
          <p:cNvPr id="3" name="内容占位符 2"/>
          <p:cNvSpPr>
            <a:spLocks noGrp="1"/>
          </p:cNvSpPr>
          <p:nvPr>
            <p:ph idx="1"/>
          </p:nvPr>
        </p:nvSpPr>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latinLnBrk="0">
              <a:defRPr lang="zh-CN">
                <a:latin typeface="Microsoft YaHei UI" panose="020B0503020204020204" pitchFamily="34" charset="-122"/>
                <a:ea typeface="Microsoft YaHei UI" panose="020B0503020204020204" pitchFamily="34" charset="-122"/>
              </a:defRPr>
            </a:lvl5pPr>
            <a:lvl6pPr latinLnBrk="0">
              <a:defRPr lang="zh-CN"/>
            </a:lvl6pPr>
            <a:lvl7pPr latinLnBrk="0">
              <a:defRPr lang="zh-CN"/>
            </a:lvl7pPr>
            <a:lvl8pPr latinLnBrk="0">
              <a:defRPr lang="zh-CN"/>
            </a:lvl8pPr>
            <a:lvl9pPr latinLnBrk="0">
              <a:defRPr lang="zh-CN"/>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dirty="0"/>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gradFill>
          <a:gsLst>
            <a:gs pos="0">
              <a:schemeClr val="bg1"/>
            </a:gs>
            <a:gs pos="40000">
              <a:schemeClr val="bg1"/>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UI" panose="020B0503020204020204" pitchFamily="34" charset="-122"/>
                <a:ea typeface="Microsoft YaHei UI" panose="020B0503020204020204" pitchFamily="34" charset="-122"/>
              </a:defRPr>
            </a:lvl1pPr>
          </a:lstStyle>
          <a:p>
            <a:r>
              <a:rPr lang="zh-CN" altLang="en-US"/>
              <a:t>单击此处编辑母版标题样式</a:t>
            </a:r>
            <a:endParaRPr lang="zh-CN" dirty="0"/>
          </a:p>
        </p:txBody>
      </p:sp>
      <p:sp>
        <p:nvSpPr>
          <p:cNvPr id="3" name="内容占位符 2"/>
          <p:cNvSpPr>
            <a:spLocks noGrp="1"/>
          </p:cNvSpPr>
          <p:nvPr>
            <p:ph idx="1"/>
          </p:nvPr>
        </p:nvSpPr>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latinLnBrk="0">
              <a:defRPr lang="zh-CN">
                <a:latin typeface="Microsoft YaHei UI" panose="020B0503020204020204" pitchFamily="34" charset="-122"/>
                <a:ea typeface="Microsoft YaHei UI" panose="020B0503020204020204" pitchFamily="34" charset="-122"/>
              </a:defRPr>
            </a:lvl5pPr>
            <a:lvl6pPr latinLnBrk="0">
              <a:defRPr lang="zh-CN"/>
            </a:lvl6pPr>
            <a:lvl7pPr latinLnBrk="0">
              <a:defRPr lang="zh-CN"/>
            </a:lvl7pPr>
            <a:lvl8pPr latinLnBrk="0">
              <a:defRPr lang="zh-CN"/>
            </a:lvl8pPr>
            <a:lvl9pPr latinLnBrk="0">
              <a:defRPr lang="zh-CN"/>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dirty="0"/>
          </a:p>
        </p:txBody>
      </p:sp>
      <p:sp>
        <p:nvSpPr>
          <p:cNvPr id="4" name="日期占位符 3"/>
          <p:cNvSpPr>
            <a:spLocks noGrp="1"/>
          </p:cNvSpPr>
          <p:nvPr>
            <p:ph type="dt" sz="half" idx="10"/>
          </p:nvPr>
        </p:nvSpPr>
        <p:spPr>
          <a:xfrm>
            <a:off x="8875776" y="6601968"/>
            <a:ext cx="960120" cy="237744"/>
          </a:xfrm>
          <a:prstGeom prst="rect">
            <a:avLst/>
          </a:prstGeom>
        </p:spPr>
        <p:txBody>
          <a:bodyPr/>
          <a:lstStyle/>
          <a:p>
            <a:fld id="{0B277187-C200-495F-A386-621319EADA8F}" type="datetimeFigureOut">
              <a:rPr lang="zh-CN" altLang="en-US"/>
            </a:fld>
            <a:endParaRPr lang="zh-CN"/>
          </a:p>
        </p:txBody>
      </p:sp>
      <p:sp>
        <p:nvSpPr>
          <p:cNvPr id="5" name="页脚占位符 4"/>
          <p:cNvSpPr>
            <a:spLocks noGrp="1"/>
          </p:cNvSpPr>
          <p:nvPr>
            <p:ph type="ftr" sz="quarter" idx="11"/>
          </p:nvPr>
        </p:nvSpPr>
        <p:spPr>
          <a:xfrm>
            <a:off x="1341120" y="6601968"/>
            <a:ext cx="7159752" cy="237744"/>
          </a:xfrm>
          <a:prstGeom prst="rect">
            <a:avLst/>
          </a:prstGeom>
        </p:spPr>
        <p:txBody>
          <a:bodyPr/>
          <a:lstStyle/>
          <a:p>
            <a:endParaRPr lang="zh-CN"/>
          </a:p>
        </p:txBody>
      </p:sp>
      <p:sp>
        <p:nvSpPr>
          <p:cNvPr id="6" name="幻灯片编号占位符 5"/>
          <p:cNvSpPr>
            <a:spLocks noGrp="1"/>
          </p:cNvSpPr>
          <p:nvPr>
            <p:ph type="sldNum" sz="quarter" idx="12"/>
          </p:nvPr>
        </p:nvSpPr>
        <p:spPr>
          <a:xfrm>
            <a:off x="10210800" y="6601968"/>
            <a:ext cx="640080" cy="237744"/>
          </a:xfrm>
          <a:prstGeom prst="rect">
            <a:avLst/>
          </a:prstGeom>
        </p:spPr>
        <p:txBody>
          <a:bodyPr/>
          <a:lstStyle/>
          <a:p>
            <a:fld id="{FC749032-2A07-4AE8-BA90-74324CAE0C87}" type="slidenum">
              <a:rPr/>
            </a:fld>
            <a:endParaRPr 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75776" y="6601968"/>
            <a:ext cx="960120" cy="237744"/>
          </a:xfrm>
          <a:prstGeom prst="rect">
            <a:avLst/>
          </a:prstGeom>
        </p:spPr>
        <p:txBody>
          <a:bodyPr/>
          <a:lstStyle/>
          <a:p>
            <a:fld id="{0B277187-C200-495F-A386-621319EADA8F}" type="datetimeFigureOut">
              <a:rPr lang="zh-CN" altLang="en-US"/>
            </a:fld>
            <a:endParaRPr lang="zh-CN"/>
          </a:p>
        </p:txBody>
      </p:sp>
      <p:sp>
        <p:nvSpPr>
          <p:cNvPr id="3" name="页脚占位符 2"/>
          <p:cNvSpPr>
            <a:spLocks noGrp="1"/>
          </p:cNvSpPr>
          <p:nvPr>
            <p:ph type="ftr" sz="quarter" idx="11"/>
          </p:nvPr>
        </p:nvSpPr>
        <p:spPr>
          <a:xfrm>
            <a:off x="1341120" y="6601968"/>
            <a:ext cx="7159752" cy="237744"/>
          </a:xfrm>
          <a:prstGeom prst="rect">
            <a:avLst/>
          </a:prstGeom>
        </p:spPr>
        <p:txBody>
          <a:bodyPr/>
          <a:lstStyle/>
          <a:p>
            <a:endParaRPr lang="zh-CN"/>
          </a:p>
        </p:txBody>
      </p:sp>
      <p:sp>
        <p:nvSpPr>
          <p:cNvPr id="4" name="灯片编号占位符 3"/>
          <p:cNvSpPr>
            <a:spLocks noGrp="1"/>
          </p:cNvSpPr>
          <p:nvPr>
            <p:ph type="sldNum" sz="quarter" idx="12"/>
          </p:nvPr>
        </p:nvSpPr>
        <p:spPr>
          <a:xfrm>
            <a:off x="10210800" y="6601968"/>
            <a:ext cx="640080" cy="237744"/>
          </a:xfrm>
          <a:prstGeom prst="rect">
            <a:avLst/>
          </a:prstGeom>
        </p:spPr>
        <p:txBody>
          <a:bodyPr/>
          <a:lstStyle/>
          <a:p>
            <a:fld id="{FC749032-2A07-4AE8-BA90-74324CAE0C87}" type="slidenum">
              <a:rPr/>
            </a:fld>
            <a:endParaRPr 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8400"/>
            <a:ext cx="2844800" cy="457200"/>
          </a:xfrm>
        </p:spPr>
        <p:txBody>
          <a:bodyPr/>
          <a:lstStyle>
            <a:lvl1pPr>
              <a:defRPr/>
            </a:lvl1pPr>
          </a:lstStyle>
          <a:p>
            <a:fld id="{10EC196D-BCEF-4A3D-A0D3-97E5BE07846B}" type="slidenum">
              <a:rPr lang="en-US" altLang="zh-CN"/>
            </a:fld>
            <a:endParaRPr lang="en-US" altLang="zh-CN"/>
          </a:p>
        </p:txBody>
      </p:sp>
      <p:sp>
        <p:nvSpPr>
          <p:cNvPr id="5" name="日期占位符 4"/>
          <p:cNvSpPr>
            <a:spLocks noGrp="1"/>
          </p:cNvSpPr>
          <p:nvPr>
            <p:ph type="dt" sz="half" idx="12"/>
          </p:nvPr>
        </p:nvSpPr>
        <p:spPr>
          <a:xfrm>
            <a:off x="609600" y="6245225"/>
            <a:ext cx="2844800" cy="476250"/>
          </a:xfrm>
        </p:spPr>
        <p:txBody>
          <a:bodyPr/>
          <a:lstStyle>
            <a:lvl1pPr>
              <a:defRPr/>
            </a:lvl1pPr>
          </a:lstStyle>
          <a:p>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0"/>
            <a:ext cx="109728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8400"/>
            <a:ext cx="2844800" cy="457200"/>
          </a:xfrm>
        </p:spPr>
        <p:txBody>
          <a:bodyPr/>
          <a:lstStyle>
            <a:lvl1pPr>
              <a:defRPr/>
            </a:lvl1pPr>
          </a:lstStyle>
          <a:p>
            <a:fld id="{B0E70B2A-3141-4C2A-BE0B-976BD76814D7}" type="slidenum">
              <a:rPr lang="en-US" altLang="zh-CN"/>
            </a:fld>
            <a:endParaRPr lang="en-US" altLang="zh-CN"/>
          </a:p>
        </p:txBody>
      </p:sp>
      <p:sp>
        <p:nvSpPr>
          <p:cNvPr id="5" name="日期占位符 4"/>
          <p:cNvSpPr>
            <a:spLocks noGrp="1"/>
          </p:cNvSpPr>
          <p:nvPr>
            <p:ph type="dt" sz="half" idx="12"/>
          </p:nvPr>
        </p:nvSpPr>
        <p:spPr>
          <a:xfrm>
            <a:off x="609600" y="6245225"/>
            <a:ext cx="2844800" cy="476250"/>
          </a:xfrm>
        </p:spPr>
        <p:txBody>
          <a:bodyPr/>
          <a:lstStyle>
            <a:lvl1pPr>
              <a:defRPr/>
            </a:lvl1pPr>
          </a:lstStyle>
          <a:p>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endParaRPr lang="zh-CN" altLang="en-US"/>
          </a:p>
        </p:txBody>
      </p:sp>
      <p:sp>
        <p:nvSpPr>
          <p:cNvPr id="4" name="页脚占位符 3"/>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1"/>
          </p:nvPr>
        </p:nvSpPr>
        <p:spPr>
          <a:xfrm>
            <a:off x="8737600" y="6248400"/>
            <a:ext cx="2844800" cy="457200"/>
          </a:xfrm>
        </p:spPr>
        <p:txBody>
          <a:bodyPr/>
          <a:lstStyle>
            <a:lvl1pPr>
              <a:defRPr/>
            </a:lvl1pPr>
          </a:lstStyle>
          <a:p>
            <a:fld id="{1DB3126A-5196-48C8-B3C7-484EE6F480D1}" type="slidenum">
              <a:rPr lang="en-US" altLang="zh-CN"/>
            </a:fld>
            <a:endParaRPr lang="en-US" altLang="zh-CN"/>
          </a:p>
        </p:txBody>
      </p:sp>
      <p:sp>
        <p:nvSpPr>
          <p:cNvPr id="6" name="日期占位符 5"/>
          <p:cNvSpPr>
            <a:spLocks noGrp="1"/>
          </p:cNvSpPr>
          <p:nvPr>
            <p:ph type="dt" sz="half" idx="12"/>
          </p:nvPr>
        </p:nvSpPr>
        <p:spPr>
          <a:xfrm>
            <a:off x="609600" y="6245225"/>
            <a:ext cx="2844800" cy="476250"/>
          </a:xfrm>
        </p:spPr>
        <p:txBody>
          <a:bodyPr/>
          <a:lstStyle>
            <a:lvl1pPr>
              <a:defRPr/>
            </a:lvl1pPr>
          </a:lstStyle>
          <a:p>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alpha val="57000"/>
                <a:lumMod val="0"/>
                <a:lumOff val="100000"/>
              </a:schemeClr>
            </a:gs>
            <a:gs pos="40000">
              <a:schemeClr val="bg1"/>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矩形 6"/>
          <p:cNvSpPr/>
          <p:nvPr/>
        </p:nvSpPr>
        <p:spPr>
          <a:xfrm>
            <a:off x="3174" y="225146"/>
            <a:ext cx="12188826" cy="679925"/>
          </a:xfrm>
          <a:prstGeom prst="rect">
            <a:avLst/>
          </a:prstGeom>
          <a:gradFill flip="none" rotWithShape="1">
            <a:gsLst>
              <a:gs pos="100000">
                <a:srgbClr val="AA1478"/>
              </a:gs>
              <a:gs pos="0">
                <a:srgbClr val="AA1478"/>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p>
        </p:txBody>
      </p:sp>
      <p:sp>
        <p:nvSpPr>
          <p:cNvPr id="2" name="标题占位符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zh-CN" dirty="0"/>
              <a:t>单击此处编辑母版标题样式</a:t>
            </a:r>
            <a:endParaRPr lang="zh-CN" dirty="0"/>
          </a:p>
        </p:txBody>
      </p:sp>
      <p:sp>
        <p:nvSpPr>
          <p:cNvPr id="3" name="文本占位符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 name="矩形 9"/>
          <p:cNvSpPr/>
          <p:nvPr userDrawn="1"/>
        </p:nvSpPr>
        <p:spPr>
          <a:xfrm>
            <a:off x="3174" y="6525491"/>
            <a:ext cx="12188826" cy="266007"/>
          </a:xfrm>
          <a:prstGeom prst="rect">
            <a:avLst/>
          </a:prstGeom>
          <a:gradFill flip="none" rotWithShape="1">
            <a:gsLst>
              <a:gs pos="100000">
                <a:srgbClr val="B71B84"/>
              </a:gs>
              <a:gs pos="0">
                <a:schemeClr val="accent1">
                  <a:lumMod val="60000"/>
                  <a:lumOff val="40000"/>
                  <a:alpha val="8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p>
        </p:txBody>
      </p:sp>
      <p:pic>
        <p:nvPicPr>
          <p:cNvPr id="11" name="图片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15722" y="357918"/>
            <a:ext cx="2270315" cy="41437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lang="zh-CN" sz="3400" b="1"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74320" indent="-228600" algn="l" defTabSz="914400" rtl="0" eaLnBrk="1" latinLnBrk="0" hangingPunct="1">
        <a:lnSpc>
          <a:spcPct val="90000"/>
        </a:lnSpc>
        <a:spcBef>
          <a:spcPts val="1800"/>
        </a:spcBef>
        <a:buSzPct val="100000"/>
        <a:buFont typeface="Arial" panose="020B0604020202020204" pitchFamily="34" charset="0"/>
        <a:buChar char="▪"/>
        <a:defRPr lang="zh-CN" sz="2000" kern="1200">
          <a:solidFill>
            <a:schemeClr val="tx1">
              <a:lumMod val="90000"/>
              <a:lumOff val="10000"/>
            </a:schemeClr>
          </a:solidFill>
          <a:latin typeface="Microsoft YaHei UI" panose="020B0503020204020204" pitchFamily="34" charset="-122"/>
          <a:ea typeface="Microsoft YaHei UI" panose="020B0503020204020204" pitchFamily="34" charset="-122"/>
          <a:cs typeface="+mn-cs"/>
        </a:defRPr>
      </a:lvl1pPr>
      <a:lvl2pPr marL="594360" indent="-228600" algn="l" defTabSz="914400" rtl="0" eaLnBrk="1" latinLnBrk="0" hangingPunct="1">
        <a:lnSpc>
          <a:spcPct val="90000"/>
        </a:lnSpc>
        <a:spcBef>
          <a:spcPts val="1000"/>
        </a:spcBef>
        <a:buSzPct val="100000"/>
        <a:buFont typeface="Arial" panose="020B0604020202020204" pitchFamily="34" charset="0"/>
        <a:buChar char="▪"/>
        <a:defRPr lang="zh-CN" sz="1800" kern="1200">
          <a:solidFill>
            <a:schemeClr val="tx1">
              <a:lumMod val="90000"/>
              <a:lumOff val="10000"/>
            </a:schemeClr>
          </a:solidFill>
          <a:latin typeface="Microsoft YaHei UI" panose="020B0503020204020204" pitchFamily="34" charset="-122"/>
          <a:ea typeface="Microsoft YaHei UI" panose="020B0503020204020204" pitchFamily="34" charset="-122"/>
          <a:cs typeface="+mn-cs"/>
        </a:defRPr>
      </a:lvl2pPr>
      <a:lvl3pPr marL="914400" indent="-228600" algn="l" defTabSz="914400" rtl="0" eaLnBrk="1" latinLnBrk="0" hangingPunct="1">
        <a:lnSpc>
          <a:spcPct val="90000"/>
        </a:lnSpc>
        <a:spcBef>
          <a:spcPts val="800"/>
        </a:spcBef>
        <a:buSzPct val="100000"/>
        <a:buFont typeface="Arial" panose="020B0604020202020204" pitchFamily="34" charset="0"/>
        <a:buChar char="▪"/>
        <a:defRPr lang="zh-CN" sz="1600" kern="1200">
          <a:solidFill>
            <a:schemeClr val="tx1">
              <a:lumMod val="90000"/>
              <a:lumOff val="10000"/>
            </a:schemeClr>
          </a:solidFill>
          <a:latin typeface="Microsoft YaHei UI" panose="020B0503020204020204" pitchFamily="34" charset="-122"/>
          <a:ea typeface="Microsoft YaHei UI" panose="020B0503020204020204" pitchFamily="34" charset="-122"/>
          <a:cs typeface="+mn-cs"/>
        </a:defRPr>
      </a:lvl3pPr>
      <a:lvl4pPr marL="123444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lumMod val="90000"/>
              <a:lumOff val="10000"/>
            </a:schemeClr>
          </a:solidFill>
          <a:latin typeface="Microsoft YaHei UI" panose="020B0503020204020204" pitchFamily="34" charset="-122"/>
          <a:ea typeface="Microsoft YaHei UI" panose="020B0503020204020204" pitchFamily="34" charset="-122"/>
          <a:cs typeface="+mn-cs"/>
        </a:defRPr>
      </a:lvl4pPr>
      <a:lvl5pPr marL="155448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lumMod val="90000"/>
              <a:lumOff val="10000"/>
            </a:schemeClr>
          </a:solidFill>
          <a:latin typeface="Microsoft YaHei UI" panose="020B0503020204020204" pitchFamily="34" charset="-122"/>
          <a:ea typeface="Microsoft YaHei UI" panose="020B0503020204020204" pitchFamily="34" charset="-122"/>
          <a:cs typeface="+mn-cs"/>
        </a:defRPr>
      </a:lvl5pPr>
      <a:lvl6pPr marL="187452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anose="020B0604020202020204"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3.w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4.xml"/><Relationship Id="rId2" Type="http://schemas.openxmlformats.org/officeDocument/2006/relationships/image" Target="../media/image138.wmf"/><Relationship Id="rId1" Type="http://schemas.openxmlformats.org/officeDocument/2006/relationships/oleObject" Target="../embeddings/oleObject112.bin"/></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4.xml"/><Relationship Id="rId2" Type="http://schemas.openxmlformats.org/officeDocument/2006/relationships/image" Target="../media/image139.wmf"/><Relationship Id="rId1" Type="http://schemas.openxmlformats.org/officeDocument/2006/relationships/oleObject" Target="../embeddings/oleObject113.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4.xml"/><Relationship Id="rId2" Type="http://schemas.openxmlformats.org/officeDocument/2006/relationships/image" Target="../media/image140.wmf"/><Relationship Id="rId1" Type="http://schemas.openxmlformats.org/officeDocument/2006/relationships/oleObject" Target="../embeddings/oleObject114.bin"/></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4.xml"/><Relationship Id="rId2" Type="http://schemas.openxmlformats.org/officeDocument/2006/relationships/image" Target="../media/image141.wmf"/><Relationship Id="rId1" Type="http://schemas.openxmlformats.org/officeDocument/2006/relationships/oleObject" Target="../embeddings/oleObject115.bin"/></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4.xml"/><Relationship Id="rId2" Type="http://schemas.openxmlformats.org/officeDocument/2006/relationships/image" Target="../media/image142.wmf"/><Relationship Id="rId1" Type="http://schemas.openxmlformats.org/officeDocument/2006/relationships/oleObject" Target="../embeddings/oleObject116.bin"/></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4.xml"/><Relationship Id="rId2" Type="http://schemas.openxmlformats.org/officeDocument/2006/relationships/image" Target="../media/image143.wmf"/><Relationship Id="rId1" Type="http://schemas.openxmlformats.org/officeDocument/2006/relationships/oleObject" Target="../embeddings/oleObject117.bin"/></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4.xml"/><Relationship Id="rId2" Type="http://schemas.openxmlformats.org/officeDocument/2006/relationships/image" Target="../media/image144.wmf"/><Relationship Id="rId1" Type="http://schemas.openxmlformats.org/officeDocument/2006/relationships/oleObject" Target="../embeddings/oleObject118.bin"/></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4.xml"/><Relationship Id="rId2" Type="http://schemas.openxmlformats.org/officeDocument/2006/relationships/image" Target="../media/image145.wmf"/><Relationship Id="rId1" Type="http://schemas.openxmlformats.org/officeDocument/2006/relationships/oleObject" Target="../embeddings/oleObject119.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4.xml"/><Relationship Id="rId2" Type="http://schemas.openxmlformats.org/officeDocument/2006/relationships/image" Target="../media/image146.wmf"/><Relationship Id="rId1" Type="http://schemas.openxmlformats.org/officeDocument/2006/relationships/oleObject" Target="../embeddings/oleObject120.bin"/></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55.vml"/><Relationship Id="rId3" Type="http://schemas.openxmlformats.org/officeDocument/2006/relationships/slideLayout" Target="../slideLayouts/slideLayout4.xml"/><Relationship Id="rId2" Type="http://schemas.openxmlformats.org/officeDocument/2006/relationships/image" Target="../media/image147.wmf"/><Relationship Id="rId1" Type="http://schemas.openxmlformats.org/officeDocument/2006/relationships/oleObject" Target="../embeddings/oleObject12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56.vml"/><Relationship Id="rId3" Type="http://schemas.openxmlformats.org/officeDocument/2006/relationships/slideLayout" Target="../slideLayouts/slideLayout4.xml"/><Relationship Id="rId2" Type="http://schemas.openxmlformats.org/officeDocument/2006/relationships/image" Target="../media/image148.wmf"/><Relationship Id="rId1" Type="http://schemas.openxmlformats.org/officeDocument/2006/relationships/oleObject" Target="../embeddings/oleObject122.bin"/></Relationships>
</file>

<file path=ppt/slides/_rels/slide111.xml.rels><?xml version="1.0" encoding="UTF-8" standalone="yes"?>
<Relationships xmlns="http://schemas.openxmlformats.org/package/2006/relationships"><Relationship Id="rId4" Type="http://schemas.openxmlformats.org/officeDocument/2006/relationships/vmlDrawing" Target="../drawings/vmlDrawing57.vml"/><Relationship Id="rId3" Type="http://schemas.openxmlformats.org/officeDocument/2006/relationships/slideLayout" Target="../slideLayouts/slideLayout4.xml"/><Relationship Id="rId2" Type="http://schemas.openxmlformats.org/officeDocument/2006/relationships/image" Target="../media/image149.wmf"/><Relationship Id="rId1" Type="http://schemas.openxmlformats.org/officeDocument/2006/relationships/oleObject" Target="../embeddings/oleObject123.bin"/></Relationships>
</file>

<file path=ppt/slides/_rels/slide112.xml.rels><?xml version="1.0" encoding="UTF-8" standalone="yes"?>
<Relationships xmlns="http://schemas.openxmlformats.org/package/2006/relationships"><Relationship Id="rId4" Type="http://schemas.openxmlformats.org/officeDocument/2006/relationships/vmlDrawing" Target="../drawings/vmlDrawing58.vml"/><Relationship Id="rId3" Type="http://schemas.openxmlformats.org/officeDocument/2006/relationships/slideLayout" Target="../slideLayouts/slideLayout4.xml"/><Relationship Id="rId2" Type="http://schemas.openxmlformats.org/officeDocument/2006/relationships/image" Target="../media/image150.wmf"/><Relationship Id="rId1" Type="http://schemas.openxmlformats.org/officeDocument/2006/relationships/oleObject" Target="../embeddings/oleObject124.bin"/></Relationships>
</file>

<file path=ppt/slides/_rels/slide113.xml.rels><?xml version="1.0" encoding="UTF-8" standalone="yes"?>
<Relationships xmlns="http://schemas.openxmlformats.org/package/2006/relationships"><Relationship Id="rId4" Type="http://schemas.openxmlformats.org/officeDocument/2006/relationships/vmlDrawing" Target="../drawings/vmlDrawing59.vml"/><Relationship Id="rId3" Type="http://schemas.openxmlformats.org/officeDocument/2006/relationships/slideLayout" Target="../slideLayouts/slideLayout4.xml"/><Relationship Id="rId2" Type="http://schemas.openxmlformats.org/officeDocument/2006/relationships/image" Target="../media/image151.wmf"/><Relationship Id="rId1" Type="http://schemas.openxmlformats.org/officeDocument/2006/relationships/oleObject" Target="../embeddings/oleObject125.bin"/></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4.xml"/><Relationship Id="rId2" Type="http://schemas.openxmlformats.org/officeDocument/2006/relationships/image" Target="../media/image152.wmf"/><Relationship Id="rId1" Type="http://schemas.openxmlformats.org/officeDocument/2006/relationships/oleObject" Target="../embeddings/oleObject126.bin"/></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4.xml"/><Relationship Id="rId2" Type="http://schemas.openxmlformats.org/officeDocument/2006/relationships/image" Target="../media/image153.wmf"/><Relationship Id="rId1" Type="http://schemas.openxmlformats.org/officeDocument/2006/relationships/oleObject" Target="../embeddings/oleObject127.bin"/></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4.xml"/><Relationship Id="rId2" Type="http://schemas.openxmlformats.org/officeDocument/2006/relationships/image" Target="../media/image154.wmf"/><Relationship Id="rId1" Type="http://schemas.openxmlformats.org/officeDocument/2006/relationships/oleObject" Target="../embeddings/oleObject128.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4.xml"/><Relationship Id="rId2" Type="http://schemas.openxmlformats.org/officeDocument/2006/relationships/image" Target="../media/image155.wmf"/><Relationship Id="rId1" Type="http://schemas.openxmlformats.org/officeDocument/2006/relationships/oleObject" Target="../embeddings/oleObject129.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4.xml"/><Relationship Id="rId2" Type="http://schemas.openxmlformats.org/officeDocument/2006/relationships/image" Target="../media/image156.wmf"/><Relationship Id="rId1" Type="http://schemas.openxmlformats.org/officeDocument/2006/relationships/oleObject" Target="../embeddings/oleObject130.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65.vml"/><Relationship Id="rId3" Type="http://schemas.openxmlformats.org/officeDocument/2006/relationships/slideLayout" Target="../slideLayouts/slideLayout4.xml"/><Relationship Id="rId2" Type="http://schemas.openxmlformats.org/officeDocument/2006/relationships/image" Target="../media/image157.wmf"/><Relationship Id="rId1" Type="http://schemas.openxmlformats.org/officeDocument/2006/relationships/oleObject" Target="../embeddings/oleObject13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66.vml"/><Relationship Id="rId3" Type="http://schemas.openxmlformats.org/officeDocument/2006/relationships/slideLayout" Target="../slideLayouts/slideLayout4.xml"/><Relationship Id="rId2" Type="http://schemas.openxmlformats.org/officeDocument/2006/relationships/image" Target="../media/image158.wmf"/><Relationship Id="rId1" Type="http://schemas.openxmlformats.org/officeDocument/2006/relationships/oleObject" Target="../embeddings/oleObject132.bin"/></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67.vml"/><Relationship Id="rId3" Type="http://schemas.openxmlformats.org/officeDocument/2006/relationships/slideLayout" Target="../slideLayouts/slideLayout4.xml"/><Relationship Id="rId2" Type="http://schemas.openxmlformats.org/officeDocument/2006/relationships/image" Target="../media/image159.wmf"/><Relationship Id="rId1" Type="http://schemas.openxmlformats.org/officeDocument/2006/relationships/oleObject" Target="../embeddings/oleObject133.bin"/></Relationships>
</file>

<file path=ppt/slides/_rels/slide122.xml.rels><?xml version="1.0" encoding="UTF-8" standalone="yes"?>
<Relationships xmlns="http://schemas.openxmlformats.org/package/2006/relationships"><Relationship Id="rId4" Type="http://schemas.openxmlformats.org/officeDocument/2006/relationships/vmlDrawing" Target="../drawings/vmlDrawing68.vml"/><Relationship Id="rId3" Type="http://schemas.openxmlformats.org/officeDocument/2006/relationships/slideLayout" Target="../slideLayouts/slideLayout4.xml"/><Relationship Id="rId2" Type="http://schemas.openxmlformats.org/officeDocument/2006/relationships/image" Target="../media/image160.wmf"/><Relationship Id="rId1" Type="http://schemas.openxmlformats.org/officeDocument/2006/relationships/oleObject" Target="../embeddings/oleObject134.bin"/></Relationships>
</file>

<file path=ppt/slides/_rels/slide123.xml.rels><?xml version="1.0" encoding="UTF-8" standalone="yes"?>
<Relationships xmlns="http://schemas.openxmlformats.org/package/2006/relationships"><Relationship Id="rId4" Type="http://schemas.openxmlformats.org/officeDocument/2006/relationships/vmlDrawing" Target="../drawings/vmlDrawing69.vml"/><Relationship Id="rId3" Type="http://schemas.openxmlformats.org/officeDocument/2006/relationships/slideLayout" Target="../slideLayouts/slideLayout4.xml"/><Relationship Id="rId2" Type="http://schemas.openxmlformats.org/officeDocument/2006/relationships/image" Target="../media/image161.wmf"/><Relationship Id="rId1" Type="http://schemas.openxmlformats.org/officeDocument/2006/relationships/oleObject" Target="../embeddings/oleObject135.bin"/></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70.vml"/><Relationship Id="rId3" Type="http://schemas.openxmlformats.org/officeDocument/2006/relationships/slideLayout" Target="../slideLayouts/slideLayout4.xml"/><Relationship Id="rId2" Type="http://schemas.openxmlformats.org/officeDocument/2006/relationships/image" Target="../media/image162.wmf"/><Relationship Id="rId1" Type="http://schemas.openxmlformats.org/officeDocument/2006/relationships/oleObject" Target="../embeddings/oleObject136.bin"/></Relationships>
</file>

<file path=ppt/slides/_rels/slide125.xml.rels><?xml version="1.0" encoding="UTF-8" standalone="yes"?>
<Relationships xmlns="http://schemas.openxmlformats.org/package/2006/relationships"><Relationship Id="rId4" Type="http://schemas.openxmlformats.org/officeDocument/2006/relationships/vmlDrawing" Target="../drawings/vmlDrawing71.vml"/><Relationship Id="rId3" Type="http://schemas.openxmlformats.org/officeDocument/2006/relationships/slideLayout" Target="../slideLayouts/slideLayout4.xml"/><Relationship Id="rId2" Type="http://schemas.openxmlformats.org/officeDocument/2006/relationships/image" Target="../media/image163.wmf"/><Relationship Id="rId1" Type="http://schemas.openxmlformats.org/officeDocument/2006/relationships/oleObject" Target="../embeddings/oleObject137.bin"/></Relationships>
</file>

<file path=ppt/slides/_rels/slide126.xml.rels><?xml version="1.0" encoding="UTF-8" standalone="yes"?>
<Relationships xmlns="http://schemas.openxmlformats.org/package/2006/relationships"><Relationship Id="rId4" Type="http://schemas.openxmlformats.org/officeDocument/2006/relationships/vmlDrawing" Target="../drawings/vmlDrawing72.vml"/><Relationship Id="rId3" Type="http://schemas.openxmlformats.org/officeDocument/2006/relationships/slideLayout" Target="../slideLayouts/slideLayout4.xml"/><Relationship Id="rId2" Type="http://schemas.openxmlformats.org/officeDocument/2006/relationships/image" Target="../media/image164.wmf"/><Relationship Id="rId1" Type="http://schemas.openxmlformats.org/officeDocument/2006/relationships/oleObject" Target="../embeddings/oleObject138.bin"/></Relationships>
</file>

<file path=ppt/slides/_rels/slide127.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4.xml"/><Relationship Id="rId2" Type="http://schemas.openxmlformats.org/officeDocument/2006/relationships/image" Target="../media/image165.wmf"/><Relationship Id="rId1" Type="http://schemas.openxmlformats.org/officeDocument/2006/relationships/oleObject" Target="../embeddings/oleObject139.bin"/></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74.vml"/><Relationship Id="rId3" Type="http://schemas.openxmlformats.org/officeDocument/2006/relationships/slideLayout" Target="../slideLayouts/slideLayout4.xml"/><Relationship Id="rId2" Type="http://schemas.openxmlformats.org/officeDocument/2006/relationships/image" Target="../media/image166.wmf"/><Relationship Id="rId1" Type="http://schemas.openxmlformats.org/officeDocument/2006/relationships/oleObject" Target="../embeddings/oleObject140.bin"/></Relationships>
</file>

<file path=ppt/slides/_rels/slide129.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2" Type="http://schemas.openxmlformats.org/officeDocument/2006/relationships/notesSlide" Target="../notesSlides/notesSlide8.xml"/><Relationship Id="rId21" Type="http://schemas.openxmlformats.org/officeDocument/2006/relationships/slideLayout" Target="../slideLayouts/slideLayout2.xml"/><Relationship Id="rId20" Type="http://schemas.openxmlformats.org/officeDocument/2006/relationships/tags" Target="../tags/tag129.xml"/><Relationship Id="rId2" Type="http://schemas.openxmlformats.org/officeDocument/2006/relationships/tags" Target="../tags/tag111.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23.emf"/><Relationship Id="rId1"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25.emf"/><Relationship Id="rId3" Type="http://schemas.openxmlformats.org/officeDocument/2006/relationships/oleObject" Target="../embeddings/oleObject4.bin"/><Relationship Id="rId2" Type="http://schemas.openxmlformats.org/officeDocument/2006/relationships/image" Target="../media/image24.emf"/><Relationship Id="rId1"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26.wmf"/><Relationship Id="rId1"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2" Type="http://schemas.openxmlformats.org/officeDocument/2006/relationships/notesSlide" Target="../notesSlides/notesSlide3.xml"/><Relationship Id="rId21" Type="http://schemas.openxmlformats.org/officeDocument/2006/relationships/slideLayout" Target="../slideLayouts/slideLayout2.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28.wmf"/><Relationship Id="rId1"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4.xml"/><Relationship Id="rId2" Type="http://schemas.openxmlformats.org/officeDocument/2006/relationships/image" Target="../media/image29.wmf"/><Relationship Id="rId1"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4.xml"/><Relationship Id="rId2" Type="http://schemas.openxmlformats.org/officeDocument/2006/relationships/image" Target="../media/image30.wmf"/><Relationship Id="rId1"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4.xml"/><Relationship Id="rId4" Type="http://schemas.openxmlformats.org/officeDocument/2006/relationships/image" Target="../media/image32.emf"/><Relationship Id="rId3" Type="http://schemas.openxmlformats.org/officeDocument/2006/relationships/oleObject" Target="../embeddings/oleObject11.bin"/><Relationship Id="rId2" Type="http://schemas.openxmlformats.org/officeDocument/2006/relationships/image" Target="../media/image31.emf"/><Relationship Id="rId1"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33.emf"/><Relationship Id="rId1" Type="http://schemas.openxmlformats.org/officeDocument/2006/relationships/oleObject" Target="../embeddings/oleObject12.bin"/></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35.emf"/><Relationship Id="rId3" Type="http://schemas.openxmlformats.org/officeDocument/2006/relationships/oleObject" Target="../embeddings/oleObject14.bin"/><Relationship Id="rId2" Type="http://schemas.openxmlformats.org/officeDocument/2006/relationships/image" Target="../media/image34.emf"/><Relationship Id="rId1"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2" Type="http://schemas.openxmlformats.org/officeDocument/2006/relationships/notesSlide" Target="../notesSlides/notesSlide4.xml"/><Relationship Id="rId21" Type="http://schemas.openxmlformats.org/officeDocument/2006/relationships/slideLayout" Target="../slideLayouts/slideLayout2.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36.wmf"/><Relationship Id="rId1" Type="http://schemas.openxmlformats.org/officeDocument/2006/relationships/oleObject" Target="../embeddings/oleObject15.bin"/></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0.emf"/><Relationship Id="rId7" Type="http://schemas.openxmlformats.org/officeDocument/2006/relationships/oleObject" Target="../embeddings/oleObject19.bin"/><Relationship Id="rId6" Type="http://schemas.openxmlformats.org/officeDocument/2006/relationships/image" Target="../media/image39.emf"/><Relationship Id="rId5" Type="http://schemas.openxmlformats.org/officeDocument/2006/relationships/oleObject" Target="../embeddings/oleObject18.bin"/><Relationship Id="rId4" Type="http://schemas.openxmlformats.org/officeDocument/2006/relationships/image" Target="../media/image38.emf"/><Relationship Id="rId3" Type="http://schemas.openxmlformats.org/officeDocument/2006/relationships/oleObject" Target="../embeddings/oleObject17.bin"/><Relationship Id="rId2" Type="http://schemas.openxmlformats.org/officeDocument/2006/relationships/image" Target="../media/image37.emf"/><Relationship Id="rId10" Type="http://schemas.openxmlformats.org/officeDocument/2006/relationships/vmlDrawing" Target="../drawings/vmlDrawing13.vml"/><Relationship Id="rId1" Type="http://schemas.openxmlformats.org/officeDocument/2006/relationships/oleObject" Target="../embeddings/oleObject16.bin"/></Relationships>
</file>

<file path=ppt/slides/_rels/slide52.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4.xml"/><Relationship Id="rId3" Type="http://schemas.openxmlformats.org/officeDocument/2006/relationships/image" Target="../media/image42.emf"/><Relationship Id="rId2" Type="http://schemas.openxmlformats.org/officeDocument/2006/relationships/oleObject" Target="../embeddings/oleObject20.bin"/><Relationship Id="rId1" Type="http://schemas.openxmlformats.org/officeDocument/2006/relationships/image" Target="../media/image41.jpeg"/></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4.xml"/><Relationship Id="rId4" Type="http://schemas.openxmlformats.org/officeDocument/2006/relationships/image" Target="../media/image45.jpeg"/><Relationship Id="rId3" Type="http://schemas.openxmlformats.org/officeDocument/2006/relationships/image" Target="../media/image44.wmf"/><Relationship Id="rId2" Type="http://schemas.openxmlformats.org/officeDocument/2006/relationships/image" Target="../media/image43.emf"/><Relationship Id="rId1" Type="http://schemas.openxmlformats.org/officeDocument/2006/relationships/oleObject" Target="../embeddings/oleObject21.bin"/></Relationships>
</file>

<file path=ppt/slides/_rels/slide54.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2" Type="http://schemas.openxmlformats.org/officeDocument/2006/relationships/notesSlide" Target="../notesSlides/notesSlide5.xml"/><Relationship Id="rId21" Type="http://schemas.openxmlformats.org/officeDocument/2006/relationships/slideLayout" Target="../slideLayouts/slideLayout2.xml"/><Relationship Id="rId20" Type="http://schemas.openxmlformats.org/officeDocument/2006/relationships/tags" Target="../tags/tag69.xml"/><Relationship Id="rId2" Type="http://schemas.openxmlformats.org/officeDocument/2006/relationships/tags" Target="../tags/tag5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47.emf"/><Relationship Id="rId3" Type="http://schemas.openxmlformats.org/officeDocument/2006/relationships/oleObject" Target="../embeddings/oleObject23.bin"/><Relationship Id="rId2" Type="http://schemas.openxmlformats.org/officeDocument/2006/relationships/image" Target="../media/image46.emf"/><Relationship Id="rId1" Type="http://schemas.openxmlformats.org/officeDocument/2006/relationships/oleObject" Target="../embeddings/oleObject22.bin"/></Relationships>
</file>

<file path=ppt/slides/_rels/slide58.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49.emf"/><Relationship Id="rId3" Type="http://schemas.openxmlformats.org/officeDocument/2006/relationships/oleObject" Target="../embeddings/oleObject25.bin"/><Relationship Id="rId2" Type="http://schemas.openxmlformats.org/officeDocument/2006/relationships/image" Target="../media/image48.emf"/><Relationship Id="rId1"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emf"/><Relationship Id="rId7" Type="http://schemas.openxmlformats.org/officeDocument/2006/relationships/oleObject" Target="../embeddings/oleObject29.bin"/><Relationship Id="rId6" Type="http://schemas.openxmlformats.org/officeDocument/2006/relationships/image" Target="../media/image52.emf"/><Relationship Id="rId5" Type="http://schemas.openxmlformats.org/officeDocument/2006/relationships/oleObject" Target="../embeddings/oleObject28.bin"/><Relationship Id="rId4" Type="http://schemas.openxmlformats.org/officeDocument/2006/relationships/image" Target="../media/image51.emf"/><Relationship Id="rId3" Type="http://schemas.openxmlformats.org/officeDocument/2006/relationships/oleObject" Target="../embeddings/oleObject27.bin"/><Relationship Id="rId2" Type="http://schemas.openxmlformats.org/officeDocument/2006/relationships/image" Target="../media/image50.emf"/><Relationship Id="rId10" Type="http://schemas.openxmlformats.org/officeDocument/2006/relationships/vmlDrawing" Target="../drawings/vmlDrawing18.vml"/><Relationship Id="rId1" Type="http://schemas.openxmlformats.org/officeDocument/2006/relationships/oleObject" Target="../embeddings/oleObject2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oleObject" Target="../embeddings/oleObject32.bin"/><Relationship Id="rId4" Type="http://schemas.openxmlformats.org/officeDocument/2006/relationships/image" Target="../media/image55.emf"/><Relationship Id="rId3" Type="http://schemas.openxmlformats.org/officeDocument/2006/relationships/oleObject" Target="../embeddings/oleObject31.bin"/><Relationship Id="rId2" Type="http://schemas.openxmlformats.org/officeDocument/2006/relationships/image" Target="../media/image54.emf"/><Relationship Id="rId1" Type="http://schemas.openxmlformats.org/officeDocument/2006/relationships/oleObject" Target="../embeddings/oleObject30.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20.vml"/><Relationship Id="rId7"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oleObject" Target="../embeddings/oleObject35.bin"/><Relationship Id="rId4" Type="http://schemas.openxmlformats.org/officeDocument/2006/relationships/image" Target="../media/image58.emf"/><Relationship Id="rId3" Type="http://schemas.openxmlformats.org/officeDocument/2006/relationships/oleObject" Target="../embeddings/oleObject34.bin"/><Relationship Id="rId2" Type="http://schemas.openxmlformats.org/officeDocument/2006/relationships/image" Target="../media/image57.emf"/><Relationship Id="rId1" Type="http://schemas.openxmlformats.org/officeDocument/2006/relationships/oleObject" Target="../embeddings/oleObject33.bin"/></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emf"/><Relationship Id="rId7" Type="http://schemas.openxmlformats.org/officeDocument/2006/relationships/oleObject" Target="../embeddings/oleObject39.bin"/><Relationship Id="rId6" Type="http://schemas.openxmlformats.org/officeDocument/2006/relationships/image" Target="../media/image62.emf"/><Relationship Id="rId5" Type="http://schemas.openxmlformats.org/officeDocument/2006/relationships/oleObject" Target="../embeddings/oleObject38.bin"/><Relationship Id="rId4" Type="http://schemas.openxmlformats.org/officeDocument/2006/relationships/image" Target="../media/image61.emf"/><Relationship Id="rId3" Type="http://schemas.openxmlformats.org/officeDocument/2006/relationships/oleObject" Target="../embeddings/oleObject37.bin"/><Relationship Id="rId2" Type="http://schemas.openxmlformats.org/officeDocument/2006/relationships/image" Target="../media/image60.emf"/><Relationship Id="rId10" Type="http://schemas.openxmlformats.org/officeDocument/2006/relationships/vmlDrawing" Target="../drawings/vmlDrawing21.vml"/><Relationship Id="rId1" Type="http://schemas.openxmlformats.org/officeDocument/2006/relationships/oleObject" Target="../embeddings/oleObject36.bin"/></Relationships>
</file>

<file path=ppt/slides/_rels/slide64.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2" Type="http://schemas.openxmlformats.org/officeDocument/2006/relationships/notesSlide" Target="../notesSlides/notesSlide6.xml"/><Relationship Id="rId21" Type="http://schemas.openxmlformats.org/officeDocument/2006/relationships/slideLayout" Target="../slideLayouts/slideLayout2.xml"/><Relationship Id="rId20" Type="http://schemas.openxmlformats.org/officeDocument/2006/relationships/tags" Target="../tags/tag89.xml"/><Relationship Id="rId2" Type="http://schemas.openxmlformats.org/officeDocument/2006/relationships/tags" Target="../tags/tag71.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65.emf"/><Relationship Id="rId3" Type="http://schemas.openxmlformats.org/officeDocument/2006/relationships/oleObject" Target="../embeddings/oleObject41.bin"/><Relationship Id="rId2" Type="http://schemas.openxmlformats.org/officeDocument/2006/relationships/image" Target="../media/image64.emf"/><Relationship Id="rId1" Type="http://schemas.openxmlformats.org/officeDocument/2006/relationships/oleObject" Target="../embeddings/oleObject40.bin"/></Relationships>
</file>

<file path=ppt/slides/_rels/slide67.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oleObject" Target="../embeddings/oleObject44.bin"/><Relationship Id="rId4" Type="http://schemas.openxmlformats.org/officeDocument/2006/relationships/image" Target="../media/image67.emf"/><Relationship Id="rId3" Type="http://schemas.openxmlformats.org/officeDocument/2006/relationships/oleObject" Target="../embeddings/oleObject43.bin"/><Relationship Id="rId2" Type="http://schemas.openxmlformats.org/officeDocument/2006/relationships/image" Target="../media/image66.emf"/><Relationship Id="rId1" Type="http://schemas.openxmlformats.org/officeDocument/2006/relationships/oleObject" Target="../embeddings/oleObject42.bin"/></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70.emf"/><Relationship Id="rId3" Type="http://schemas.openxmlformats.org/officeDocument/2006/relationships/oleObject" Target="../embeddings/oleObject46.bin"/><Relationship Id="rId2" Type="http://schemas.openxmlformats.org/officeDocument/2006/relationships/image" Target="../media/image69.emf"/><Relationship Id="rId1" Type="http://schemas.openxmlformats.org/officeDocument/2006/relationships/oleObject" Target="../embeddings/oleObject45.bin"/></Relationships>
</file>

<file path=ppt/slides/_rels/slide69.xml.rels><?xml version="1.0" encoding="UTF-8" standalone="yes"?>
<Relationships xmlns="http://schemas.openxmlformats.org/package/2006/relationships"><Relationship Id="rId8" Type="http://schemas.openxmlformats.org/officeDocument/2006/relationships/vmlDrawing" Target="../drawings/vmlDrawing25.vml"/><Relationship Id="rId7"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oleObject" Target="../embeddings/oleObject49.bin"/><Relationship Id="rId4" Type="http://schemas.openxmlformats.org/officeDocument/2006/relationships/image" Target="../media/image72.emf"/><Relationship Id="rId3" Type="http://schemas.openxmlformats.org/officeDocument/2006/relationships/oleObject" Target="../embeddings/oleObject48.bin"/><Relationship Id="rId2" Type="http://schemas.openxmlformats.org/officeDocument/2006/relationships/image" Target="../media/image71.emf"/><Relationship Id="rId1" Type="http://schemas.openxmlformats.org/officeDocument/2006/relationships/oleObject" Target="../embeddings/oleObject47.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74.emf"/><Relationship Id="rId1" Type="http://schemas.openxmlformats.org/officeDocument/2006/relationships/oleObject" Target="../embeddings/oleObject50.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78.wmf"/><Relationship Id="rId7" Type="http://schemas.openxmlformats.org/officeDocument/2006/relationships/oleObject" Target="../embeddings/oleObject54.bin"/><Relationship Id="rId6" Type="http://schemas.openxmlformats.org/officeDocument/2006/relationships/image" Target="../media/image77.wmf"/><Relationship Id="rId5" Type="http://schemas.openxmlformats.org/officeDocument/2006/relationships/oleObject" Target="../embeddings/oleObject53.bin"/><Relationship Id="rId4" Type="http://schemas.openxmlformats.org/officeDocument/2006/relationships/image" Target="../media/image76.emf"/><Relationship Id="rId3" Type="http://schemas.openxmlformats.org/officeDocument/2006/relationships/oleObject" Target="../embeddings/oleObject52.bin"/><Relationship Id="rId2" Type="http://schemas.openxmlformats.org/officeDocument/2006/relationships/image" Target="../media/image75.emf"/><Relationship Id="rId15" Type="http://schemas.openxmlformats.org/officeDocument/2006/relationships/vmlDrawing" Target="../drawings/vmlDrawing27.vml"/><Relationship Id="rId14" Type="http://schemas.openxmlformats.org/officeDocument/2006/relationships/slideLayout" Target="../slideLayouts/slideLayout2.xml"/><Relationship Id="rId13" Type="http://schemas.openxmlformats.org/officeDocument/2006/relationships/image" Target="../media/image81.png"/><Relationship Id="rId12" Type="http://schemas.openxmlformats.org/officeDocument/2006/relationships/image" Target="../media/image80.emf"/><Relationship Id="rId11" Type="http://schemas.openxmlformats.org/officeDocument/2006/relationships/oleObject" Target="../embeddings/oleObject56.bin"/><Relationship Id="rId10" Type="http://schemas.openxmlformats.org/officeDocument/2006/relationships/image" Target="../media/image79.emf"/><Relationship Id="rId1" Type="http://schemas.openxmlformats.org/officeDocument/2006/relationships/oleObject" Target="../embeddings/oleObject5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5.emf"/><Relationship Id="rId7" Type="http://schemas.openxmlformats.org/officeDocument/2006/relationships/oleObject" Target="../embeddings/oleObject60.bin"/><Relationship Id="rId6" Type="http://schemas.openxmlformats.org/officeDocument/2006/relationships/image" Target="../media/image84.emf"/><Relationship Id="rId5" Type="http://schemas.openxmlformats.org/officeDocument/2006/relationships/oleObject" Target="../embeddings/oleObject59.bin"/><Relationship Id="rId4" Type="http://schemas.openxmlformats.org/officeDocument/2006/relationships/image" Target="../media/image83.emf"/><Relationship Id="rId3" Type="http://schemas.openxmlformats.org/officeDocument/2006/relationships/oleObject" Target="../embeddings/oleObject58.bin"/><Relationship Id="rId2" Type="http://schemas.openxmlformats.org/officeDocument/2006/relationships/image" Target="../media/image82.emf"/><Relationship Id="rId10" Type="http://schemas.openxmlformats.org/officeDocument/2006/relationships/vmlDrawing" Target="../drawings/vmlDrawing28.vml"/><Relationship Id="rId1" Type="http://schemas.openxmlformats.org/officeDocument/2006/relationships/oleObject" Target="../embeddings/oleObject57.bin"/></Relationships>
</file>

<file path=ppt/slides/_rels/slide76.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2.xml"/><Relationship Id="rId4" Type="http://schemas.openxmlformats.org/officeDocument/2006/relationships/image" Target="../media/image87.emf"/><Relationship Id="rId3" Type="http://schemas.openxmlformats.org/officeDocument/2006/relationships/oleObject" Target="../embeddings/oleObject62.bin"/><Relationship Id="rId2" Type="http://schemas.openxmlformats.org/officeDocument/2006/relationships/image" Target="../media/image86.emf"/><Relationship Id="rId1" Type="http://schemas.openxmlformats.org/officeDocument/2006/relationships/oleObject" Target="../embeddings/oleObject61.bin"/></Relationships>
</file>

<file path=ppt/slides/_rels/slide77.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oleObject" Target="../embeddings/oleObject65.bin"/><Relationship Id="rId4" Type="http://schemas.openxmlformats.org/officeDocument/2006/relationships/image" Target="../media/image89.emf"/><Relationship Id="rId3" Type="http://schemas.openxmlformats.org/officeDocument/2006/relationships/oleObject" Target="../embeddings/oleObject64.bin"/><Relationship Id="rId2" Type="http://schemas.openxmlformats.org/officeDocument/2006/relationships/image" Target="../media/image88.emf"/><Relationship Id="rId1" Type="http://schemas.openxmlformats.org/officeDocument/2006/relationships/oleObject" Target="../embeddings/oleObject63.bin"/></Relationships>
</file>

<file path=ppt/slides/_rels/slide78.xml.rels><?xml version="1.0" encoding="UTF-8" standalone="yes"?>
<Relationships xmlns="http://schemas.openxmlformats.org/package/2006/relationships"><Relationship Id="rId7" Type="http://schemas.openxmlformats.org/officeDocument/2006/relationships/vmlDrawing" Target="../drawings/vmlDrawing31.vml"/><Relationship Id="rId6"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emf"/><Relationship Id="rId3" Type="http://schemas.openxmlformats.org/officeDocument/2006/relationships/oleObject" Target="../embeddings/oleObject67.bin"/><Relationship Id="rId2" Type="http://schemas.openxmlformats.org/officeDocument/2006/relationships/image" Target="../media/image91.emf"/><Relationship Id="rId1" Type="http://schemas.openxmlformats.org/officeDocument/2006/relationships/oleObject" Target="../embeddings/oleObject66.bin"/></Relationships>
</file>

<file path=ppt/slides/_rels/slide79.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2.xml"/><Relationship Id="rId4" Type="http://schemas.openxmlformats.org/officeDocument/2006/relationships/image" Target="../media/image95.emf"/><Relationship Id="rId3" Type="http://schemas.openxmlformats.org/officeDocument/2006/relationships/oleObject" Target="../embeddings/oleObject69.bin"/><Relationship Id="rId2" Type="http://schemas.openxmlformats.org/officeDocument/2006/relationships/image" Target="../media/image94.emf"/><Relationship Id="rId1" Type="http://schemas.openxmlformats.org/officeDocument/2006/relationships/oleObject" Target="../embeddings/oleObject6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33.vml"/><Relationship Id="rId7"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oleObject" Target="../embeddings/oleObject72.bin"/><Relationship Id="rId4" Type="http://schemas.openxmlformats.org/officeDocument/2006/relationships/image" Target="../media/image97.emf"/><Relationship Id="rId3" Type="http://schemas.openxmlformats.org/officeDocument/2006/relationships/oleObject" Target="../embeddings/oleObject71.bin"/><Relationship Id="rId2" Type="http://schemas.openxmlformats.org/officeDocument/2006/relationships/image" Target="../media/image96.emf"/><Relationship Id="rId1" Type="http://schemas.openxmlformats.org/officeDocument/2006/relationships/oleObject" Target="../embeddings/oleObject70.bin"/></Relationships>
</file>

<file path=ppt/slides/_rels/slide81.xml.rels><?xml version="1.0" encoding="UTF-8" standalone="yes"?>
<Relationships xmlns="http://schemas.openxmlformats.org/package/2006/relationships"><Relationship Id="rId8" Type="http://schemas.openxmlformats.org/officeDocument/2006/relationships/vmlDrawing" Target="../drawings/vmlDrawing34.vml"/><Relationship Id="rId7" Type="http://schemas.openxmlformats.org/officeDocument/2006/relationships/slideLayout" Target="../slideLayouts/slideLayout2.xml"/><Relationship Id="rId6" Type="http://schemas.openxmlformats.org/officeDocument/2006/relationships/image" Target="../media/image101.wmf"/><Relationship Id="rId5" Type="http://schemas.openxmlformats.org/officeDocument/2006/relationships/oleObject" Target="../embeddings/oleObject75.bin"/><Relationship Id="rId4" Type="http://schemas.openxmlformats.org/officeDocument/2006/relationships/image" Target="../media/image100.emf"/><Relationship Id="rId3" Type="http://schemas.openxmlformats.org/officeDocument/2006/relationships/oleObject" Target="../embeddings/oleObject74.bin"/><Relationship Id="rId2" Type="http://schemas.openxmlformats.org/officeDocument/2006/relationships/image" Target="../media/image99.emf"/><Relationship Id="rId1" Type="http://schemas.openxmlformats.org/officeDocument/2006/relationships/oleObject" Target="../embeddings/oleObject73.bin"/></Relationships>
</file>

<file path=ppt/slides/_rels/slide82.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2.xml"/><Relationship Id="rId6" Type="http://schemas.openxmlformats.org/officeDocument/2006/relationships/image" Target="../media/image104.emf"/><Relationship Id="rId5" Type="http://schemas.openxmlformats.org/officeDocument/2006/relationships/oleObject" Target="../embeddings/oleObject78.bin"/><Relationship Id="rId4" Type="http://schemas.openxmlformats.org/officeDocument/2006/relationships/image" Target="../media/image103.emf"/><Relationship Id="rId3" Type="http://schemas.openxmlformats.org/officeDocument/2006/relationships/oleObject" Target="../embeddings/oleObject77.bin"/><Relationship Id="rId2" Type="http://schemas.openxmlformats.org/officeDocument/2006/relationships/image" Target="../media/image102.emf"/><Relationship Id="rId1" Type="http://schemas.openxmlformats.org/officeDocument/2006/relationships/oleObject" Target="../embeddings/oleObject76.bin"/></Relationships>
</file>

<file path=ppt/slides/_rels/slide8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2" Type="http://schemas.openxmlformats.org/officeDocument/2006/relationships/notesSlide" Target="../notesSlides/notesSlide7.xml"/><Relationship Id="rId21" Type="http://schemas.openxmlformats.org/officeDocument/2006/relationships/slideLayout" Target="../slideLayouts/slideLayout2.xml"/><Relationship Id="rId20" Type="http://schemas.openxmlformats.org/officeDocument/2006/relationships/tags" Target="../tags/tag109.xml"/><Relationship Id="rId2" Type="http://schemas.openxmlformats.org/officeDocument/2006/relationships/tags" Target="../tags/tag91.xml"/><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9" Type="http://schemas.openxmlformats.org/officeDocument/2006/relationships/image" Target="../media/image109.wmf"/><Relationship Id="rId8" Type="http://schemas.openxmlformats.org/officeDocument/2006/relationships/oleObject" Target="../embeddings/oleObject82.bin"/><Relationship Id="rId7" Type="http://schemas.openxmlformats.org/officeDocument/2006/relationships/image" Target="../media/image108.wmf"/><Relationship Id="rId6" Type="http://schemas.openxmlformats.org/officeDocument/2006/relationships/oleObject" Target="../embeddings/oleObject81.bin"/><Relationship Id="rId5" Type="http://schemas.openxmlformats.org/officeDocument/2006/relationships/image" Target="../media/image107.jpeg"/><Relationship Id="rId4" Type="http://schemas.openxmlformats.org/officeDocument/2006/relationships/image" Target="../media/image106.emf"/><Relationship Id="rId3" Type="http://schemas.openxmlformats.org/officeDocument/2006/relationships/oleObject" Target="../embeddings/oleObject80.bin"/><Relationship Id="rId2" Type="http://schemas.openxmlformats.org/officeDocument/2006/relationships/image" Target="../media/image105.emf"/><Relationship Id="rId11" Type="http://schemas.openxmlformats.org/officeDocument/2006/relationships/vmlDrawing" Target="../drawings/vmlDrawing36.vml"/><Relationship Id="rId10" Type="http://schemas.openxmlformats.org/officeDocument/2006/relationships/slideLayout" Target="../slideLayouts/slideLayout5.xml"/><Relationship Id="rId1" Type="http://schemas.openxmlformats.org/officeDocument/2006/relationships/oleObject" Target="../embeddings/oleObject79.bin"/></Relationships>
</file>

<file path=ppt/slides/_rels/slide86.xml.rels><?xml version="1.0" encoding="UTF-8" standalone="yes"?>
<Relationships xmlns="http://schemas.openxmlformats.org/package/2006/relationships"><Relationship Id="rId7" Type="http://schemas.openxmlformats.org/officeDocument/2006/relationships/vmlDrawing" Target="../drawings/vmlDrawing37.vml"/><Relationship Id="rId6"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83.bin"/><Relationship Id="rId3" Type="http://schemas.openxmlformats.org/officeDocument/2006/relationships/image" Target="../media/image110.GIF"/><Relationship Id="rId2" Type="http://schemas.openxmlformats.org/officeDocument/2006/relationships/image" Target="../media/image41.jpeg"/><Relationship Id="rId1" Type="http://schemas.openxmlformats.org/officeDocument/2006/relationships/image" Target="../media/image4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9" Type="http://schemas.openxmlformats.org/officeDocument/2006/relationships/vmlDrawing" Target="../drawings/vmlDrawing38.vml"/><Relationship Id="rId8" Type="http://schemas.openxmlformats.org/officeDocument/2006/relationships/slideLayout" Target="../slideLayouts/slideLayout4.xml"/><Relationship Id="rId7" Type="http://schemas.openxmlformats.org/officeDocument/2006/relationships/image" Target="../media/image114.emf"/><Relationship Id="rId6" Type="http://schemas.openxmlformats.org/officeDocument/2006/relationships/oleObject" Target="../embeddings/oleObject86.bin"/><Relationship Id="rId5" Type="http://schemas.openxmlformats.org/officeDocument/2006/relationships/image" Target="../media/image45.jpeg"/><Relationship Id="rId4" Type="http://schemas.openxmlformats.org/officeDocument/2006/relationships/image" Target="../media/image113.emf"/><Relationship Id="rId3" Type="http://schemas.openxmlformats.org/officeDocument/2006/relationships/oleObject" Target="../embeddings/oleObject85.bin"/><Relationship Id="rId2" Type="http://schemas.openxmlformats.org/officeDocument/2006/relationships/image" Target="../media/image112.emf"/><Relationship Id="rId1" Type="http://schemas.openxmlformats.org/officeDocument/2006/relationships/oleObject" Target="../embeddings/oleObject84.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9" Type="http://schemas.openxmlformats.org/officeDocument/2006/relationships/image" Target="../media/image118.emf"/><Relationship Id="rId8" Type="http://schemas.openxmlformats.org/officeDocument/2006/relationships/oleObject" Target="../embeddings/oleObject90.bin"/><Relationship Id="rId7" Type="http://schemas.openxmlformats.org/officeDocument/2006/relationships/image" Target="../media/image45.jpeg"/><Relationship Id="rId6" Type="http://schemas.openxmlformats.org/officeDocument/2006/relationships/image" Target="../media/image117.emf"/><Relationship Id="rId5" Type="http://schemas.openxmlformats.org/officeDocument/2006/relationships/oleObject" Target="../embeddings/oleObject89.bin"/><Relationship Id="rId4" Type="http://schemas.openxmlformats.org/officeDocument/2006/relationships/image" Target="../media/image116.emf"/><Relationship Id="rId3" Type="http://schemas.openxmlformats.org/officeDocument/2006/relationships/oleObject" Target="../embeddings/oleObject88.bin"/><Relationship Id="rId2" Type="http://schemas.openxmlformats.org/officeDocument/2006/relationships/image" Target="../media/image115.emf"/><Relationship Id="rId11" Type="http://schemas.openxmlformats.org/officeDocument/2006/relationships/vmlDrawing" Target="../drawings/vmlDrawing39.vml"/><Relationship Id="rId10" Type="http://schemas.openxmlformats.org/officeDocument/2006/relationships/slideLayout" Target="../slideLayouts/slideLayout4.xml"/><Relationship Id="rId1" Type="http://schemas.openxmlformats.org/officeDocument/2006/relationships/oleObject" Target="../embeddings/oleObject87.bin"/></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4.xml"/><Relationship Id="rId2" Type="http://schemas.openxmlformats.org/officeDocument/2006/relationships/image" Target="../media/image119.wmf"/><Relationship Id="rId1" Type="http://schemas.openxmlformats.org/officeDocument/2006/relationships/oleObject" Target="../embeddings/oleObject91.bin"/></Relationships>
</file>

<file path=ppt/slides/_rels/slide92.xml.rels><?xml version="1.0" encoding="UTF-8" standalone="yes"?>
<Relationships xmlns="http://schemas.openxmlformats.org/package/2006/relationships"><Relationship Id="rId9" Type="http://schemas.openxmlformats.org/officeDocument/2006/relationships/image" Target="../media/image123.emf"/><Relationship Id="rId8" Type="http://schemas.openxmlformats.org/officeDocument/2006/relationships/oleObject" Target="../embeddings/oleObject95.bin"/><Relationship Id="rId7" Type="http://schemas.openxmlformats.org/officeDocument/2006/relationships/image" Target="../media/image122.emf"/><Relationship Id="rId6" Type="http://schemas.openxmlformats.org/officeDocument/2006/relationships/oleObject" Target="../embeddings/oleObject94.bin"/><Relationship Id="rId5" Type="http://schemas.openxmlformats.org/officeDocument/2006/relationships/image" Target="../media/image121.emf"/><Relationship Id="rId4" Type="http://schemas.openxmlformats.org/officeDocument/2006/relationships/oleObject" Target="../embeddings/oleObject93.bin"/><Relationship Id="rId3" Type="http://schemas.openxmlformats.org/officeDocument/2006/relationships/image" Target="../media/image120.emf"/><Relationship Id="rId2" Type="http://schemas.openxmlformats.org/officeDocument/2006/relationships/oleObject" Target="../embeddings/oleObject92.bin"/><Relationship Id="rId11" Type="http://schemas.openxmlformats.org/officeDocument/2006/relationships/vmlDrawing" Target="../drawings/vmlDrawing41.vml"/><Relationship Id="rId10" Type="http://schemas.openxmlformats.org/officeDocument/2006/relationships/slideLayout" Target="../slideLayouts/slideLayout4.xml"/><Relationship Id="rId1" Type="http://schemas.openxmlformats.org/officeDocument/2006/relationships/image" Target="../media/image45.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jpeg"/><Relationship Id="rId2" Type="http://schemas.openxmlformats.org/officeDocument/2006/relationships/image" Target="../media/image110.GIF"/><Relationship Id="rId1" Type="http://schemas.openxmlformats.org/officeDocument/2006/relationships/image" Target="../media/image41.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100.bin"/><Relationship Id="rId8" Type="http://schemas.openxmlformats.org/officeDocument/2006/relationships/image" Target="../media/image127.wmf"/><Relationship Id="rId7" Type="http://schemas.openxmlformats.org/officeDocument/2006/relationships/oleObject" Target="../embeddings/oleObject99.bin"/><Relationship Id="rId6" Type="http://schemas.openxmlformats.org/officeDocument/2006/relationships/image" Target="../media/image126.wmf"/><Relationship Id="rId5" Type="http://schemas.openxmlformats.org/officeDocument/2006/relationships/oleObject" Target="../embeddings/oleObject98.bin"/><Relationship Id="rId4" Type="http://schemas.openxmlformats.org/officeDocument/2006/relationships/image" Target="../media/image125.wmf"/><Relationship Id="rId3" Type="http://schemas.openxmlformats.org/officeDocument/2006/relationships/oleObject" Target="../embeddings/oleObject97.bin"/><Relationship Id="rId2" Type="http://schemas.openxmlformats.org/officeDocument/2006/relationships/image" Target="../media/image124.wmf"/><Relationship Id="rId18" Type="http://schemas.openxmlformats.org/officeDocument/2006/relationships/vmlDrawing" Target="../drawings/vmlDrawing42.vml"/><Relationship Id="rId17" Type="http://schemas.openxmlformats.org/officeDocument/2006/relationships/slideLayout" Target="../slideLayouts/slideLayout4.xml"/><Relationship Id="rId16" Type="http://schemas.openxmlformats.org/officeDocument/2006/relationships/image" Target="../media/image131.wmf"/><Relationship Id="rId15" Type="http://schemas.openxmlformats.org/officeDocument/2006/relationships/oleObject" Target="../embeddings/oleObject103.bin"/><Relationship Id="rId14" Type="http://schemas.openxmlformats.org/officeDocument/2006/relationships/image" Target="../media/image130.wmf"/><Relationship Id="rId13" Type="http://schemas.openxmlformats.org/officeDocument/2006/relationships/oleObject" Target="../embeddings/oleObject102.bin"/><Relationship Id="rId12" Type="http://schemas.openxmlformats.org/officeDocument/2006/relationships/image" Target="../media/image129.wmf"/><Relationship Id="rId11" Type="http://schemas.openxmlformats.org/officeDocument/2006/relationships/oleObject" Target="../embeddings/oleObject101.bin"/><Relationship Id="rId10" Type="http://schemas.openxmlformats.org/officeDocument/2006/relationships/image" Target="../media/image128.wmf"/><Relationship Id="rId1" Type="http://schemas.openxmlformats.org/officeDocument/2006/relationships/oleObject" Target="../embeddings/oleObject96.bin"/></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4.xml"/><Relationship Id="rId2" Type="http://schemas.openxmlformats.org/officeDocument/2006/relationships/image" Target="../media/image132.wmf"/><Relationship Id="rId1" Type="http://schemas.openxmlformats.org/officeDocument/2006/relationships/oleObject" Target="../embeddings/oleObject104.bin"/></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4.xml"/><Relationship Id="rId2" Type="http://schemas.openxmlformats.org/officeDocument/2006/relationships/image" Target="../media/image133.wmf"/><Relationship Id="rId1" Type="http://schemas.openxmlformats.org/officeDocument/2006/relationships/oleObject" Target="../embeddings/oleObject105.bin"/></Relationships>
</file>

<file path=ppt/slides/_rels/slide99.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36.wmf"/><Relationship Id="rId7" Type="http://schemas.openxmlformats.org/officeDocument/2006/relationships/oleObject" Target="../embeddings/oleObject110.bin"/><Relationship Id="rId6" Type="http://schemas.openxmlformats.org/officeDocument/2006/relationships/image" Target="../media/image135.wmf"/><Relationship Id="rId5" Type="http://schemas.openxmlformats.org/officeDocument/2006/relationships/oleObject" Target="../embeddings/oleObject109.bin"/><Relationship Id="rId4" Type="http://schemas.openxmlformats.org/officeDocument/2006/relationships/oleObject" Target="../embeddings/oleObject108.bin"/><Relationship Id="rId3" Type="http://schemas.openxmlformats.org/officeDocument/2006/relationships/oleObject" Target="../embeddings/oleObject107.bin"/><Relationship Id="rId2" Type="http://schemas.openxmlformats.org/officeDocument/2006/relationships/image" Target="../media/image134.wmf"/><Relationship Id="rId12" Type="http://schemas.openxmlformats.org/officeDocument/2006/relationships/vmlDrawing" Target="../drawings/vmlDrawing45.vml"/><Relationship Id="rId11" Type="http://schemas.openxmlformats.org/officeDocument/2006/relationships/slideLayout" Target="../slideLayouts/slideLayout4.xml"/><Relationship Id="rId10" Type="http://schemas.openxmlformats.org/officeDocument/2006/relationships/image" Target="../media/image137.wmf"/><Relationship Id="rId1" Type="http://schemas.openxmlformats.org/officeDocument/2006/relationships/oleObject" Target="../embeddings/oleObject10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8615" y="386080"/>
            <a:ext cx="4068445" cy="757555"/>
          </a:xfrm>
          <a:prstGeom prst="rect">
            <a:avLst/>
          </a:prstGeom>
        </p:spPr>
      </p:pic>
      <p:sp>
        <p:nvSpPr>
          <p:cNvPr id="2" name="矩形 1"/>
          <p:cNvSpPr/>
          <p:nvPr/>
        </p:nvSpPr>
        <p:spPr>
          <a:xfrm>
            <a:off x="1770185" y="5034984"/>
            <a:ext cx="8546123" cy="1691640"/>
          </a:xfrm>
          <a:prstGeom prst="rect">
            <a:avLst/>
          </a:prstGeom>
        </p:spPr>
        <p:txBody>
          <a:bodyPr wrap="square">
            <a:spAutoFit/>
          </a:bodyPr>
          <a:lstStyle/>
          <a:p>
            <a:pPr algn="ctr">
              <a:spcAft>
                <a:spcPts val="0"/>
              </a:spcAft>
              <a:tabLst>
                <a:tab pos="114300" algn="l"/>
              </a:tabLst>
            </a:pPr>
            <a:r>
              <a:rPr lang="zh-CN" altLang="en-US" sz="3600" b="1" kern="0" dirty="0" smtClean="0">
                <a:solidFill>
                  <a:schemeClr val="tx2"/>
                </a:solidFill>
                <a:latin typeface="华文新魏" panose="02010800040101010101" pitchFamily="2" charset="-122"/>
                <a:ea typeface="华文新魏" panose="02010800040101010101" pitchFamily="2" charset="-122"/>
                <a:cs typeface="宋体" panose="02010600030101010101" pitchFamily="2" charset="-122"/>
              </a:rPr>
              <a:t>广西师范大学数学与统计学院  张军舰</a:t>
            </a:r>
            <a:endParaRPr lang="en-US" altLang="zh-CN" sz="3600" b="1" kern="0" dirty="0" smtClean="0">
              <a:solidFill>
                <a:schemeClr val="tx2"/>
              </a:solidFill>
              <a:latin typeface="华文新魏" panose="02010800040101010101" pitchFamily="2" charset="-122"/>
              <a:ea typeface="华文新魏" panose="02010800040101010101" pitchFamily="2" charset="-122"/>
              <a:cs typeface="宋体" panose="02010600030101010101" pitchFamily="2" charset="-122"/>
            </a:endParaRPr>
          </a:p>
          <a:p>
            <a:pPr algn="ctr">
              <a:spcAft>
                <a:spcPts val="0"/>
              </a:spcAft>
              <a:tabLst>
                <a:tab pos="114300" algn="l"/>
              </a:tabLst>
            </a:pPr>
            <a:r>
              <a:rPr lang="en-US" altLang="zh-CN" sz="3600" b="1" kern="0"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jjzhang@gxnu.edu.cn</a:t>
            </a:r>
            <a:endParaRPr lang="en-US" altLang="zh-CN" sz="3600" b="1" kern="0"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a:p>
            <a:pPr algn="ctr">
              <a:spcAft>
                <a:spcPts val="0"/>
              </a:spcAft>
              <a:tabLst>
                <a:tab pos="114300" algn="l"/>
              </a:tabLst>
            </a:pPr>
            <a:r>
              <a:rPr lang="en-US" altLang="zh-CN"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2024</a:t>
            </a:r>
            <a:r>
              <a:rPr lang="zh-CN" altLang="en-US"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年</a:t>
            </a:r>
            <a:r>
              <a:rPr lang="en-US" altLang="zh-CN"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7</a:t>
            </a:r>
            <a:r>
              <a:rPr lang="zh-CN" altLang="en-US"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月</a:t>
            </a:r>
            <a:r>
              <a:rPr lang="en-US" altLang="zh-CN"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8</a:t>
            </a:r>
            <a:r>
              <a:rPr lang="zh-CN" altLang="en-US" sz="3200" b="1" kern="0" dirty="0" smtClean="0">
                <a:solidFill>
                  <a:schemeClr val="tx2"/>
                </a:solidFill>
                <a:latin typeface="华文新魏" panose="02010800040101010101" pitchFamily="2" charset="-122"/>
                <a:ea typeface="华文新魏" panose="02010800040101010101" pitchFamily="2" charset="-122"/>
                <a:cs typeface="Times New Roman" panose="02020603050405020304" pitchFamily="18" charset="0"/>
              </a:rPr>
              <a:t>日</a:t>
            </a:r>
            <a:endParaRPr lang="zh-CN" altLang="en-US" sz="3200" b="1" kern="0" dirty="0" smtClean="0">
              <a:solidFill>
                <a:schemeClr val="tx2"/>
              </a:solidFill>
              <a:effectLst/>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 name="标题 4"/>
          <p:cNvSpPr>
            <a:spLocks noGrp="1"/>
          </p:cNvSpPr>
          <p:nvPr>
            <p:ph type="ctrTitle"/>
          </p:nvPr>
        </p:nvSpPr>
        <p:spPr>
          <a:xfrm>
            <a:off x="207010" y="2537460"/>
            <a:ext cx="11704320" cy="1177290"/>
          </a:xfrm>
        </p:spPr>
        <p:txBody>
          <a:bodyPr>
            <a:normAutofit fontScale="90000"/>
          </a:bodyPr>
          <a:lstStyle/>
          <a:p>
            <a:pPr>
              <a:lnSpc>
                <a:spcPct val="150000"/>
              </a:lnSpc>
            </a:pPr>
            <a:r>
              <a:rPr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初等模型与随机模型</a:t>
            </a:r>
            <a:endParaRPr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
          <p:cNvGraphicFramePr/>
          <p:nvPr>
            <p:custDataLst>
              <p:tags r:id="rId2"/>
            </p:custDataLst>
          </p:nvPr>
        </p:nvGraphicFramePr>
        <p:xfrm>
          <a:off x="5511165" y="203200"/>
          <a:ext cx="6135370" cy="1113155"/>
        </p:xfrm>
        <a:graphic>
          <a:graphicData uri="http://schemas.openxmlformats.org/presentationml/2006/ole">
            <mc:AlternateContent xmlns:mc="http://schemas.openxmlformats.org/markup-compatibility/2006">
              <mc:Choice xmlns:v="urn:schemas-microsoft-com:vml" Requires="v">
                <p:oleObj spid="_x0000_s2083" name="" r:id="rId3" imgW="6130290" imgH="1112520" progId="Paint.Picture">
                  <p:embed/>
                </p:oleObj>
              </mc:Choice>
              <mc:Fallback>
                <p:oleObj name="" r:id="rId3" imgW="6130290" imgH="1112520" progId="Paint.Picture">
                  <p:embed/>
                  <p:pic>
                    <p:nvPicPr>
                      <p:cNvPr id="0" name="图片 2"/>
                      <p:cNvPicPr/>
                      <p:nvPr/>
                    </p:nvPicPr>
                    <p:blipFill>
                      <a:blip r:embed="rId4"/>
                      <a:stretch>
                        <a:fillRect/>
                      </a:stretch>
                    </p:blipFill>
                    <p:spPr>
                      <a:xfrm>
                        <a:off x="5511165" y="203200"/>
                        <a:ext cx="6135370" cy="11131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97915" y="1142365"/>
            <a:ext cx="10375265" cy="5111115"/>
          </a:xfrm>
        </p:spPr>
        <p:txBody>
          <a:bodyPr>
            <a:noAutofit/>
          </a:bodyPr>
          <a:p>
            <a:pPr marL="0" indent="0" algn="just" fontAlgn="auto">
              <a:lnSpc>
                <a:spcPct val="100000"/>
              </a:lnSpc>
              <a:spcBef>
                <a:spcPts val="0"/>
              </a:spcBef>
              <a:buNone/>
            </a:pPr>
            <a:r>
              <a:rPr altLang="en-US" sz="2800">
                <a:sym typeface="+mn-ea"/>
              </a:rPr>
              <a:t>其中，</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d</a:t>
            </a:r>
            <a:r>
              <a:rPr lang="en-US" altLang="zh-CN" sz="2800" i="1">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表示一层玻璃厚度，两层玻璃窗厚度是</a:t>
            </a:r>
            <a:r>
              <a:rPr lang="en-US" altLang="zh-CN" sz="2800">
                <a:latin typeface="Times New Roman" panose="02020603050405020304" pitchFamily="18" charset="0"/>
                <a:cs typeface="Times New Roman" panose="02020603050405020304" pitchFamily="18" charset="0"/>
                <a:sym typeface="+mn-ea"/>
              </a:rPr>
              <a:t>2</a:t>
            </a:r>
            <a:r>
              <a:rPr altLang="en-US" sz="2800">
                <a:latin typeface="Times New Roman" panose="02020603050405020304" pitchFamily="18" charset="0"/>
                <a:cs typeface="Times New Roman" panose="02020603050405020304" pitchFamily="18" charset="0"/>
                <a:sym typeface="+mn-ea"/>
              </a:rPr>
              <a:t>个</a:t>
            </a:r>
            <a:r>
              <a:rPr altLang="en-US" sz="2800" i="1">
                <a:latin typeface="Times New Roman" panose="02020603050405020304" pitchFamily="18" charset="0"/>
                <a:cs typeface="Times New Roman" panose="02020603050405020304" pitchFamily="18" charset="0"/>
                <a:sym typeface="+mn-ea"/>
              </a:rPr>
              <a:t>d</a:t>
            </a:r>
            <a:r>
              <a:rPr altLang="en-US" sz="2800">
                <a:latin typeface="Times New Roman" panose="02020603050405020304" pitchFamily="18" charset="0"/>
                <a:cs typeface="Times New Roman" panose="02020603050405020304" pitchFamily="18" charset="0"/>
                <a:sym typeface="+mn-ea"/>
              </a:rPr>
              <a:t>，</a:t>
            </a:r>
            <a:r>
              <a:rPr altLang="en-US" sz="2800">
                <a:latin typeface="Times New Roman" panose="02020603050405020304" pitchFamily="18" charset="0"/>
                <a:cs typeface="Times New Roman" panose="02020603050405020304" pitchFamily="18" charset="0"/>
                <a:sym typeface="+mn-ea"/>
              </a:rPr>
              <a:t>单层玻璃窗厚度是2</a:t>
            </a:r>
            <a:r>
              <a:rPr altLang="en-US" sz="2800" i="1">
                <a:latin typeface="Times New Roman" panose="02020603050405020304" pitchFamily="18" charset="0"/>
                <a:cs typeface="Times New Roman" panose="02020603050405020304" pitchFamily="18" charset="0"/>
                <a:sym typeface="+mn-ea"/>
              </a:rPr>
              <a:t>d</a:t>
            </a:r>
            <a:endParaRPr altLang="en-US" sz="2800">
              <a:latin typeface="Times New Roman" panose="02020603050405020304" pitchFamily="18" charset="0"/>
              <a:cs typeface="Times New Roman" panose="02020603050405020304" pitchFamily="18" charset="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l</a:t>
            </a:r>
            <a:r>
              <a:rPr lang="en-US" altLang="zh-CN" sz="2800" i="1">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表示双层玻璃空气层的厚度</a:t>
            </a:r>
            <a:endParaRPr altLang="en-US" sz="2800">
              <a:latin typeface="Times New Roman" panose="02020603050405020304" pitchFamily="18" charset="0"/>
              <a:cs typeface="Times New Roman" panose="02020603050405020304" pitchFamily="18" charset="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T</a:t>
            </a:r>
            <a:r>
              <a:rPr altLang="en-US" sz="2800">
                <a:latin typeface="Times New Roman" panose="02020603050405020304" pitchFamily="18" charset="0"/>
                <a:cs typeface="Times New Roman" panose="02020603050405020304" pitchFamily="18" charset="0"/>
                <a:sym typeface="+mn-ea"/>
              </a:rPr>
              <a:t>₁</a:t>
            </a:r>
            <a:r>
              <a:rPr lang="en-US" altLang="zh-CN" sz="2800">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表示室内温度</a:t>
            </a:r>
            <a:endParaRPr altLang="en-US" sz="2800">
              <a:latin typeface="Times New Roman" panose="02020603050405020304" pitchFamily="18" charset="0"/>
              <a:cs typeface="Times New Roman" panose="02020603050405020304" pitchFamily="18" charset="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T</a:t>
            </a:r>
            <a:r>
              <a:rPr altLang="en-US" sz="2800">
                <a:latin typeface="Times New Roman" panose="02020603050405020304" pitchFamily="18" charset="0"/>
                <a:cs typeface="Times New Roman" panose="02020603050405020304" pitchFamily="18" charset="0"/>
                <a:sym typeface="+mn-ea"/>
              </a:rPr>
              <a:t>₂</a:t>
            </a:r>
            <a:r>
              <a:rPr lang="en-US" altLang="zh-CN" sz="2800">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表示室外温度</a:t>
            </a:r>
            <a:endParaRPr altLang="en-US" sz="2800">
              <a:latin typeface="Times New Roman" panose="02020603050405020304" pitchFamily="18" charset="0"/>
              <a:cs typeface="Times New Roman" panose="02020603050405020304" pitchFamily="18" charset="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T</a:t>
            </a:r>
            <a:r>
              <a:rPr altLang="en-US" sz="2800">
                <a:latin typeface="Times New Roman" panose="02020603050405020304" pitchFamily="18" charset="0"/>
                <a:cs typeface="Times New Roman" panose="02020603050405020304" pitchFamily="18" charset="0"/>
                <a:sym typeface="+mn-ea"/>
              </a:rPr>
              <a:t>a</a:t>
            </a:r>
            <a:r>
              <a:rPr lang="en-US" altLang="zh-CN" sz="2800">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表示第一层玻璃</a:t>
            </a:r>
            <a:r>
              <a:rPr altLang="en-US" sz="2800">
                <a:latin typeface="Times New Roman" panose="02020603050405020304" pitchFamily="18" charset="0"/>
                <a:cs typeface="Times New Roman" panose="02020603050405020304" pitchFamily="18" charset="0"/>
                <a:sym typeface="+mn-ea"/>
              </a:rPr>
              <a:t>与空气层的接触面温度</a:t>
            </a:r>
            <a:endParaRPr altLang="en-US" sz="2800">
              <a:latin typeface="Times New Roman" panose="02020603050405020304" pitchFamily="18" charset="0"/>
              <a:cs typeface="Times New Roman" panose="02020603050405020304" pitchFamily="18" charset="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i="1">
                <a:latin typeface="Times New Roman" panose="02020603050405020304" pitchFamily="18" charset="0"/>
                <a:cs typeface="Times New Roman" panose="02020603050405020304" pitchFamily="18" charset="0"/>
                <a:sym typeface="+mn-ea"/>
              </a:rPr>
              <a:t>T</a:t>
            </a:r>
            <a:r>
              <a:rPr altLang="en-US" sz="2800">
                <a:latin typeface="Times New Roman" panose="02020603050405020304" pitchFamily="18" charset="0"/>
                <a:cs typeface="Times New Roman" panose="02020603050405020304" pitchFamily="18" charset="0"/>
                <a:sym typeface="+mn-ea"/>
              </a:rPr>
              <a:t>b</a:t>
            </a:r>
            <a:r>
              <a:rPr lang="en-US" altLang="zh-CN" sz="2800">
                <a:latin typeface="Times New Roman" panose="02020603050405020304" pitchFamily="18" charset="0"/>
                <a:cs typeface="Times New Roman" panose="02020603050405020304" pitchFamily="18" charset="0"/>
                <a:sym typeface="+mn-ea"/>
              </a:rPr>
              <a:t> </a:t>
            </a:r>
            <a:r>
              <a:rPr altLang="en-US" sz="2800">
                <a:latin typeface="Times New Roman" panose="02020603050405020304" pitchFamily="18" charset="0"/>
                <a:cs typeface="Times New Roman" panose="02020603050405020304" pitchFamily="18" charset="0"/>
                <a:sym typeface="+mn-ea"/>
              </a:rPr>
              <a:t>表示空气层与第二</a:t>
            </a:r>
            <a:r>
              <a:rPr altLang="en-US" sz="2800">
                <a:latin typeface="Times New Roman" panose="02020603050405020304" pitchFamily="18" charset="0"/>
                <a:cs typeface="Times New Roman" panose="02020603050405020304" pitchFamily="18" charset="0"/>
                <a:sym typeface="+mn-ea"/>
              </a:rPr>
              <a:t>层玻璃的接触面温度·</a:t>
            </a:r>
            <a:endParaRPr altLang="en-US" sz="2800">
              <a:latin typeface="Times New Roman" panose="02020603050405020304" pitchFamily="18" charset="0"/>
              <a:cs typeface="Times New Roman" panose="02020603050405020304" pitchFamily="18" charset="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290955" y="369570"/>
          <a:ext cx="9019540" cy="6007100"/>
        </p:xfrm>
        <a:graphic>
          <a:graphicData uri="http://schemas.openxmlformats.org/presentationml/2006/ole">
            <mc:AlternateContent xmlns:mc="http://schemas.openxmlformats.org/markup-compatibility/2006">
              <mc:Choice xmlns:v="urn:schemas-microsoft-com:vml" Requires="v">
                <p:oleObj spid="_x0000_s3" name="" r:id="rId1" imgW="8816340" imgH="6675120" progId="Paint.Picture">
                  <p:embed/>
                </p:oleObj>
              </mc:Choice>
              <mc:Fallback>
                <p:oleObj name="" r:id="rId1" imgW="8816340" imgH="6675120" progId="Paint.Picture">
                  <p:embed/>
                  <p:pic>
                    <p:nvPicPr>
                      <p:cNvPr id="0" name="图片 2"/>
                      <p:cNvPicPr/>
                      <p:nvPr/>
                    </p:nvPicPr>
                    <p:blipFill>
                      <a:blip r:embed="rId2"/>
                      <a:stretch>
                        <a:fillRect/>
                      </a:stretch>
                    </p:blipFill>
                    <p:spPr>
                      <a:xfrm>
                        <a:off x="1290955" y="369570"/>
                        <a:ext cx="9019540" cy="6007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651635" y="111760"/>
          <a:ext cx="8621395" cy="6310630"/>
        </p:xfrm>
        <a:graphic>
          <a:graphicData uri="http://schemas.openxmlformats.org/presentationml/2006/ole">
            <mc:AlternateContent xmlns:mc="http://schemas.openxmlformats.org/markup-compatibility/2006">
              <mc:Choice xmlns:v="urn:schemas-microsoft-com:vml" Requires="v">
                <p:oleObj spid="_x0000_s3" name="" r:id="rId1" imgW="8614410" imgH="6305550" progId="Paint.Picture">
                  <p:embed/>
                </p:oleObj>
              </mc:Choice>
              <mc:Fallback>
                <p:oleObj name="" r:id="rId1" imgW="8614410" imgH="6305550" progId="Paint.Picture">
                  <p:embed/>
                  <p:pic>
                    <p:nvPicPr>
                      <p:cNvPr id="0" name="图片 2"/>
                      <p:cNvPicPr/>
                      <p:nvPr/>
                    </p:nvPicPr>
                    <p:blipFill>
                      <a:blip r:embed="rId2"/>
                      <a:stretch>
                        <a:fillRect/>
                      </a:stretch>
                    </p:blipFill>
                    <p:spPr>
                      <a:xfrm>
                        <a:off x="1651635" y="111760"/>
                        <a:ext cx="8621395" cy="63106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452880" y="71755"/>
          <a:ext cx="9074785" cy="6390640"/>
        </p:xfrm>
        <a:graphic>
          <a:graphicData uri="http://schemas.openxmlformats.org/presentationml/2006/ole">
            <mc:AlternateContent xmlns:mc="http://schemas.openxmlformats.org/markup-compatibility/2006">
              <mc:Choice xmlns:v="urn:schemas-microsoft-com:vml" Requires="v">
                <p:oleObj spid="_x0000_s3" name="" r:id="rId1" imgW="9067800" imgH="6385560" progId="Paint.Picture">
                  <p:embed/>
                </p:oleObj>
              </mc:Choice>
              <mc:Fallback>
                <p:oleObj name="" r:id="rId1" imgW="9067800" imgH="6385560" progId="Paint.Picture">
                  <p:embed/>
                  <p:pic>
                    <p:nvPicPr>
                      <p:cNvPr id="0" name="图片 2"/>
                      <p:cNvPicPr/>
                      <p:nvPr/>
                    </p:nvPicPr>
                    <p:blipFill>
                      <a:blip r:embed="rId2"/>
                      <a:stretch>
                        <a:fillRect/>
                      </a:stretch>
                    </p:blipFill>
                    <p:spPr>
                      <a:xfrm>
                        <a:off x="1452880" y="71755"/>
                        <a:ext cx="9074785" cy="63906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461770" y="120015"/>
          <a:ext cx="9070975" cy="6504940"/>
        </p:xfrm>
        <a:graphic>
          <a:graphicData uri="http://schemas.openxmlformats.org/presentationml/2006/ole">
            <mc:AlternateContent xmlns:mc="http://schemas.openxmlformats.org/markup-compatibility/2006">
              <mc:Choice xmlns:v="urn:schemas-microsoft-com:vml" Requires="v">
                <p:oleObj spid="_x0000_s3" name="" r:id="rId1" imgW="9063990" imgH="6499860" progId="Paint.Picture">
                  <p:embed/>
                </p:oleObj>
              </mc:Choice>
              <mc:Fallback>
                <p:oleObj name="" r:id="rId1" imgW="9063990" imgH="6499860" progId="Paint.Picture">
                  <p:embed/>
                  <p:pic>
                    <p:nvPicPr>
                      <p:cNvPr id="0" name="图片 2"/>
                      <p:cNvPicPr/>
                      <p:nvPr/>
                    </p:nvPicPr>
                    <p:blipFill>
                      <a:blip r:embed="rId2"/>
                      <a:stretch>
                        <a:fillRect/>
                      </a:stretch>
                    </p:blipFill>
                    <p:spPr>
                      <a:xfrm>
                        <a:off x="1461770" y="120015"/>
                        <a:ext cx="9070975" cy="65049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477135" y="128905"/>
          <a:ext cx="6634480" cy="6375400"/>
        </p:xfrm>
        <a:graphic>
          <a:graphicData uri="http://schemas.openxmlformats.org/presentationml/2006/ole">
            <mc:AlternateContent xmlns:mc="http://schemas.openxmlformats.org/markup-compatibility/2006">
              <mc:Choice xmlns:v="urn:schemas-microsoft-com:vml" Requires="v">
                <p:oleObj spid="_x0000_s3" name="" r:id="rId1" imgW="6629400" imgH="6370320" progId="Paint.Picture">
                  <p:embed/>
                </p:oleObj>
              </mc:Choice>
              <mc:Fallback>
                <p:oleObj name="" r:id="rId1" imgW="6629400" imgH="6370320" progId="Paint.Picture">
                  <p:embed/>
                  <p:pic>
                    <p:nvPicPr>
                      <p:cNvPr id="0" name="图片 2"/>
                      <p:cNvPicPr/>
                      <p:nvPr/>
                    </p:nvPicPr>
                    <p:blipFill>
                      <a:blip r:embed="rId2"/>
                      <a:stretch>
                        <a:fillRect/>
                      </a:stretch>
                    </p:blipFill>
                    <p:spPr>
                      <a:xfrm>
                        <a:off x="2477135" y="128905"/>
                        <a:ext cx="6634480" cy="63754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733550" y="123190"/>
          <a:ext cx="8724265" cy="6611620"/>
        </p:xfrm>
        <a:graphic>
          <a:graphicData uri="http://schemas.openxmlformats.org/presentationml/2006/ole">
            <mc:AlternateContent xmlns:mc="http://schemas.openxmlformats.org/markup-compatibility/2006">
              <mc:Choice xmlns:v="urn:schemas-microsoft-com:vml" Requires="v">
                <p:oleObj spid="_x0000_s3" name="" r:id="rId1" imgW="8717280" imgH="6606540" progId="Paint.Picture">
                  <p:embed/>
                </p:oleObj>
              </mc:Choice>
              <mc:Fallback>
                <p:oleObj name="" r:id="rId1" imgW="8717280" imgH="6606540" progId="Paint.Picture">
                  <p:embed/>
                  <p:pic>
                    <p:nvPicPr>
                      <p:cNvPr id="0" name="图片 2"/>
                      <p:cNvPicPr/>
                      <p:nvPr/>
                    </p:nvPicPr>
                    <p:blipFill>
                      <a:blip r:embed="rId2"/>
                      <a:stretch>
                        <a:fillRect/>
                      </a:stretch>
                    </p:blipFill>
                    <p:spPr>
                      <a:xfrm>
                        <a:off x="1733550" y="123190"/>
                        <a:ext cx="8724265" cy="661162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856105" y="53975"/>
          <a:ext cx="8479790" cy="6386830"/>
        </p:xfrm>
        <a:graphic>
          <a:graphicData uri="http://schemas.openxmlformats.org/presentationml/2006/ole">
            <mc:AlternateContent xmlns:mc="http://schemas.openxmlformats.org/markup-compatibility/2006">
              <mc:Choice xmlns:v="urn:schemas-microsoft-com:vml" Requires="v">
                <p:oleObj spid="_x0000_s3" name="" r:id="rId1" imgW="8473440" imgH="6381750" progId="Paint.Picture">
                  <p:embed/>
                </p:oleObj>
              </mc:Choice>
              <mc:Fallback>
                <p:oleObj name="" r:id="rId1" imgW="8473440" imgH="6381750" progId="Paint.Picture">
                  <p:embed/>
                  <p:pic>
                    <p:nvPicPr>
                      <p:cNvPr id="0" name="图片 2"/>
                      <p:cNvPicPr/>
                      <p:nvPr/>
                    </p:nvPicPr>
                    <p:blipFill>
                      <a:blip r:embed="rId2"/>
                      <a:stretch>
                        <a:fillRect/>
                      </a:stretch>
                    </p:blipFill>
                    <p:spPr>
                      <a:xfrm>
                        <a:off x="1856105" y="53975"/>
                        <a:ext cx="8479790" cy="63868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788478" y="912495"/>
          <a:ext cx="8614410" cy="5033010"/>
        </p:xfrm>
        <a:graphic>
          <a:graphicData uri="http://schemas.openxmlformats.org/presentationml/2006/ole">
            <mc:AlternateContent xmlns:mc="http://schemas.openxmlformats.org/markup-compatibility/2006">
              <mc:Choice xmlns:v="urn:schemas-microsoft-com:vml" Requires="v">
                <p:oleObj spid="_x0000_s3" name="" r:id="rId1" imgW="8614410" imgH="5033010" progId="Paint.Picture">
                  <p:embed/>
                </p:oleObj>
              </mc:Choice>
              <mc:Fallback>
                <p:oleObj name="" r:id="rId1" imgW="8614410" imgH="5033010" progId="Paint.Picture">
                  <p:embed/>
                  <p:pic>
                    <p:nvPicPr>
                      <p:cNvPr id="0" name="图片 2"/>
                      <p:cNvPicPr/>
                      <p:nvPr/>
                    </p:nvPicPr>
                    <p:blipFill>
                      <a:blip r:embed="rId2"/>
                      <a:stretch>
                        <a:fillRect/>
                      </a:stretch>
                    </p:blipFill>
                    <p:spPr>
                      <a:xfrm>
                        <a:off x="1788478" y="912495"/>
                        <a:ext cx="8614410" cy="5033010"/>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089025" y="63500"/>
          <a:ext cx="9338945" cy="6287135"/>
        </p:xfrm>
        <a:graphic>
          <a:graphicData uri="http://schemas.openxmlformats.org/presentationml/2006/ole">
            <mc:AlternateContent xmlns:mc="http://schemas.openxmlformats.org/markup-compatibility/2006">
              <mc:Choice xmlns:v="urn:schemas-microsoft-com:vml" Requires="v">
                <p:oleObj spid="_x0000_s3" name="" r:id="rId1" imgW="9037320" imgH="5840730" progId="Paint.Picture">
                  <p:embed/>
                </p:oleObj>
              </mc:Choice>
              <mc:Fallback>
                <p:oleObj name="" r:id="rId1" imgW="9037320" imgH="5840730" progId="Paint.Picture">
                  <p:embed/>
                  <p:pic>
                    <p:nvPicPr>
                      <p:cNvPr id="0" name="图片 2"/>
                      <p:cNvPicPr/>
                      <p:nvPr/>
                    </p:nvPicPr>
                    <p:blipFill>
                      <a:blip r:embed="rId2"/>
                      <a:stretch>
                        <a:fillRect/>
                      </a:stretch>
                    </p:blipFill>
                    <p:spPr>
                      <a:xfrm>
                        <a:off x="1089025" y="63500"/>
                        <a:ext cx="9338945" cy="62871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588770" y="346075"/>
          <a:ext cx="9013825" cy="6165850"/>
        </p:xfrm>
        <a:graphic>
          <a:graphicData uri="http://schemas.openxmlformats.org/presentationml/2006/ole">
            <mc:AlternateContent xmlns:mc="http://schemas.openxmlformats.org/markup-compatibility/2006">
              <mc:Choice xmlns:v="urn:schemas-microsoft-com:vml" Requires="v">
                <p:oleObj spid="_x0000_s3" name="" r:id="rId1" imgW="9006840" imgH="6160770" progId="Paint.Picture">
                  <p:embed/>
                </p:oleObj>
              </mc:Choice>
              <mc:Fallback>
                <p:oleObj name="" r:id="rId1" imgW="9006840" imgH="6160770" progId="Paint.Picture">
                  <p:embed/>
                  <p:pic>
                    <p:nvPicPr>
                      <p:cNvPr id="0" name="图片 2"/>
                      <p:cNvPicPr/>
                      <p:nvPr/>
                    </p:nvPicPr>
                    <p:blipFill>
                      <a:blip r:embed="rId2"/>
                      <a:stretch>
                        <a:fillRect/>
                      </a:stretch>
                    </p:blipFill>
                    <p:spPr>
                      <a:xfrm>
                        <a:off x="1588770" y="346075"/>
                        <a:ext cx="9013825" cy="61658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31165" y="1012825"/>
            <a:ext cx="11406505" cy="467487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明确问题：</a:t>
            </a:r>
            <a:endParaRPr altLang="en-US" sz="2800">
              <a:sym typeface="+mn-ea"/>
            </a:endParaRPr>
          </a:p>
          <a:p>
            <a:pPr marL="0" indent="0" algn="just" fontAlgn="auto">
              <a:lnSpc>
                <a:spcPct val="150000"/>
              </a:lnSpc>
              <a:spcBef>
                <a:spcPts val="0"/>
              </a:spcBef>
              <a:buNone/>
            </a:pPr>
            <a:r>
              <a:rPr lang="en-US" altLang="zh-CN" sz="2800">
                <a:sym typeface="+mn-ea"/>
              </a:rPr>
              <a:t>       </a:t>
            </a:r>
            <a:r>
              <a:rPr altLang="en-US" sz="2800">
                <a:sym typeface="+mn-ea"/>
              </a:rPr>
              <a:t>(1)根据热传导规律分别对双层玻璃、单层玻璃热量流失建模，得到单位面积热量流失量，做出相对比较；</a:t>
            </a:r>
            <a:endParaRPr altLang="en-US" sz="2800">
              <a:sym typeface="+mn-ea"/>
            </a:endParaRPr>
          </a:p>
          <a:p>
            <a:pPr marL="0" indent="0" algn="just" fontAlgn="auto">
              <a:lnSpc>
                <a:spcPct val="150000"/>
              </a:lnSpc>
              <a:spcBef>
                <a:spcPts val="0"/>
              </a:spcBef>
              <a:buNone/>
            </a:pPr>
            <a:r>
              <a:rPr altLang="en-US" sz="2800">
                <a:sym typeface="+mn-ea"/>
              </a:rPr>
              <a:t> </a:t>
            </a:r>
            <a:r>
              <a:rPr lang="en-US" altLang="zh-CN" sz="2800">
                <a:sym typeface="+mn-ea"/>
              </a:rPr>
              <a:t>      </a:t>
            </a:r>
            <a:r>
              <a:rPr altLang="en-US" sz="2800">
                <a:sym typeface="+mn-ea"/>
              </a:rPr>
              <a:t>(2)建立双层玻璃流失热量与空气层厚度的函数关系，合理地确定最优空气层厚度。</a:t>
            </a:r>
            <a:endParaRPr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706880" y="208915"/>
          <a:ext cx="8777605" cy="6440170"/>
        </p:xfrm>
        <a:graphic>
          <a:graphicData uri="http://schemas.openxmlformats.org/presentationml/2006/ole">
            <mc:AlternateContent xmlns:mc="http://schemas.openxmlformats.org/markup-compatibility/2006">
              <mc:Choice xmlns:v="urn:schemas-microsoft-com:vml" Requires="v">
                <p:oleObj spid="_x0000_s3" name="" r:id="rId1" imgW="8770620" imgH="6435090" progId="Paint.Picture">
                  <p:embed/>
                </p:oleObj>
              </mc:Choice>
              <mc:Fallback>
                <p:oleObj name="" r:id="rId1" imgW="8770620" imgH="6435090" progId="Paint.Picture">
                  <p:embed/>
                  <p:pic>
                    <p:nvPicPr>
                      <p:cNvPr id="0" name="图片 2"/>
                      <p:cNvPicPr/>
                      <p:nvPr/>
                    </p:nvPicPr>
                    <p:blipFill>
                      <a:blip r:embed="rId2"/>
                      <a:stretch>
                        <a:fillRect/>
                      </a:stretch>
                    </p:blipFill>
                    <p:spPr>
                      <a:xfrm>
                        <a:off x="1706880" y="208915"/>
                        <a:ext cx="8777605" cy="64401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833245" y="330835"/>
          <a:ext cx="8525510" cy="6196330"/>
        </p:xfrm>
        <a:graphic>
          <a:graphicData uri="http://schemas.openxmlformats.org/presentationml/2006/ole">
            <mc:AlternateContent xmlns:mc="http://schemas.openxmlformats.org/markup-compatibility/2006">
              <mc:Choice xmlns:v="urn:schemas-microsoft-com:vml" Requires="v">
                <p:oleObj spid="_x0000_s3" name="" r:id="rId1" imgW="8519160" imgH="6191250" progId="Paint.Picture">
                  <p:embed/>
                </p:oleObj>
              </mc:Choice>
              <mc:Fallback>
                <p:oleObj name="" r:id="rId1" imgW="8519160" imgH="6191250" progId="Paint.Picture">
                  <p:embed/>
                  <p:pic>
                    <p:nvPicPr>
                      <p:cNvPr id="0" name="图片 2"/>
                      <p:cNvPicPr/>
                      <p:nvPr/>
                    </p:nvPicPr>
                    <p:blipFill>
                      <a:blip r:embed="rId2"/>
                      <a:stretch>
                        <a:fillRect/>
                      </a:stretch>
                    </p:blipFill>
                    <p:spPr>
                      <a:xfrm>
                        <a:off x="1833245" y="330835"/>
                        <a:ext cx="8525510" cy="61963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638300" y="342265"/>
          <a:ext cx="8914765" cy="6172835"/>
        </p:xfrm>
        <a:graphic>
          <a:graphicData uri="http://schemas.openxmlformats.org/presentationml/2006/ole">
            <mc:AlternateContent xmlns:mc="http://schemas.openxmlformats.org/markup-compatibility/2006">
              <mc:Choice xmlns:v="urn:schemas-microsoft-com:vml" Requires="v">
                <p:oleObj spid="_x0000_s3" name="" r:id="rId1" imgW="8907780" imgH="6168390" progId="Paint.Picture">
                  <p:embed/>
                </p:oleObj>
              </mc:Choice>
              <mc:Fallback>
                <p:oleObj name="" r:id="rId1" imgW="8907780" imgH="6168390" progId="Paint.Picture">
                  <p:embed/>
                  <p:pic>
                    <p:nvPicPr>
                      <p:cNvPr id="0" name="图片 2"/>
                      <p:cNvPicPr/>
                      <p:nvPr/>
                    </p:nvPicPr>
                    <p:blipFill>
                      <a:blip r:embed="rId2"/>
                      <a:stretch>
                        <a:fillRect/>
                      </a:stretch>
                    </p:blipFill>
                    <p:spPr>
                      <a:xfrm>
                        <a:off x="1638300" y="342265"/>
                        <a:ext cx="8914765" cy="61728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565910" y="315595"/>
          <a:ext cx="9059545" cy="6226810"/>
        </p:xfrm>
        <a:graphic>
          <a:graphicData uri="http://schemas.openxmlformats.org/presentationml/2006/ole">
            <mc:AlternateContent xmlns:mc="http://schemas.openxmlformats.org/markup-compatibility/2006">
              <mc:Choice xmlns:v="urn:schemas-microsoft-com:vml" Requires="v">
                <p:oleObj spid="_x0000_s3" name="" r:id="rId1" imgW="9052560" imgH="6221730" progId="Paint.Picture">
                  <p:embed/>
                </p:oleObj>
              </mc:Choice>
              <mc:Fallback>
                <p:oleObj name="" r:id="rId1" imgW="9052560" imgH="6221730" progId="Paint.Picture">
                  <p:embed/>
                  <p:pic>
                    <p:nvPicPr>
                      <p:cNvPr id="0" name="图片 2"/>
                      <p:cNvPicPr/>
                      <p:nvPr/>
                    </p:nvPicPr>
                    <p:blipFill>
                      <a:blip r:embed="rId2"/>
                      <a:stretch>
                        <a:fillRect/>
                      </a:stretch>
                    </p:blipFill>
                    <p:spPr>
                      <a:xfrm>
                        <a:off x="1565910" y="315595"/>
                        <a:ext cx="9059545" cy="622681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4" name="对象 3"/>
          <p:cNvGraphicFramePr/>
          <p:nvPr/>
        </p:nvGraphicFramePr>
        <p:xfrm>
          <a:off x="1988820" y="941705"/>
          <a:ext cx="8375015" cy="5625465"/>
        </p:xfrm>
        <a:graphic>
          <a:graphicData uri="http://schemas.openxmlformats.org/presentationml/2006/ole">
            <mc:AlternateContent xmlns:mc="http://schemas.openxmlformats.org/markup-compatibility/2006">
              <mc:Choice xmlns:v="urn:schemas-microsoft-com:vml" Requires="v">
                <p:oleObj spid="_x0000_s6" name="" r:id="rId1" imgW="5219700" imgH="3802380" progId="Paint.Picture">
                  <p:embed/>
                </p:oleObj>
              </mc:Choice>
              <mc:Fallback>
                <p:oleObj name="" r:id="rId1" imgW="5219700" imgH="3802380" progId="Paint.Picture">
                  <p:embed/>
                  <p:pic>
                    <p:nvPicPr>
                      <p:cNvPr id="0" name="图片 5"/>
                      <p:cNvPicPr/>
                      <p:nvPr/>
                    </p:nvPicPr>
                    <p:blipFill>
                      <a:blip r:embed="rId2"/>
                      <a:stretch>
                        <a:fillRect/>
                      </a:stretch>
                    </p:blipFill>
                    <p:spPr>
                      <a:xfrm>
                        <a:off x="1988820" y="941705"/>
                        <a:ext cx="8375015" cy="562546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329180" y="938530"/>
          <a:ext cx="8276590" cy="5570220"/>
        </p:xfrm>
        <a:graphic>
          <a:graphicData uri="http://schemas.openxmlformats.org/presentationml/2006/ole">
            <mc:AlternateContent xmlns:mc="http://schemas.openxmlformats.org/markup-compatibility/2006">
              <mc:Choice xmlns:v="urn:schemas-microsoft-com:vml" Requires="v">
                <p:oleObj spid="_x0000_s3" name="" r:id="rId1" imgW="5631180" imgH="4050030" progId="Paint.Picture">
                  <p:embed/>
                </p:oleObj>
              </mc:Choice>
              <mc:Fallback>
                <p:oleObj name="" r:id="rId1" imgW="5631180" imgH="4050030" progId="Paint.Picture">
                  <p:embed/>
                  <p:pic>
                    <p:nvPicPr>
                      <p:cNvPr id="0" name="图片 2"/>
                      <p:cNvPicPr/>
                      <p:nvPr/>
                    </p:nvPicPr>
                    <p:blipFill>
                      <a:blip r:embed="rId2"/>
                      <a:stretch>
                        <a:fillRect/>
                      </a:stretch>
                    </p:blipFill>
                    <p:spPr>
                      <a:xfrm>
                        <a:off x="2329180" y="938530"/>
                        <a:ext cx="8276590" cy="5570220"/>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dissolv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496185" y="902335"/>
          <a:ext cx="7774940" cy="5629275"/>
        </p:xfrm>
        <a:graphic>
          <a:graphicData uri="http://schemas.openxmlformats.org/presentationml/2006/ole">
            <mc:AlternateContent xmlns:mc="http://schemas.openxmlformats.org/markup-compatibility/2006">
              <mc:Choice xmlns:v="urn:schemas-microsoft-com:vml" Requires="v">
                <p:oleObj spid="_x0000_s3" name="" r:id="rId1" imgW="5242560" imgH="3970020" progId="Paint.Picture">
                  <p:embed/>
                </p:oleObj>
              </mc:Choice>
              <mc:Fallback>
                <p:oleObj name="" r:id="rId1" imgW="5242560" imgH="3970020" progId="Paint.Picture">
                  <p:embed/>
                  <p:pic>
                    <p:nvPicPr>
                      <p:cNvPr id="0" name="图片 2"/>
                      <p:cNvPicPr/>
                      <p:nvPr/>
                    </p:nvPicPr>
                    <p:blipFill>
                      <a:blip r:embed="rId2"/>
                      <a:stretch>
                        <a:fillRect/>
                      </a:stretch>
                    </p:blipFill>
                    <p:spPr>
                      <a:xfrm>
                        <a:off x="2496185" y="902335"/>
                        <a:ext cx="7774940" cy="5629275"/>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685290" y="946150"/>
          <a:ext cx="8132445" cy="5591175"/>
        </p:xfrm>
        <a:graphic>
          <a:graphicData uri="http://schemas.openxmlformats.org/presentationml/2006/ole">
            <mc:AlternateContent xmlns:mc="http://schemas.openxmlformats.org/markup-compatibility/2006">
              <mc:Choice xmlns:v="urn:schemas-microsoft-com:vml" Requires="v">
                <p:oleObj spid="_x0000_s3" name="" r:id="rId1" imgW="5543550" imgH="3516630" progId="Paint.Picture">
                  <p:embed/>
                </p:oleObj>
              </mc:Choice>
              <mc:Fallback>
                <p:oleObj name="" r:id="rId1" imgW="5543550" imgH="3516630" progId="Paint.Picture">
                  <p:embed/>
                  <p:pic>
                    <p:nvPicPr>
                      <p:cNvPr id="0" name="图片 2"/>
                      <p:cNvPicPr/>
                      <p:nvPr/>
                    </p:nvPicPr>
                    <p:blipFill>
                      <a:blip r:embed="rId2"/>
                      <a:stretch>
                        <a:fillRect/>
                      </a:stretch>
                    </p:blipFill>
                    <p:spPr>
                      <a:xfrm>
                        <a:off x="1685290" y="946150"/>
                        <a:ext cx="8132445" cy="5591175"/>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325880" y="885825"/>
          <a:ext cx="8535035" cy="5458460"/>
        </p:xfrm>
        <a:graphic>
          <a:graphicData uri="http://schemas.openxmlformats.org/presentationml/2006/ole">
            <mc:AlternateContent xmlns:mc="http://schemas.openxmlformats.org/markup-compatibility/2006">
              <mc:Choice xmlns:v="urn:schemas-microsoft-com:vml" Requires="v">
                <p:oleObj spid="_x0000_s3" name="" r:id="rId1" imgW="5307330" imgH="4072890" progId="Paint.Picture">
                  <p:embed/>
                </p:oleObj>
              </mc:Choice>
              <mc:Fallback>
                <p:oleObj name="" r:id="rId1" imgW="5307330" imgH="4072890" progId="Paint.Picture">
                  <p:embed/>
                  <p:pic>
                    <p:nvPicPr>
                      <p:cNvPr id="0" name="图片 2"/>
                      <p:cNvPicPr/>
                      <p:nvPr/>
                    </p:nvPicPr>
                    <p:blipFill>
                      <a:blip r:embed="rId2"/>
                      <a:stretch>
                        <a:fillRect/>
                      </a:stretch>
                    </p:blipFill>
                    <p:spPr>
                      <a:xfrm>
                        <a:off x="1325880" y="885825"/>
                        <a:ext cx="8535035" cy="5458460"/>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359660" y="846455"/>
          <a:ext cx="7703185" cy="5697855"/>
        </p:xfrm>
        <a:graphic>
          <a:graphicData uri="http://schemas.openxmlformats.org/presentationml/2006/ole">
            <mc:AlternateContent xmlns:mc="http://schemas.openxmlformats.org/markup-compatibility/2006">
              <mc:Choice xmlns:v="urn:schemas-microsoft-com:vml" Requires="v">
                <p:oleObj spid="_x0000_s3" name="" r:id="rId1" imgW="5417820" imgH="3840480" progId="Paint.Picture">
                  <p:embed/>
                </p:oleObj>
              </mc:Choice>
              <mc:Fallback>
                <p:oleObj name="" r:id="rId1" imgW="5417820" imgH="3840480" progId="Paint.Picture">
                  <p:embed/>
                  <p:pic>
                    <p:nvPicPr>
                      <p:cNvPr id="0" name="图片 2"/>
                      <p:cNvPicPr/>
                      <p:nvPr/>
                    </p:nvPicPr>
                    <p:blipFill>
                      <a:blip r:embed="rId2"/>
                      <a:stretch>
                        <a:fillRect/>
                      </a:stretch>
                    </p:blipFill>
                    <p:spPr>
                      <a:xfrm>
                        <a:off x="2359660" y="846455"/>
                        <a:ext cx="7703185" cy="5697855"/>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altLang="en-US">
                <a:sym typeface="+mn-ea"/>
              </a:rPr>
              <a:t>三、模型假设</a:t>
            </a:r>
            <a:endParaRPr lang="zh-CN" altLang="en-US">
              <a:sym typeface="+mn-ea"/>
            </a:endParaRPr>
          </a:p>
        </p:txBody>
      </p:sp>
      <p:sp>
        <p:nvSpPr>
          <p:cNvPr id="3" name="内容占位符 2"/>
          <p:cNvSpPr>
            <a:spLocks noGrp="1"/>
          </p:cNvSpPr>
          <p:nvPr>
            <p:ph idx="1"/>
          </p:nvPr>
        </p:nvSpPr>
        <p:spPr>
          <a:xfrm>
            <a:off x="393065" y="1797050"/>
            <a:ext cx="11406505" cy="4674870"/>
          </a:xfrm>
        </p:spPr>
        <p:txBody>
          <a:bodyPr>
            <a:noAutofit/>
          </a:bodyPr>
          <a:p>
            <a:pPr marL="0" indent="0" algn="just" fontAlgn="auto">
              <a:lnSpc>
                <a:spcPct val="150000"/>
              </a:lnSpc>
              <a:spcBef>
                <a:spcPts val="0"/>
              </a:spcBef>
              <a:buNone/>
            </a:pPr>
            <a:r>
              <a:rPr lang="zh-CN" altLang="en-US" sz="2800" b="1"/>
              <a:t>指导性建议：</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抓住主要因素，去掉无关或关系不大的因素，简化问题</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对问题相关的方面做限定，便于解决问题</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假设必须要合理、适度(带来的误差在实际问题可允许的误差范围)</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假设是在解决问题的过程中，根据需要做出的，而不</a:t>
            </a:r>
            <a:r>
              <a:rPr altLang="en-US" sz="2800">
                <a:sym typeface="+mn-ea"/>
              </a:rPr>
              <a:t>凭空凑假设</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endParaRPr lang="zh-CN"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074545" y="301625"/>
          <a:ext cx="7985760" cy="6204585"/>
        </p:xfrm>
        <a:graphic>
          <a:graphicData uri="http://schemas.openxmlformats.org/presentationml/2006/ole">
            <mc:AlternateContent xmlns:mc="http://schemas.openxmlformats.org/markup-compatibility/2006">
              <mc:Choice xmlns:v="urn:schemas-microsoft-com:vml" Requires="v">
                <p:oleObj spid="_x0000_s3" name="" r:id="rId1" imgW="5509260" imgH="4171950" progId="Paint.Picture">
                  <p:embed/>
                </p:oleObj>
              </mc:Choice>
              <mc:Fallback>
                <p:oleObj name="" r:id="rId1" imgW="5509260" imgH="4171950" progId="Paint.Picture">
                  <p:embed/>
                  <p:pic>
                    <p:nvPicPr>
                      <p:cNvPr id="0" name="图片 2"/>
                      <p:cNvPicPr/>
                      <p:nvPr/>
                    </p:nvPicPr>
                    <p:blipFill>
                      <a:blip r:embed="rId2"/>
                      <a:stretch>
                        <a:fillRect/>
                      </a:stretch>
                    </p:blipFill>
                    <p:spPr>
                      <a:xfrm>
                        <a:off x="2074545" y="301625"/>
                        <a:ext cx="7985760" cy="62045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229485" y="278130"/>
          <a:ext cx="7620635" cy="6202680"/>
        </p:xfrm>
        <a:graphic>
          <a:graphicData uri="http://schemas.openxmlformats.org/presentationml/2006/ole">
            <mc:AlternateContent xmlns:mc="http://schemas.openxmlformats.org/markup-compatibility/2006">
              <mc:Choice xmlns:v="urn:schemas-microsoft-com:vml" Requires="v">
                <p:oleObj spid="_x0000_s3" name="" r:id="rId1" imgW="5608320" imgH="4065270" progId="Paint.Picture">
                  <p:embed/>
                </p:oleObj>
              </mc:Choice>
              <mc:Fallback>
                <p:oleObj name="" r:id="rId1" imgW="5608320" imgH="4065270" progId="Paint.Picture">
                  <p:embed/>
                  <p:pic>
                    <p:nvPicPr>
                      <p:cNvPr id="0" name="图片 2"/>
                      <p:cNvPicPr/>
                      <p:nvPr/>
                    </p:nvPicPr>
                    <p:blipFill>
                      <a:blip r:embed="rId2"/>
                      <a:stretch>
                        <a:fillRect/>
                      </a:stretch>
                    </p:blipFill>
                    <p:spPr>
                      <a:xfrm>
                        <a:off x="2229485" y="278130"/>
                        <a:ext cx="7620635" cy="620268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874520" y="956310"/>
          <a:ext cx="7753985" cy="5247640"/>
        </p:xfrm>
        <a:graphic>
          <a:graphicData uri="http://schemas.openxmlformats.org/presentationml/2006/ole">
            <mc:AlternateContent xmlns:mc="http://schemas.openxmlformats.org/markup-compatibility/2006">
              <mc:Choice xmlns:v="urn:schemas-microsoft-com:vml" Requires="v">
                <p:oleObj spid="_x0000_s3" name="" r:id="rId1" imgW="4983480" imgH="3131820" progId="Paint.Picture">
                  <p:embed/>
                </p:oleObj>
              </mc:Choice>
              <mc:Fallback>
                <p:oleObj name="" r:id="rId1" imgW="4983480" imgH="3131820" progId="Paint.Picture">
                  <p:embed/>
                  <p:pic>
                    <p:nvPicPr>
                      <p:cNvPr id="0" name="图片 2"/>
                      <p:cNvPicPr/>
                      <p:nvPr/>
                    </p:nvPicPr>
                    <p:blipFill>
                      <a:blip r:embed="rId2"/>
                      <a:stretch>
                        <a:fillRect/>
                      </a:stretch>
                    </p:blipFill>
                    <p:spPr>
                      <a:xfrm>
                        <a:off x="1874520" y="956310"/>
                        <a:ext cx="7753985" cy="5247640"/>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808480" y="194310"/>
          <a:ext cx="8075295" cy="6314440"/>
        </p:xfrm>
        <a:graphic>
          <a:graphicData uri="http://schemas.openxmlformats.org/presentationml/2006/ole">
            <mc:AlternateContent xmlns:mc="http://schemas.openxmlformats.org/markup-compatibility/2006">
              <mc:Choice xmlns:v="urn:schemas-microsoft-com:vml" Requires="v">
                <p:oleObj spid="_x0000_s3" name="" r:id="rId1" imgW="5059680" imgH="3882390" progId="Paint.Picture">
                  <p:embed/>
                </p:oleObj>
              </mc:Choice>
              <mc:Fallback>
                <p:oleObj name="" r:id="rId1" imgW="5059680" imgH="3882390" progId="Paint.Picture">
                  <p:embed/>
                  <p:pic>
                    <p:nvPicPr>
                      <p:cNvPr id="0" name="图片 2"/>
                      <p:cNvPicPr/>
                      <p:nvPr/>
                    </p:nvPicPr>
                    <p:blipFill>
                      <a:blip r:embed="rId2"/>
                      <a:stretch>
                        <a:fillRect/>
                      </a:stretch>
                    </p:blipFill>
                    <p:spPr>
                      <a:xfrm>
                        <a:off x="1808480" y="194310"/>
                        <a:ext cx="8075295" cy="63144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949450" y="191135"/>
          <a:ext cx="8244205" cy="6313170"/>
        </p:xfrm>
        <a:graphic>
          <a:graphicData uri="http://schemas.openxmlformats.org/presentationml/2006/ole">
            <mc:AlternateContent xmlns:mc="http://schemas.openxmlformats.org/markup-compatibility/2006">
              <mc:Choice xmlns:v="urn:schemas-microsoft-com:vml" Requires="v">
                <p:oleObj spid="_x0000_s3" name="" r:id="rId1" imgW="5368290" imgH="3634740" progId="Paint.Picture">
                  <p:embed/>
                </p:oleObj>
              </mc:Choice>
              <mc:Fallback>
                <p:oleObj name="" r:id="rId1" imgW="5368290" imgH="3634740" progId="Paint.Picture">
                  <p:embed/>
                  <p:pic>
                    <p:nvPicPr>
                      <p:cNvPr id="0" name="图片 2"/>
                      <p:cNvPicPr/>
                      <p:nvPr/>
                    </p:nvPicPr>
                    <p:blipFill>
                      <a:blip r:embed="rId2"/>
                      <a:stretch>
                        <a:fillRect/>
                      </a:stretch>
                    </p:blipFill>
                    <p:spPr>
                      <a:xfrm>
                        <a:off x="1949450" y="191135"/>
                        <a:ext cx="8244205" cy="63131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099310" y="213360"/>
          <a:ext cx="7705725" cy="6296660"/>
        </p:xfrm>
        <a:graphic>
          <a:graphicData uri="http://schemas.openxmlformats.org/presentationml/2006/ole">
            <mc:AlternateContent xmlns:mc="http://schemas.openxmlformats.org/markup-compatibility/2006">
              <mc:Choice xmlns:v="urn:schemas-microsoft-com:vml" Requires="v">
                <p:oleObj spid="_x0000_s3" name="" r:id="rId1" imgW="5349240" imgH="4095750" progId="Paint.Picture">
                  <p:embed/>
                </p:oleObj>
              </mc:Choice>
              <mc:Fallback>
                <p:oleObj name="" r:id="rId1" imgW="5349240" imgH="4095750" progId="Paint.Picture">
                  <p:embed/>
                  <p:pic>
                    <p:nvPicPr>
                      <p:cNvPr id="0" name="图片 2"/>
                      <p:cNvPicPr/>
                      <p:nvPr/>
                    </p:nvPicPr>
                    <p:blipFill>
                      <a:blip r:embed="rId2"/>
                      <a:stretch>
                        <a:fillRect/>
                      </a:stretch>
                    </p:blipFill>
                    <p:spPr>
                      <a:xfrm>
                        <a:off x="2099310" y="213360"/>
                        <a:ext cx="7705725" cy="629666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760220" y="133350"/>
          <a:ext cx="8192770" cy="6373495"/>
        </p:xfrm>
        <a:graphic>
          <a:graphicData uri="http://schemas.openxmlformats.org/presentationml/2006/ole">
            <mc:AlternateContent xmlns:mc="http://schemas.openxmlformats.org/markup-compatibility/2006">
              <mc:Choice xmlns:v="urn:schemas-microsoft-com:vml" Requires="v">
                <p:oleObj spid="_x0000_s3" name="" r:id="rId1" imgW="5505450" imgH="3779520" progId="Paint.Picture">
                  <p:embed/>
                </p:oleObj>
              </mc:Choice>
              <mc:Fallback>
                <p:oleObj name="" r:id="rId1" imgW="5505450" imgH="3779520" progId="Paint.Picture">
                  <p:embed/>
                  <p:pic>
                    <p:nvPicPr>
                      <p:cNvPr id="0" name="图片 2"/>
                      <p:cNvPicPr/>
                      <p:nvPr/>
                    </p:nvPicPr>
                    <p:blipFill>
                      <a:blip r:embed="rId2"/>
                      <a:stretch>
                        <a:fillRect/>
                      </a:stretch>
                    </p:blipFill>
                    <p:spPr>
                      <a:xfrm>
                        <a:off x="1760220" y="133350"/>
                        <a:ext cx="8192770" cy="63734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065655" y="296545"/>
          <a:ext cx="7807960" cy="6181090"/>
        </p:xfrm>
        <a:graphic>
          <a:graphicData uri="http://schemas.openxmlformats.org/presentationml/2006/ole">
            <mc:AlternateContent xmlns:mc="http://schemas.openxmlformats.org/markup-compatibility/2006">
              <mc:Choice xmlns:v="urn:schemas-microsoft-com:vml" Requires="v">
                <p:oleObj spid="_x0000_s3" name="" r:id="rId1" imgW="5486400" imgH="3691890" progId="Paint.Picture">
                  <p:embed/>
                </p:oleObj>
              </mc:Choice>
              <mc:Fallback>
                <p:oleObj name="" r:id="rId1" imgW="5486400" imgH="3691890" progId="Paint.Picture">
                  <p:embed/>
                  <p:pic>
                    <p:nvPicPr>
                      <p:cNvPr id="0" name="图片 2"/>
                      <p:cNvPicPr/>
                      <p:nvPr/>
                    </p:nvPicPr>
                    <p:blipFill>
                      <a:blip r:embed="rId2"/>
                      <a:stretch>
                        <a:fillRect/>
                      </a:stretch>
                    </p:blipFill>
                    <p:spPr>
                      <a:xfrm>
                        <a:off x="2065655" y="296545"/>
                        <a:ext cx="7807960" cy="61810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经验模型：拟合</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315085" y="229235"/>
          <a:ext cx="8564245" cy="6356985"/>
        </p:xfrm>
        <a:graphic>
          <a:graphicData uri="http://schemas.openxmlformats.org/presentationml/2006/ole">
            <mc:AlternateContent xmlns:mc="http://schemas.openxmlformats.org/markup-compatibility/2006">
              <mc:Choice xmlns:v="urn:schemas-microsoft-com:vml" Requires="v">
                <p:oleObj spid="_x0000_s3" name="" r:id="rId1" imgW="5596890" imgH="3741420" progId="Paint.Picture">
                  <p:embed/>
                </p:oleObj>
              </mc:Choice>
              <mc:Fallback>
                <p:oleObj name="" r:id="rId1" imgW="5596890" imgH="3741420" progId="Paint.Picture">
                  <p:embed/>
                  <p:pic>
                    <p:nvPicPr>
                      <p:cNvPr id="0" name="图片 2"/>
                      <p:cNvPicPr/>
                      <p:nvPr/>
                    </p:nvPicPr>
                    <p:blipFill>
                      <a:blip r:embed="rId2"/>
                      <a:stretch>
                        <a:fillRect/>
                      </a:stretch>
                    </p:blipFill>
                    <p:spPr>
                      <a:xfrm>
                        <a:off x="1315085" y="229235"/>
                        <a:ext cx="8564245" cy="63569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altLang="en-US">
                <a:sym typeface="+mn-ea"/>
              </a:rPr>
              <a:t>三、模型假设</a:t>
            </a:r>
            <a:endParaRPr lang="zh-CN" altLang="en-US">
              <a:sym typeface="+mn-ea"/>
            </a:endParaRPr>
          </a:p>
        </p:txBody>
      </p:sp>
      <p:sp>
        <p:nvSpPr>
          <p:cNvPr id="3" name="内容占位符 2"/>
          <p:cNvSpPr>
            <a:spLocks noGrp="1"/>
          </p:cNvSpPr>
          <p:nvPr>
            <p:ph idx="1"/>
          </p:nvPr>
        </p:nvSpPr>
        <p:spPr>
          <a:xfrm>
            <a:off x="393065" y="1797050"/>
            <a:ext cx="11406505" cy="4674870"/>
          </a:xfrm>
        </p:spPr>
        <p:txBody>
          <a:bodyPr>
            <a:noAutofit/>
          </a:bodyPr>
          <a:p>
            <a:pPr marL="0" indent="0" algn="just" fontAlgn="auto">
              <a:lnSpc>
                <a:spcPct val="150000"/>
              </a:lnSpc>
              <a:spcBef>
                <a:spcPts val="0"/>
              </a:spcBef>
              <a:buNone/>
            </a:pPr>
            <a:r>
              <a:rPr lang="zh-CN" altLang="en-US" sz="2800" b="1">
                <a:sym typeface="+mn-ea"/>
              </a:rPr>
              <a:t>本问题假设：</a:t>
            </a:r>
            <a:endParaRPr lang="zh-CN"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假设1</a:t>
            </a:r>
            <a:r>
              <a:rPr lang="en-US" altLang="zh-CN" sz="2800" b="1">
                <a:sym typeface="+mn-ea"/>
              </a:rPr>
              <a:t>  </a:t>
            </a:r>
            <a:r>
              <a:rPr altLang="en-US" sz="2800">
                <a:sym typeface="+mn-ea"/>
              </a:rPr>
              <a:t>热量传递过程只有从室内到室外的</a:t>
            </a:r>
            <a:r>
              <a:rPr lang="zh-CN" altLang="en-US" sz="2800">
                <a:sym typeface="+mn-ea"/>
              </a:rPr>
              <a:t>单方向传导，没有对流辐射(即不考虑热量流失到墙体等);</a:t>
            </a:r>
            <a:endParaRPr lang="zh-CN"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b="1">
                <a:sym typeface="+mn-ea"/>
              </a:rPr>
              <a:t>假设2</a:t>
            </a:r>
            <a:r>
              <a:rPr lang="en-US" altLang="zh-CN" sz="2800" b="1">
                <a:sym typeface="+mn-ea"/>
              </a:rPr>
              <a:t> </a:t>
            </a:r>
            <a:r>
              <a:rPr lang="zh-CN" altLang="en-US" sz="2800">
                <a:sym typeface="+mn-ea"/>
              </a:rPr>
              <a:t>室内温度与室外温度恒定不变，热传导处于稳定状态，即沿热传导方向，单位时间通过单位面积的热量是常数；</a:t>
            </a:r>
            <a:endParaRPr lang="zh-CN"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假设3</a:t>
            </a:r>
            <a:r>
              <a:rPr lang="en-US" altLang="zh-CN" sz="2800" b="1">
                <a:sym typeface="+mn-ea"/>
              </a:rPr>
              <a:t>  </a:t>
            </a:r>
            <a:r>
              <a:rPr altLang="en-US" sz="2800">
                <a:sym typeface="+mn-ea"/>
              </a:rPr>
              <a:t>玻璃材质均匀，即</a:t>
            </a:r>
            <a:r>
              <a:rPr lang="zh-CN" altLang="en-US" sz="2800">
                <a:sym typeface="+mn-ea"/>
              </a:rPr>
              <a:t>热传导系数是常数。</a:t>
            </a:r>
            <a:endParaRPr lang="zh-CN"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0700" y="2012950"/>
            <a:ext cx="9509760" cy="1233424"/>
          </a:xfrm>
        </p:spPr>
        <p:txBody>
          <a:bodyPr>
            <a:normAutofit fontScale="90000"/>
          </a:bodyPr>
          <a:p>
            <a:pPr marL="0" indent="457200" algn="just" fontAlgn="auto">
              <a:lnSpc>
                <a:spcPct val="150000"/>
              </a:lnSpc>
            </a:pPr>
            <a:r>
              <a:rPr lang="zh-CN" altLang="en-US"/>
              <a:t>具体例子可以看相关教材，例如电阻、给药方案、水塔流量估计等问题，此处略。</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000" dirty="0">
                <a:solidFill>
                  <a:schemeClr val="bg1"/>
                </a:solidFill>
                <a:latin typeface="微软雅黑" panose="020B0503020204020204" pitchFamily="34" charset="-122"/>
                <a:ea typeface="微软雅黑" panose="020B0503020204020204" pitchFamily="34" charset="-122"/>
              </a:rPr>
              <a:t>谢谢大家！</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altLang="en-US">
                <a:sym typeface="+mn-ea"/>
              </a:rPr>
              <a:t>四、建立模型</a:t>
            </a:r>
            <a:endParaRPr lang="zh-CN" altLang="en-US">
              <a:sym typeface="+mn-ea"/>
            </a:endParaRPr>
          </a:p>
        </p:txBody>
      </p:sp>
      <p:sp>
        <p:nvSpPr>
          <p:cNvPr id="3" name="内容占位符 2"/>
          <p:cNvSpPr>
            <a:spLocks noGrp="1"/>
          </p:cNvSpPr>
          <p:nvPr>
            <p:ph idx="1"/>
          </p:nvPr>
        </p:nvSpPr>
        <p:spPr>
          <a:xfrm>
            <a:off x="393065" y="1797050"/>
            <a:ext cx="11406505" cy="467487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若问题较复杂，往往需要分解问题，即将难以解决的复杂问题，分解为若干可逐步解决的子问题，分别予以解决。</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利用变量、常量表示，根据内在机理、物理规律等，将经过假设、分解而简化问题用数学表达式表示出来，就是建立数学模型。</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关键点二：</a:t>
            </a:r>
            <a:r>
              <a:rPr altLang="en-US" sz="2800">
                <a:solidFill>
                  <a:srgbClr val="FF0000"/>
                </a:solidFill>
                <a:sym typeface="+mn-ea"/>
              </a:rPr>
              <a:t>在明确问题和建立模型时，涉及的关键词，务必要查阅文献、资料弄懂其含义</a:t>
            </a:r>
            <a:r>
              <a:rPr altLang="en-US" sz="2800">
                <a:sym typeface="+mn-ea"/>
              </a:rPr>
              <a:t>。</a:t>
            </a:r>
            <a:endParaRPr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16"/>
          <p:cNvPicPr>
            <a:picLocks noChangeAspect="1"/>
          </p:cNvPicPr>
          <p:nvPr/>
        </p:nvPicPr>
        <p:blipFill>
          <a:blip r:embed="rId1"/>
          <a:stretch>
            <a:fillRect/>
          </a:stretch>
        </p:blipFill>
        <p:spPr>
          <a:xfrm>
            <a:off x="143510" y="128905"/>
            <a:ext cx="11683365" cy="657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17"/>
          <p:cNvPicPr>
            <a:picLocks noChangeAspect="1"/>
          </p:cNvPicPr>
          <p:nvPr/>
        </p:nvPicPr>
        <p:blipFill>
          <a:blip r:embed="rId1"/>
          <a:stretch>
            <a:fillRect/>
          </a:stretch>
        </p:blipFill>
        <p:spPr>
          <a:xfrm>
            <a:off x="257810" y="144780"/>
            <a:ext cx="11518265" cy="6479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18"/>
          <p:cNvPicPr>
            <a:picLocks noChangeAspect="1"/>
          </p:cNvPicPr>
          <p:nvPr/>
        </p:nvPicPr>
        <p:blipFill>
          <a:blip r:embed="rId1"/>
          <a:stretch>
            <a:fillRect/>
          </a:stretch>
        </p:blipFill>
        <p:spPr>
          <a:xfrm>
            <a:off x="220345" y="167005"/>
            <a:ext cx="11391900" cy="6407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19"/>
          <p:cNvPicPr>
            <a:picLocks noChangeAspect="1"/>
          </p:cNvPicPr>
          <p:nvPr/>
        </p:nvPicPr>
        <p:blipFill>
          <a:blip r:embed="rId1"/>
          <a:stretch>
            <a:fillRect/>
          </a:stretch>
        </p:blipFill>
        <p:spPr>
          <a:xfrm>
            <a:off x="320675" y="224155"/>
            <a:ext cx="11090910" cy="6238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0"/>
          <p:cNvPicPr>
            <a:picLocks noChangeAspect="1"/>
          </p:cNvPicPr>
          <p:nvPr/>
        </p:nvPicPr>
        <p:blipFill>
          <a:blip r:embed="rId1"/>
          <a:stretch>
            <a:fillRect/>
          </a:stretch>
        </p:blipFill>
        <p:spPr>
          <a:xfrm>
            <a:off x="283210" y="159385"/>
            <a:ext cx="11050270" cy="6215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1"/>
          <p:cNvSpPr txBox="1"/>
          <p:nvPr/>
        </p:nvSpPr>
        <p:spPr>
          <a:xfrm>
            <a:off x="2223135" y="985520"/>
            <a:ext cx="4895850" cy="645160"/>
          </a:xfrm>
          <a:prstGeom prst="rect">
            <a:avLst/>
          </a:prstGeom>
          <a:noFill/>
          <a:ln w="9525">
            <a:noFill/>
          </a:ln>
        </p:spPr>
        <p:txBody>
          <a:bodyPr>
            <a:spAutoFit/>
          </a:bodyPr>
          <a:p>
            <a:r>
              <a:rPr lang="zh-CN" altLang="en-US" sz="3600" b="1" dirty="0">
                <a:latin typeface="Verdana" panose="020B0604030504040204" pitchFamily="34" charset="0"/>
              </a:rPr>
              <a:t>重要说明</a:t>
            </a:r>
            <a:endParaRPr lang="zh-CN" altLang="en-US" sz="3600" b="1" dirty="0">
              <a:latin typeface="Verdana" panose="020B0604030504040204" pitchFamily="34" charset="0"/>
            </a:endParaRPr>
          </a:p>
        </p:txBody>
      </p:sp>
      <p:sp>
        <p:nvSpPr>
          <p:cNvPr id="3" name="TextBox 2"/>
          <p:cNvSpPr txBox="1"/>
          <p:nvPr/>
        </p:nvSpPr>
        <p:spPr>
          <a:xfrm>
            <a:off x="2115820" y="1628775"/>
            <a:ext cx="7796530" cy="4399915"/>
          </a:xfrm>
          <a:prstGeom prst="rect">
            <a:avLst/>
          </a:prstGeom>
          <a:noFill/>
        </p:spPr>
        <p:txBody>
          <a:bodyPr wrap="square">
            <a:spAutoFit/>
          </a:bodyPr>
          <a:lstStyle/>
          <a:p>
            <a:pPr marR="0" indent="457200" defTabSz="914400">
              <a:lnSpc>
                <a:spcPct val="150000"/>
              </a:lnSpc>
              <a:buClrTx/>
              <a:buSzTx/>
              <a:buFontTx/>
              <a:buNone/>
              <a:defRPr/>
            </a:pP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本报告借鉴了网络上和同行的许多资料，</a:t>
            </a:r>
            <a:r>
              <a:rPr kumimoji="0" 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在此一并致谢。由于是培训授课，我在讲授时会指出来源，</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后面我不再一一标注，特此说明。</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张军舰</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2024</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年</a:t>
            </a: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7</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月</a:t>
            </a: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8</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日</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defTabSz="914400">
              <a:buClrTx/>
              <a:buSzTx/>
              <a:buFontTx/>
              <a:buNone/>
              <a:defRPr/>
            </a:pPr>
            <a:endParaRPr kumimoji="0" lang="zh-CN" altLang="en-US" sz="2800" kern="1200" cap="none" spc="0" normalizeH="0" baseline="0" noProof="0" dirty="0">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1"/>
          <p:cNvPicPr>
            <a:picLocks noChangeAspect="1"/>
          </p:cNvPicPr>
          <p:nvPr/>
        </p:nvPicPr>
        <p:blipFill>
          <a:blip r:embed="rId1"/>
          <a:stretch>
            <a:fillRect/>
          </a:stretch>
        </p:blipFill>
        <p:spPr>
          <a:xfrm>
            <a:off x="443865" y="249555"/>
            <a:ext cx="10927715" cy="614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2"/>
          <p:cNvPicPr>
            <a:picLocks noChangeAspect="1"/>
          </p:cNvPicPr>
          <p:nvPr/>
        </p:nvPicPr>
        <p:blipFill>
          <a:blip r:embed="rId1"/>
          <a:stretch>
            <a:fillRect/>
          </a:stretch>
        </p:blipFill>
        <p:spPr>
          <a:xfrm>
            <a:off x="421640" y="236855"/>
            <a:ext cx="11120755" cy="6256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3"/>
          <p:cNvPicPr>
            <a:picLocks noChangeAspect="1"/>
          </p:cNvPicPr>
          <p:nvPr/>
        </p:nvPicPr>
        <p:blipFill>
          <a:blip r:embed="rId1"/>
          <a:stretch>
            <a:fillRect/>
          </a:stretch>
        </p:blipFill>
        <p:spPr>
          <a:xfrm>
            <a:off x="219075" y="123190"/>
            <a:ext cx="11228070" cy="6315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4"/>
          <p:cNvPicPr>
            <a:picLocks noChangeAspect="1"/>
          </p:cNvPicPr>
          <p:nvPr/>
        </p:nvPicPr>
        <p:blipFill>
          <a:blip r:embed="rId1"/>
          <a:stretch>
            <a:fillRect/>
          </a:stretch>
        </p:blipFill>
        <p:spPr>
          <a:xfrm>
            <a:off x="320675" y="180340"/>
            <a:ext cx="11062970" cy="622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5"/>
          <p:cNvPicPr>
            <a:picLocks noChangeAspect="1"/>
          </p:cNvPicPr>
          <p:nvPr/>
        </p:nvPicPr>
        <p:blipFill>
          <a:blip r:embed="rId1"/>
          <a:stretch>
            <a:fillRect/>
          </a:stretch>
        </p:blipFill>
        <p:spPr>
          <a:xfrm>
            <a:off x="447675" y="183515"/>
            <a:ext cx="11258550" cy="633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6"/>
          <p:cNvPicPr>
            <a:picLocks noChangeAspect="1"/>
          </p:cNvPicPr>
          <p:nvPr/>
        </p:nvPicPr>
        <p:blipFill>
          <a:blip r:embed="rId1"/>
          <a:stretch>
            <a:fillRect/>
          </a:stretch>
        </p:blipFill>
        <p:spPr>
          <a:xfrm>
            <a:off x="388620" y="218440"/>
            <a:ext cx="11014710" cy="6195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7"/>
          <p:cNvPicPr>
            <a:picLocks noChangeAspect="1"/>
          </p:cNvPicPr>
          <p:nvPr/>
        </p:nvPicPr>
        <p:blipFill>
          <a:blip r:embed="rId1"/>
          <a:stretch>
            <a:fillRect/>
          </a:stretch>
        </p:blipFill>
        <p:spPr>
          <a:xfrm>
            <a:off x="308610" y="173355"/>
            <a:ext cx="10903585" cy="6133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8"/>
          <p:cNvPicPr>
            <a:picLocks noChangeAspect="1"/>
          </p:cNvPicPr>
          <p:nvPr/>
        </p:nvPicPr>
        <p:blipFill>
          <a:blip r:embed="rId1"/>
          <a:stretch>
            <a:fillRect/>
          </a:stretch>
        </p:blipFill>
        <p:spPr>
          <a:xfrm>
            <a:off x="207010" y="116205"/>
            <a:ext cx="11114405" cy="6252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29"/>
          <p:cNvPicPr>
            <a:picLocks noChangeAspect="1"/>
          </p:cNvPicPr>
          <p:nvPr/>
        </p:nvPicPr>
        <p:blipFill>
          <a:blip r:embed="rId1"/>
          <a:stretch>
            <a:fillRect/>
          </a:stretch>
        </p:blipFill>
        <p:spPr>
          <a:xfrm>
            <a:off x="487680" y="274320"/>
            <a:ext cx="10997565" cy="6186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30"/>
          <p:cNvPicPr>
            <a:picLocks noChangeAspect="1"/>
          </p:cNvPicPr>
          <p:nvPr/>
        </p:nvPicPr>
        <p:blipFill>
          <a:blip r:embed="rId1"/>
          <a:stretch>
            <a:fillRect/>
          </a:stretch>
        </p:blipFill>
        <p:spPr>
          <a:xfrm>
            <a:off x="431800" y="242570"/>
            <a:ext cx="11012805" cy="6195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custDataLst>
              <p:tags r:id="rId1"/>
            </p:custDataLst>
          </p:nvPr>
        </p:nvSpPr>
        <p:spPr>
          <a:xfrm>
            <a:off x="3887470" y="350520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2"/>
            </p:custDataLst>
          </p:nvPr>
        </p:nvSpPr>
        <p:spPr>
          <a:xfrm>
            <a:off x="3887470" y="162687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3"/>
            </p:custDataLst>
          </p:nvPr>
        </p:nvSpPr>
        <p:spPr>
          <a:xfrm>
            <a:off x="4629785" y="169672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4"/>
            </p:custDataLst>
          </p:nvPr>
        </p:nvSpPr>
        <p:spPr>
          <a:xfrm>
            <a:off x="4008755" y="174053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 name="文本框 2"/>
          <p:cNvSpPr txBox="1"/>
          <p:nvPr>
            <p:custDataLst>
              <p:tags r:id="rId5"/>
            </p:custDataLst>
          </p:nvPr>
        </p:nvSpPr>
        <p:spPr>
          <a:xfrm>
            <a:off x="5038090" y="177863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初等模型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6"/>
            </p:custDataLst>
          </p:nvPr>
        </p:nvSpPr>
        <p:spPr>
          <a:xfrm>
            <a:off x="4636135" y="359664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79004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主 要</a:t>
            </a:r>
            <a:endParaRPr lang="en-US" alt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内 容</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p:cNvSpPr/>
          <p:nvPr>
            <p:custDataLst>
              <p:tags r:id="rId7"/>
            </p:custDataLst>
          </p:nvPr>
        </p:nvSpPr>
        <p:spPr>
          <a:xfrm>
            <a:off x="5046980" y="369062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随机模型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8"/>
            </p:custDataLst>
          </p:nvPr>
        </p:nvSpPr>
        <p:spPr>
          <a:xfrm>
            <a:off x="4023995" y="364045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31"/>
          <p:cNvPicPr>
            <a:picLocks noChangeAspect="1"/>
          </p:cNvPicPr>
          <p:nvPr/>
        </p:nvPicPr>
        <p:blipFill>
          <a:blip r:embed="rId1"/>
          <a:stretch>
            <a:fillRect/>
          </a:stretch>
        </p:blipFill>
        <p:spPr>
          <a:xfrm>
            <a:off x="409575" y="230505"/>
            <a:ext cx="11188700" cy="629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32"/>
          <p:cNvPicPr>
            <a:picLocks noChangeAspect="1"/>
          </p:cNvPicPr>
          <p:nvPr/>
        </p:nvPicPr>
        <p:blipFill>
          <a:blip r:embed="rId1"/>
          <a:stretch>
            <a:fillRect/>
          </a:stretch>
        </p:blipFill>
        <p:spPr>
          <a:xfrm>
            <a:off x="635000" y="356870"/>
            <a:ext cx="10706735" cy="602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33"/>
          <p:cNvPicPr>
            <a:picLocks noChangeAspect="1"/>
          </p:cNvPicPr>
          <p:nvPr/>
        </p:nvPicPr>
        <p:blipFill>
          <a:blip r:embed="rId1"/>
          <a:stretch>
            <a:fillRect/>
          </a:stretch>
        </p:blipFill>
        <p:spPr>
          <a:xfrm>
            <a:off x="354965" y="199390"/>
            <a:ext cx="11066780" cy="6225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3065" y="1032510"/>
            <a:ext cx="11406505" cy="519938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结合实际来看，应该选择第二种或第一种，这是因为适度增加空气层厚度基本不会增加成本，所以在权衡时就可以更倾向于增加层厚度，而不必过气于折中考虑。</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不难发现，两层玻璃之所以有如此高的功效，主要是由于空气层极低的热传导系数，而这要求空气是干燥、不流通的，作为模型假设该条件在实际环境下不可能完全满足。</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另外，房间热量还可以通过天花板、墙壁、地面等流失。所以实际上双层玻璃的功效会比模型结果差一些。</a:t>
            </a:r>
            <a:endParaRPr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3065" y="1032510"/>
            <a:ext cx="11406505" cy="543941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olidFill>
                  <a:srgbClr val="FF0000"/>
                </a:solidFill>
                <a:sym typeface="+mn-ea"/>
              </a:rPr>
              <a:t>关键点5:</a:t>
            </a:r>
            <a:r>
              <a:rPr lang="en-US" altLang="zh-CN" sz="2800">
                <a:solidFill>
                  <a:srgbClr val="FF0000"/>
                </a:solidFill>
                <a:sym typeface="+mn-ea"/>
              </a:rPr>
              <a:t> </a:t>
            </a:r>
            <a:r>
              <a:rPr altLang="en-US" sz="2800">
                <a:solidFill>
                  <a:srgbClr val="FF0000"/>
                </a:solidFill>
                <a:sym typeface="+mn-ea"/>
              </a:rPr>
              <a:t>数学建模还需要做结果检验，通常包括误差分析、稳定性分析、灵敏度分析，以确定模型解决实际问题的效果和实际应用范围。</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误差分析：</a:t>
            </a:r>
            <a:r>
              <a:rPr altLang="en-US" sz="2800">
                <a:sym typeface="+mn-ea"/>
              </a:rPr>
              <a:t>数学模型一般是忽略了很多实际因素建立的理想化模型，误差分析考虑若将忽略的某因素加入到模型中，会产生怎样的变化；</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稳定性分析：</a:t>
            </a:r>
            <a:r>
              <a:rPr altLang="en-US" sz="2800">
                <a:sym typeface="+mn-ea"/>
              </a:rPr>
              <a:t>如果算法的原始数据有误差，计算过程的舍入误差是否会增长；预测模型可以直接将预测结果与实际结果做比较，分析误差。</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b="1">
                <a:sym typeface="+mn-ea"/>
              </a:rPr>
              <a:t>灵敏度分析：</a:t>
            </a:r>
            <a:r>
              <a:rPr altLang="en-US" sz="2800">
                <a:sym typeface="+mn-ea"/>
              </a:rPr>
              <a:t>是对模型的一些主要参变量做一些变动，分析模型结果会有怎样的变化。</a:t>
            </a:r>
            <a:endParaRPr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22" name="文本框 243721"/>
          <p:cNvSpPr txBox="1"/>
          <p:nvPr/>
        </p:nvSpPr>
        <p:spPr>
          <a:xfrm>
            <a:off x="505460" y="1923415"/>
            <a:ext cx="9144000" cy="584835"/>
          </a:xfrm>
          <a:prstGeom prst="rect">
            <a:avLst/>
          </a:prstGeom>
          <a:solidFill>
            <a:srgbClr val="CCECFF"/>
          </a:solidFill>
          <a:ln w="9525">
            <a:noFill/>
          </a:ln>
        </p:spPr>
        <p:txBody>
          <a:bodyPr lIns="90000" tIns="46800" rIns="90000" bIns="46800">
            <a:spAutoFit/>
          </a:bodyPr>
          <a:p>
            <a:pPr eaLnBrk="0" hangingPunct="0"/>
            <a:r>
              <a:rPr lang="en-US" altLang="zh-CN" sz="3200" b="1">
                <a:latin typeface="楷体_GB2312" pitchFamily="49" charset="-122"/>
                <a:ea typeface="楷体_GB2312" pitchFamily="49" charset="-122"/>
              </a:rPr>
              <a:t>1. </a:t>
            </a:r>
            <a:r>
              <a:rPr lang="zh-CN" altLang="en-US" sz="3200" b="1" dirty="0">
                <a:latin typeface="楷体_GB2312" pitchFamily="49" charset="-122"/>
                <a:ea typeface="楷体_GB2312" pitchFamily="49" charset="-122"/>
              </a:rPr>
              <a:t>问题的提出</a:t>
            </a:r>
            <a:endParaRPr lang="zh-CN" altLang="en-US" sz="3200" b="1">
              <a:latin typeface="楷体_GB2312" pitchFamily="49" charset="-122"/>
              <a:ea typeface="楷体_GB2312" pitchFamily="49" charset="-122"/>
            </a:endParaRPr>
          </a:p>
        </p:txBody>
      </p:sp>
      <p:sp>
        <p:nvSpPr>
          <p:cNvPr id="7" name="Rectangle 2"/>
          <p:cNvSpPr txBox="1">
            <a:spLocks noChangeArrowheads="1"/>
          </p:cNvSpPr>
          <p:nvPr/>
        </p:nvSpPr>
        <p:spPr>
          <a:xfrm>
            <a:off x="4081780" y="2806065"/>
            <a:ext cx="6048375" cy="762000"/>
          </a:xfrm>
          <a:prstGeom prst="rect">
            <a:avLst/>
          </a:prstGeom>
          <a:noFill/>
          <a:ln>
            <a:noFill/>
          </a:ln>
        </p:spPr>
        <p:txBody>
          <a:bodyPr/>
          <a:p>
            <a:r>
              <a:rPr lang="en-US" altLang="zh-CN" sz="3200">
                <a:solidFill>
                  <a:schemeClr val="bg1"/>
                </a:solidFill>
                <a:latin typeface="楷体_GB2312" pitchFamily="49" charset="-122"/>
                <a:ea typeface="楷体_GB2312" pitchFamily="49" charset="-122"/>
              </a:rPr>
              <a:t>2.2.1 </a:t>
            </a:r>
            <a:r>
              <a:rPr lang="zh-CN" altLang="en-US" sz="3200" dirty="0">
                <a:solidFill>
                  <a:schemeClr val="bg1"/>
                </a:solidFill>
                <a:latin typeface="楷体_GB2312" pitchFamily="49" charset="-122"/>
                <a:ea typeface="楷体_GB2312" pitchFamily="49" charset="-122"/>
              </a:rPr>
              <a:t>舰艇的快速会合模型</a:t>
            </a:r>
            <a:r>
              <a:rPr lang="zh-CN" altLang="en-US" dirty="0">
                <a:latin typeface="Times New Roman" panose="02020603050405020304" pitchFamily="18" charset="0"/>
                <a:ea typeface="华文中宋" panose="02010600040101010101" pitchFamily="2" charset="-122"/>
              </a:rPr>
              <a:t> </a:t>
            </a:r>
            <a:endParaRPr lang="zh-CN" altLang="en-US" dirty="0">
              <a:latin typeface="Times New Roman" panose="02020603050405020304" pitchFamily="18" charset="0"/>
              <a:ea typeface="华文中宋" panose="02010600040101010101" pitchFamily="2" charset="-122"/>
            </a:endParaRPr>
          </a:p>
        </p:txBody>
      </p:sp>
      <p:sp>
        <p:nvSpPr>
          <p:cNvPr id="243724" name="折角形 243723"/>
          <p:cNvSpPr/>
          <p:nvPr/>
        </p:nvSpPr>
        <p:spPr>
          <a:xfrm>
            <a:off x="1441450" y="2723515"/>
            <a:ext cx="9040495" cy="3667760"/>
          </a:xfrm>
          <a:prstGeom prst="foldedCorner">
            <a:avLst>
              <a:gd name="adj" fmla="val 7523"/>
            </a:avLst>
          </a:prstGeom>
          <a:gradFill rotWithShape="0">
            <a:gsLst>
              <a:gs pos="0">
                <a:schemeClr val="bg1"/>
              </a:gs>
              <a:gs pos="100000">
                <a:srgbClr val="FFFFCC"/>
              </a:gs>
            </a:gsLst>
            <a:lin ang="5400000" scaled="1"/>
            <a:tileRect/>
          </a:gradFill>
          <a:ln w="25400" cap="flat" cmpd="sng">
            <a:solidFill>
              <a:schemeClr val="tx1"/>
            </a:solidFill>
            <a:prstDash val="solid"/>
            <a:headEnd type="none" w="med" len="med"/>
            <a:tailEnd type="none" w="med" len="med"/>
          </a:ln>
        </p:spPr>
        <p:txBody>
          <a:bodyPr wrap="none" anchor="ctr" anchorCtr="0"/>
          <a:p>
            <a:pPr fontAlgn="t"/>
            <a:r>
              <a:rPr lang="zh-CN" altLang="en-US" sz="3200" dirty="0">
                <a:solidFill>
                  <a:schemeClr val="tx1"/>
                </a:solidFill>
                <a:latin typeface="Arial" panose="020B0604020202020204" pitchFamily="34" charset="0"/>
                <a:ea typeface="宋体" panose="02010600030101010101" pitchFamily="2" charset="-122"/>
              </a:rPr>
              <a:t>        </a:t>
            </a:r>
            <a:r>
              <a:rPr lang="zh-CN" altLang="en-US" sz="3200" dirty="0">
                <a:latin typeface="楷体_GB2312" pitchFamily="49" charset="-122"/>
                <a:ea typeface="楷体_GB2312" pitchFamily="49" charset="-122"/>
              </a:rPr>
              <a:t>某航空母舰派其护卫舰去搜寻其跳伞的</a:t>
            </a:r>
            <a:endParaRPr lang="zh-CN" altLang="en-US" sz="3200" dirty="0">
              <a:latin typeface="楷体_GB2312" pitchFamily="49" charset="-122"/>
              <a:ea typeface="楷体_GB2312" pitchFamily="49" charset="-122"/>
            </a:endParaRPr>
          </a:p>
          <a:p>
            <a:pPr fontAlgn="t"/>
            <a:r>
              <a:rPr lang="zh-CN" altLang="en-US" sz="3200" dirty="0">
                <a:latin typeface="楷体_GB2312" pitchFamily="49" charset="-122"/>
                <a:ea typeface="楷体_GB2312" pitchFamily="49" charset="-122"/>
              </a:rPr>
              <a:t>飞行员，护卫舰找到飞行员后，航母通知它</a:t>
            </a:r>
            <a:endParaRPr lang="zh-CN" altLang="en-US" sz="3200" dirty="0">
              <a:latin typeface="楷体_GB2312" pitchFamily="49" charset="-122"/>
              <a:ea typeface="楷体_GB2312" pitchFamily="49" charset="-122"/>
            </a:endParaRPr>
          </a:p>
          <a:p>
            <a:pPr fontAlgn="t"/>
            <a:r>
              <a:rPr lang="zh-CN" altLang="en-US" sz="3200" dirty="0">
                <a:latin typeface="楷体_GB2312" pitchFamily="49" charset="-122"/>
                <a:ea typeface="楷体_GB2312" pitchFamily="49" charset="-122"/>
              </a:rPr>
              <a:t>尽快返回与其汇合并通报了航母当前的航速</a:t>
            </a:r>
            <a:endParaRPr lang="zh-CN" altLang="en-US" sz="3200" dirty="0">
              <a:latin typeface="楷体_GB2312" pitchFamily="49" charset="-122"/>
              <a:ea typeface="楷体_GB2312" pitchFamily="49" charset="-122"/>
            </a:endParaRPr>
          </a:p>
          <a:p>
            <a:pPr fontAlgn="t"/>
            <a:r>
              <a:rPr lang="zh-CN" altLang="en-US" sz="3200" dirty="0">
                <a:latin typeface="楷体_GB2312" pitchFamily="49" charset="-122"/>
                <a:ea typeface="楷体_GB2312" pitchFamily="49" charset="-122"/>
              </a:rPr>
              <a:t>与方向，问护卫舰应怎样航行，才能与航母</a:t>
            </a:r>
            <a:endParaRPr lang="zh-CN" altLang="en-US" sz="3200" dirty="0">
              <a:latin typeface="楷体_GB2312" pitchFamily="49" charset="-122"/>
              <a:ea typeface="楷体_GB2312" pitchFamily="49" charset="-122"/>
            </a:endParaRPr>
          </a:p>
          <a:p>
            <a:pPr fontAlgn="t"/>
            <a:r>
              <a:rPr lang="zh-CN" altLang="en-US" sz="3200" dirty="0">
                <a:latin typeface="楷体_GB2312" pitchFamily="49" charset="-122"/>
                <a:ea typeface="楷体_GB2312" pitchFamily="49" charset="-122"/>
              </a:rPr>
              <a:t>汇合。</a:t>
            </a:r>
            <a:endParaRPr lang="zh-CN" altLang="en-US" sz="3200">
              <a:latin typeface="楷体_GB2312" pitchFamily="49" charset="-122"/>
              <a:ea typeface="楷体_GB2312" pitchFamily="49" charset="-122"/>
            </a:endParaRPr>
          </a:p>
        </p:txBody>
      </p:sp>
      <p:sp>
        <p:nvSpPr>
          <p:cNvPr id="5" name="文本框 4"/>
          <p:cNvSpPr txBox="1"/>
          <p:nvPr/>
        </p:nvSpPr>
        <p:spPr>
          <a:xfrm>
            <a:off x="265430" y="244475"/>
            <a:ext cx="775589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舰艇的快速会合模型</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
        <p:nvSpPr>
          <p:cNvPr id="2" name="文本框 1"/>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3724"/>
                                        </p:tgtEl>
                                        <p:attrNameLst>
                                          <p:attrName>style.visibility</p:attrName>
                                        </p:attrNameLst>
                                      </p:cBhvr>
                                      <p:to>
                                        <p:strVal val="visible"/>
                                      </p:to>
                                    </p:set>
                                    <p:animEffect transition="in" filter="strips(downLeft)">
                                      <p:cBhvr>
                                        <p:cTn id="7" dur="500"/>
                                        <p:tgtEl>
                                          <p:spTgt spid="243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6" name="文本框 305155"/>
          <p:cNvSpPr txBox="1"/>
          <p:nvPr/>
        </p:nvSpPr>
        <p:spPr>
          <a:xfrm>
            <a:off x="1524000" y="1196975"/>
            <a:ext cx="9144000" cy="584835"/>
          </a:xfrm>
          <a:prstGeom prst="rect">
            <a:avLst/>
          </a:prstGeom>
          <a:solidFill>
            <a:srgbClr val="CCECFF"/>
          </a:solidFill>
          <a:ln w="9525">
            <a:noFill/>
          </a:ln>
        </p:spPr>
        <p:txBody>
          <a:bodyPr lIns="90000" tIns="46800" rIns="90000" bIns="46800">
            <a:spAutoFit/>
          </a:bodyPr>
          <a:p>
            <a:pPr eaLnBrk="0" hangingPunct="0"/>
            <a:r>
              <a:rPr lang="zh-CN" altLang="en-US" sz="3200" b="1" dirty="0">
                <a:latin typeface="楷体_GB2312" pitchFamily="49" charset="-122"/>
                <a:ea typeface="楷体_GB2312" pitchFamily="49" charset="-122"/>
              </a:rPr>
              <a:t>２</a:t>
            </a:r>
            <a:r>
              <a:rPr lang="en-US" altLang="zh-CN" sz="3200" b="1">
                <a:latin typeface="楷体_GB2312" pitchFamily="49" charset="-122"/>
                <a:ea typeface="楷体_GB2312" pitchFamily="49" charset="-122"/>
              </a:rPr>
              <a:t>. </a:t>
            </a:r>
            <a:r>
              <a:rPr lang="zh-CN" altLang="en-US" sz="3200" b="1" dirty="0">
                <a:latin typeface="楷体_GB2312" pitchFamily="49" charset="-122"/>
                <a:ea typeface="楷体_GB2312" pitchFamily="49" charset="-122"/>
              </a:rPr>
              <a:t>问题的分析与假设</a:t>
            </a:r>
            <a:endParaRPr lang="zh-CN" altLang="en-US" sz="3200" b="1">
              <a:latin typeface="楷体_GB2312" pitchFamily="49" charset="-122"/>
              <a:ea typeface="楷体_GB2312" pitchFamily="49" charset="-122"/>
            </a:endParaRPr>
          </a:p>
        </p:txBody>
      </p:sp>
      <p:graphicFrame>
        <p:nvGraphicFramePr>
          <p:cNvPr id="305157" name="对象 305156"/>
          <p:cNvGraphicFramePr/>
          <p:nvPr/>
        </p:nvGraphicFramePr>
        <p:xfrm>
          <a:off x="2212975" y="1920875"/>
          <a:ext cx="7770813" cy="3711575"/>
        </p:xfrm>
        <a:graphic>
          <a:graphicData uri="http://schemas.openxmlformats.org/presentationml/2006/ole">
            <mc:AlternateContent xmlns:mc="http://schemas.openxmlformats.org/markup-compatibility/2006">
              <mc:Choice xmlns:v="urn:schemas-microsoft-com:vml" Requires="v">
                <p:oleObj spid="_x0000_s3153" name="" r:id="rId1" imgW="3263900" imgH="1481455" progId="Word.Document.8">
                  <p:embed/>
                </p:oleObj>
              </mc:Choice>
              <mc:Fallback>
                <p:oleObj name="" r:id="rId1" imgW="3263900" imgH="1481455" progId="Word.Document.8">
                  <p:embed/>
                  <p:pic>
                    <p:nvPicPr>
                      <p:cNvPr id="0" name="图片 3152"/>
                      <p:cNvPicPr/>
                      <p:nvPr/>
                    </p:nvPicPr>
                    <p:blipFill>
                      <a:blip r:embed="rId2"/>
                      <a:stretch>
                        <a:fillRect/>
                      </a:stretch>
                    </p:blipFill>
                    <p:spPr>
                      <a:xfrm>
                        <a:off x="2212975" y="1920875"/>
                        <a:ext cx="7770813" cy="3711575"/>
                      </a:xfrm>
                      <a:prstGeom prst="rect">
                        <a:avLst/>
                      </a:prstGeom>
                      <a:noFill/>
                      <a:ln w="38100">
                        <a:noFill/>
                        <a:miter/>
                      </a:ln>
                    </p:spPr>
                  </p:pic>
                </p:oleObj>
              </mc:Fallback>
            </mc:AlternateContent>
          </a:graphicData>
        </a:graphic>
      </p:graphicFrame>
      <p:sp>
        <p:nvSpPr>
          <p:cNvPr id="5" name="文本框 4"/>
          <p:cNvSpPr txBox="1"/>
          <p:nvPr/>
        </p:nvSpPr>
        <p:spPr>
          <a:xfrm>
            <a:off x="265430" y="244475"/>
            <a:ext cx="775589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舰艇的快速会合模型</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05157"/>
                                        </p:tgtEl>
                                        <p:attrNameLst>
                                          <p:attrName>style.visibility</p:attrName>
                                        </p:attrNameLst>
                                      </p:cBhvr>
                                      <p:to>
                                        <p:strVal val="visible"/>
                                      </p:to>
                                    </p:set>
                                    <p:animEffect transition="in" filter="barn(outVertical)">
                                      <p:cBhvr>
                                        <p:cTn id="7" dur="500"/>
                                        <p:tgtEl>
                                          <p:spTgt spid="305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12322" name="对象 312321"/>
          <p:cNvGraphicFramePr/>
          <p:nvPr/>
        </p:nvGraphicFramePr>
        <p:xfrm>
          <a:off x="2058988" y="1406525"/>
          <a:ext cx="7997825" cy="3275013"/>
        </p:xfrm>
        <a:graphic>
          <a:graphicData uri="http://schemas.openxmlformats.org/presentationml/2006/ole">
            <mc:AlternateContent xmlns:mc="http://schemas.openxmlformats.org/markup-compatibility/2006">
              <mc:Choice xmlns:v="urn:schemas-microsoft-com:vml" Requires="v">
                <p:oleObj spid="_x0000_s3154" name="" r:id="rId1" imgW="2959735" imgH="1208405" progId="Word.Document.8">
                  <p:embed/>
                </p:oleObj>
              </mc:Choice>
              <mc:Fallback>
                <p:oleObj name="" r:id="rId1" imgW="2959735" imgH="1208405" progId="Word.Document.8">
                  <p:embed/>
                  <p:pic>
                    <p:nvPicPr>
                      <p:cNvPr id="0" name="图片 3153"/>
                      <p:cNvPicPr/>
                      <p:nvPr/>
                    </p:nvPicPr>
                    <p:blipFill>
                      <a:blip r:embed="rId2"/>
                      <a:stretch>
                        <a:fillRect/>
                      </a:stretch>
                    </p:blipFill>
                    <p:spPr>
                      <a:xfrm>
                        <a:off x="2058988" y="1406525"/>
                        <a:ext cx="7997825" cy="3275013"/>
                      </a:xfrm>
                      <a:prstGeom prst="rect">
                        <a:avLst/>
                      </a:prstGeom>
                      <a:noFill/>
                      <a:ln w="38100">
                        <a:noFill/>
                        <a:miter/>
                      </a:ln>
                    </p:spPr>
                  </p:pic>
                </p:oleObj>
              </mc:Fallback>
            </mc:AlternateContent>
          </a:graphicData>
        </a:graphic>
      </p:graphicFrame>
      <p:graphicFrame>
        <p:nvGraphicFramePr>
          <p:cNvPr id="312324" name="对象 312323"/>
          <p:cNvGraphicFramePr/>
          <p:nvPr/>
        </p:nvGraphicFramePr>
        <p:xfrm>
          <a:off x="2135188" y="4586288"/>
          <a:ext cx="7848600" cy="2082800"/>
        </p:xfrm>
        <a:graphic>
          <a:graphicData uri="http://schemas.openxmlformats.org/presentationml/2006/ole">
            <mc:AlternateContent xmlns:mc="http://schemas.openxmlformats.org/markup-compatibility/2006">
              <mc:Choice xmlns:v="urn:schemas-microsoft-com:vml" Requires="v">
                <p:oleObj spid="_x0000_s3155" name="" r:id="rId3" imgW="3025140" imgH="848995" progId="Word.Document.8">
                  <p:embed/>
                </p:oleObj>
              </mc:Choice>
              <mc:Fallback>
                <p:oleObj name="" r:id="rId3" imgW="3025140" imgH="848995" progId="Word.Document.8">
                  <p:embed/>
                  <p:pic>
                    <p:nvPicPr>
                      <p:cNvPr id="0" name="图片 3154"/>
                      <p:cNvPicPr/>
                      <p:nvPr/>
                    </p:nvPicPr>
                    <p:blipFill>
                      <a:blip r:embed="rId4"/>
                      <a:stretch>
                        <a:fillRect/>
                      </a:stretch>
                    </p:blipFill>
                    <p:spPr>
                      <a:xfrm>
                        <a:off x="2135188" y="4586288"/>
                        <a:ext cx="7848600" cy="2082800"/>
                      </a:xfrm>
                      <a:prstGeom prst="rect">
                        <a:avLst/>
                      </a:prstGeom>
                      <a:noFill/>
                      <a:ln w="38100">
                        <a:noFill/>
                        <a:miter/>
                      </a:ln>
                    </p:spPr>
                  </p:pic>
                </p:oleObj>
              </mc:Fallback>
            </mc:AlternateContent>
          </a:graphicData>
        </a:graphic>
      </p:graphicFrame>
      <p:sp>
        <p:nvSpPr>
          <p:cNvPr id="5" name="文本框 4"/>
          <p:cNvSpPr txBox="1"/>
          <p:nvPr/>
        </p:nvSpPr>
        <p:spPr>
          <a:xfrm>
            <a:off x="265430" y="244475"/>
            <a:ext cx="775589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舰艇的快速会合模型</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12324"/>
                                        </p:tgtEl>
                                        <p:attrNameLst>
                                          <p:attrName>style.visibility</p:attrName>
                                        </p:attrNameLst>
                                      </p:cBhvr>
                                      <p:to>
                                        <p:strVal val="visible"/>
                                      </p:to>
                                    </p:set>
                                    <p:animEffect transition="in" filter="barn(outVertical)">
                                      <p:cBhvr>
                                        <p:cTn id="7" dur="500"/>
                                        <p:tgtEl>
                                          <p:spTgt spid="312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370" name="矩形 310369"/>
          <p:cNvSpPr/>
          <p:nvPr/>
        </p:nvSpPr>
        <p:spPr>
          <a:xfrm>
            <a:off x="1739900" y="4138613"/>
            <a:ext cx="9144000" cy="0"/>
          </a:xfrm>
          <a:prstGeom prst="rect">
            <a:avLst/>
          </a:prstGeom>
          <a:noFill/>
          <a:ln w="9525">
            <a:noFill/>
          </a:ln>
        </p:spPr>
        <p:txBody>
          <a:bodyPr/>
          <a:p>
            <a:endParaRPr lang="zh-CN" altLang="en-US"/>
          </a:p>
        </p:txBody>
      </p:sp>
      <p:sp>
        <p:nvSpPr>
          <p:cNvPr id="5" name="文本框 4"/>
          <p:cNvSpPr txBox="1"/>
          <p:nvPr/>
        </p:nvSpPr>
        <p:spPr>
          <a:xfrm>
            <a:off x="265430" y="244475"/>
            <a:ext cx="775589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舰艇的快速会合模型</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2" name="对象 1"/>
          <p:cNvGraphicFramePr/>
          <p:nvPr/>
        </p:nvGraphicFramePr>
        <p:xfrm>
          <a:off x="748665" y="1062355"/>
          <a:ext cx="10434955" cy="5252720"/>
        </p:xfrm>
        <a:graphic>
          <a:graphicData uri="http://schemas.openxmlformats.org/presentationml/2006/ole">
            <mc:AlternateContent xmlns:mc="http://schemas.openxmlformats.org/markup-compatibility/2006">
              <mc:Choice xmlns:v="urn:schemas-microsoft-com:vml" Requires="v">
                <p:oleObj spid="_x0000_s3" name="" r:id="rId1" imgW="8595360" imgH="4434840" progId="Paint.Picture">
                  <p:embed/>
                </p:oleObj>
              </mc:Choice>
              <mc:Fallback>
                <p:oleObj name="" r:id="rId1" imgW="8595360" imgH="4434840" progId="Paint.Picture">
                  <p:embed/>
                  <p:pic>
                    <p:nvPicPr>
                      <p:cNvPr id="0" name="图片 2"/>
                      <p:cNvPicPr/>
                      <p:nvPr/>
                    </p:nvPicPr>
                    <p:blipFill>
                      <a:blip r:embed="rId2"/>
                      <a:stretch>
                        <a:fillRect/>
                      </a:stretch>
                    </p:blipFill>
                    <p:spPr>
                      <a:xfrm>
                        <a:off x="748665" y="1062355"/>
                        <a:ext cx="10434955" cy="525272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5430" y="244475"/>
            <a:ext cx="775589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舰艇的快速会合模型</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6" name="对象 5"/>
          <p:cNvGraphicFramePr/>
          <p:nvPr/>
        </p:nvGraphicFramePr>
        <p:xfrm>
          <a:off x="788035" y="977265"/>
          <a:ext cx="10032365" cy="5514340"/>
        </p:xfrm>
        <a:graphic>
          <a:graphicData uri="http://schemas.openxmlformats.org/presentationml/2006/ole">
            <mc:AlternateContent xmlns:mc="http://schemas.openxmlformats.org/markup-compatibility/2006">
              <mc:Choice xmlns:v="urn:schemas-microsoft-com:vml" Requires="v">
                <p:oleObj spid="_x0000_s8" name="" r:id="rId1" imgW="8446770" imgH="4899660" progId="Paint.Picture">
                  <p:embed/>
                </p:oleObj>
              </mc:Choice>
              <mc:Fallback>
                <p:oleObj name="" r:id="rId1" imgW="8446770" imgH="4899660" progId="Paint.Picture">
                  <p:embed/>
                  <p:pic>
                    <p:nvPicPr>
                      <p:cNvPr id="0" name="图片 7"/>
                      <p:cNvPicPr/>
                      <p:nvPr/>
                    </p:nvPicPr>
                    <p:blipFill>
                      <a:blip r:embed="rId2"/>
                      <a:stretch>
                        <a:fillRect/>
                      </a:stretch>
                    </p:blipFill>
                    <p:spPr>
                      <a:xfrm>
                        <a:off x="788035" y="977265"/>
                        <a:ext cx="10032365" cy="551434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9" name="文本框 316418"/>
          <p:cNvSpPr txBox="1"/>
          <p:nvPr/>
        </p:nvSpPr>
        <p:spPr>
          <a:xfrm>
            <a:off x="541655" y="1914525"/>
            <a:ext cx="9144000" cy="584835"/>
          </a:xfrm>
          <a:prstGeom prst="rect">
            <a:avLst/>
          </a:prstGeom>
          <a:solidFill>
            <a:srgbClr val="CCECFF"/>
          </a:solidFill>
          <a:ln w="9525">
            <a:noFill/>
          </a:ln>
        </p:spPr>
        <p:txBody>
          <a:bodyPr lIns="90000" tIns="46800" rIns="90000" bIns="46800">
            <a:spAutoFit/>
          </a:bodyPr>
          <a:p>
            <a:pPr eaLnBrk="0" hangingPunct="0"/>
            <a:r>
              <a:rPr lang="en-US" altLang="zh-CN" sz="3200" b="1">
                <a:latin typeface="楷体_GB2312" pitchFamily="49" charset="-122"/>
                <a:ea typeface="楷体_GB2312" pitchFamily="49" charset="-122"/>
              </a:rPr>
              <a:t>1. </a:t>
            </a:r>
            <a:r>
              <a:rPr lang="zh-CN" altLang="en-US" sz="3200" b="1" dirty="0">
                <a:latin typeface="楷体_GB2312" pitchFamily="49" charset="-122"/>
                <a:ea typeface="楷体_GB2312" pitchFamily="49" charset="-122"/>
              </a:rPr>
              <a:t>问题的提出</a:t>
            </a:r>
            <a:endParaRPr lang="zh-CN" altLang="en-US" sz="3200" b="1">
              <a:latin typeface="楷体_GB2312" pitchFamily="49" charset="-122"/>
              <a:ea typeface="楷体_GB2312" pitchFamily="49" charset="-122"/>
            </a:endParaRPr>
          </a:p>
        </p:txBody>
      </p:sp>
      <p:sp>
        <p:nvSpPr>
          <p:cNvPr id="316422" name="文本框 316421"/>
          <p:cNvSpPr txBox="1"/>
          <p:nvPr/>
        </p:nvSpPr>
        <p:spPr>
          <a:xfrm>
            <a:off x="749300" y="3018155"/>
            <a:ext cx="10544175" cy="3681095"/>
          </a:xfrm>
          <a:prstGeom prst="rect">
            <a:avLst/>
          </a:prstGeom>
          <a:noFill/>
          <a:ln w="9525">
            <a:noFill/>
          </a:ln>
        </p:spPr>
        <p:txBody>
          <a:bodyPr>
            <a:noAutofit/>
          </a:bodyPr>
          <a:p>
            <a:pPr>
              <a:spcBef>
                <a:spcPct val="50000"/>
              </a:spcBef>
            </a:pPr>
            <a:r>
              <a:rPr lang="en-US" altLang="zh-CN">
                <a:latin typeface="Times New Roman" panose="02020603050405020304" pitchFamily="18" charset="0"/>
                <a:ea typeface="华文中宋" panose="02010600040101010101" pitchFamily="2" charset="-122"/>
              </a:rPr>
              <a:t>      </a:t>
            </a:r>
            <a:r>
              <a:rPr lang="en-US" altLang="zh-CN" sz="2800">
                <a:latin typeface="Times New Roman" panose="02020603050405020304" pitchFamily="18" charset="0"/>
                <a:ea typeface="华文中宋" panose="02010600040101010101" pitchFamily="2" charset="-122"/>
              </a:rPr>
              <a:t>  </a:t>
            </a:r>
            <a:r>
              <a:rPr lang="en-US" altLang="zh-CN" sz="2800">
                <a:latin typeface="楷体_GB2312" pitchFamily="49" charset="-122"/>
                <a:ea typeface="楷体_GB2312" pitchFamily="49" charset="-122"/>
              </a:rPr>
              <a:t>2000</a:t>
            </a:r>
            <a:r>
              <a:rPr lang="zh-CN" altLang="en-US" sz="2800" dirty="0">
                <a:latin typeface="楷体_GB2312" pitchFamily="49" charset="-122"/>
                <a:ea typeface="楷体_GB2312" pitchFamily="49" charset="-122"/>
              </a:rPr>
              <a:t>年</a:t>
            </a:r>
            <a:r>
              <a:rPr lang="en-US" altLang="zh-CN" sz="2800">
                <a:latin typeface="楷体_GB2312" pitchFamily="49" charset="-122"/>
                <a:ea typeface="楷体_GB2312" pitchFamily="49" charset="-122"/>
              </a:rPr>
              <a:t>6</a:t>
            </a:r>
            <a:r>
              <a:rPr lang="zh-CN" altLang="en-US" sz="2800" dirty="0">
                <a:latin typeface="楷体_GB2312" pitchFamily="49" charset="-122"/>
                <a:ea typeface="楷体_GB2312" pitchFamily="49" charset="-122"/>
              </a:rPr>
              <a:t>月，扬子晚报发布消息：“中美航线下月可飞越北极，北京至底特律可节省</a:t>
            </a:r>
            <a:r>
              <a:rPr lang="en-US" altLang="zh-CN" sz="2800">
                <a:latin typeface="楷体_GB2312" pitchFamily="49" charset="-122"/>
                <a:ea typeface="楷体_GB2312" pitchFamily="49" charset="-122"/>
              </a:rPr>
              <a:t>4</a:t>
            </a:r>
            <a:r>
              <a:rPr lang="zh-CN" altLang="en-US" sz="2800" dirty="0">
                <a:latin typeface="楷体_GB2312" pitchFamily="49" charset="-122"/>
                <a:ea typeface="楷体_GB2312" pitchFamily="49" charset="-122"/>
              </a:rPr>
              <a:t>小时”，摘要如下：</a:t>
            </a:r>
            <a:r>
              <a:rPr lang="en-US" altLang="zh-CN" sz="2800">
                <a:latin typeface="楷体_GB2312" pitchFamily="49" charset="-122"/>
                <a:ea typeface="楷体_GB2312" pitchFamily="49" charset="-122"/>
              </a:rPr>
              <a:t>7</a:t>
            </a:r>
            <a:r>
              <a:rPr lang="zh-CN" altLang="en-US" sz="2800" dirty="0">
                <a:latin typeface="楷体_GB2312" pitchFamily="49" charset="-122"/>
                <a:ea typeface="楷体_GB2312" pitchFamily="49" charset="-122"/>
              </a:rPr>
              <a:t>月</a:t>
            </a:r>
            <a:r>
              <a:rPr lang="en-US" altLang="zh-CN" sz="2800">
                <a:latin typeface="楷体_GB2312" pitchFamily="49" charset="-122"/>
                <a:ea typeface="楷体_GB2312" pitchFamily="49" charset="-122"/>
              </a:rPr>
              <a:t>1</a:t>
            </a:r>
            <a:r>
              <a:rPr lang="zh-CN" altLang="en-US" sz="2800" dirty="0">
                <a:latin typeface="楷体_GB2312" pitchFamily="49" charset="-122"/>
                <a:ea typeface="楷体_GB2312" pitchFamily="49" charset="-122"/>
              </a:rPr>
              <a:t>日起，加拿大和俄罗斯将允许民航班机飞越北极，此改变可大幅度缩短北美与亚洲间的飞行时间．</a:t>
            </a:r>
            <a:endParaRPr lang="zh-CN" altLang="en-US" sz="2800" dirty="0">
              <a:latin typeface="楷体_GB2312" pitchFamily="49" charset="-122"/>
              <a:ea typeface="楷体_GB2312" pitchFamily="49" charset="-122"/>
            </a:endParaRPr>
          </a:p>
          <a:p>
            <a:pPr>
              <a:spcBef>
                <a:spcPct val="50000"/>
              </a:spcBef>
            </a:pPr>
            <a:r>
              <a:rPr lang="zh-CN" altLang="en-US" sz="2800" dirty="0">
                <a:latin typeface="楷体_GB2312" pitchFamily="49" charset="-122"/>
                <a:ea typeface="楷体_GB2312" pitchFamily="49" charset="-122"/>
              </a:rPr>
              <a:t>   据加拿大空中管制局估计，如飞越北极，底特律至北京的飞行时间可节省</a:t>
            </a:r>
            <a:r>
              <a:rPr lang="en-US" altLang="zh-CN" sz="2800">
                <a:latin typeface="楷体_GB2312" pitchFamily="49" charset="-122"/>
                <a:ea typeface="楷体_GB2312" pitchFamily="49" charset="-122"/>
              </a:rPr>
              <a:t>4</a:t>
            </a:r>
            <a:r>
              <a:rPr lang="zh-CN" altLang="en-US" sz="2800" dirty="0">
                <a:latin typeface="楷体_GB2312" pitchFamily="49" charset="-122"/>
                <a:ea typeface="楷体_GB2312" pitchFamily="49" charset="-122"/>
              </a:rPr>
              <a:t>小时．由于不需中途加油，实际节省的时间不止此数．试从数学上作出一个合理的解释</a:t>
            </a:r>
            <a:r>
              <a:rPr lang="en-US" altLang="zh-CN" sz="2800">
                <a:latin typeface="楷体_GB2312" pitchFamily="49" charset="-122"/>
                <a:ea typeface="楷体_GB2312" pitchFamily="49" charset="-122"/>
              </a:rPr>
              <a:t>.</a:t>
            </a:r>
            <a:endParaRPr lang="en-US" altLang="zh-CN" sz="2800">
              <a:latin typeface="楷体_GB2312" pitchFamily="49" charset="-122"/>
              <a:ea typeface="楷体_GB2312" pitchFamily="49" charset="-122"/>
            </a:endParaRPr>
          </a:p>
        </p:txBody>
      </p:sp>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6422">
                                            <p:txEl>
                                              <p:charRg st="104" end="180"/>
                                            </p:txEl>
                                          </p:spTgt>
                                        </p:tgtEl>
                                        <p:attrNameLst>
                                          <p:attrName>style.visibility</p:attrName>
                                        </p:attrNameLst>
                                      </p:cBhvr>
                                      <p:to>
                                        <p:strVal val="visible"/>
                                      </p:to>
                                    </p:set>
                                    <p:animEffect transition="in" filter="blinds(horizontal)">
                                      <p:cBhvr>
                                        <p:cTn id="7" dur="500"/>
                                        <p:tgtEl>
                                          <p:spTgt spid="316422">
                                            <p:txEl>
                                              <p:charRg st="104" end="1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p:nvPr>
            <p:ph type="dt" sz="half" idx="10"/>
          </p:nvPr>
        </p:nvSpPr>
        <p:spPr/>
        <p:txBody>
          <a:bodyPr/>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a typeface="华文中宋" panose="02010600040101010101" pitchFamily="2" charset="-122"/>
            </a:endParaRPr>
          </a:p>
        </p:txBody>
      </p:sp>
      <p:sp>
        <p:nvSpPr>
          <p:cNvPr id="3" name="页脚占位符 2"/>
          <p:cNvSpPr/>
          <p:nvPr>
            <p:ph type="ftr" sz="quarter" idx="11"/>
          </p:nvPr>
        </p:nvSpPr>
        <p:spPr/>
        <p:txBody>
          <a:bodyPr/>
          <a:p>
            <a:pPr lvl="0"/>
            <a:r>
              <a:rPr lang="zh-CN" altLang="en-US" dirty="0">
                <a:latin typeface="Arial" panose="020B0604020202020204" pitchFamily="34" charset="0"/>
              </a:rPr>
              <a:t>数学建模实用教程－高教出版社</a:t>
            </a:r>
            <a:endParaRPr lang="zh-CN" altLang="en-US" sz="1400" b="1" dirty="0">
              <a:latin typeface="Arial" panose="020B0604020202020204" pitchFamily="34" charset="0"/>
              <a:ea typeface="宋体" panose="02010600030101010101" pitchFamily="2" charset="-122"/>
            </a:endParaRPr>
          </a:p>
        </p:txBody>
      </p:sp>
      <p:sp>
        <p:nvSpPr>
          <p:cNvPr id="4" name="灯片编号占位符 3"/>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a typeface="华文中宋" panose="02010600040101010101" pitchFamily="2" charset="-122"/>
            </a:endParaRPr>
          </a:p>
        </p:txBody>
      </p:sp>
      <p:sp>
        <p:nvSpPr>
          <p:cNvPr id="307204" name="文本框 307203"/>
          <p:cNvSpPr txBox="1"/>
          <p:nvPr/>
        </p:nvSpPr>
        <p:spPr>
          <a:xfrm>
            <a:off x="349250" y="1112520"/>
            <a:ext cx="9144000" cy="646430"/>
          </a:xfrm>
          <a:prstGeom prst="rect">
            <a:avLst/>
          </a:prstGeom>
          <a:solidFill>
            <a:srgbClr val="CCECFF"/>
          </a:solidFill>
          <a:ln w="9525">
            <a:noFill/>
          </a:ln>
        </p:spPr>
        <p:txBody>
          <a:bodyPr lIns="90000" tIns="46800" rIns="90000" bIns="46800">
            <a:spAutoFit/>
          </a:bodyPr>
          <a:p>
            <a:pPr eaLnBrk="0" hangingPunct="0"/>
            <a:r>
              <a:rPr lang="en-US" altLang="zh-CN" sz="3600" b="1">
                <a:latin typeface="楷体_GB2312" pitchFamily="49" charset="-122"/>
                <a:ea typeface="楷体_GB2312" pitchFamily="49" charset="-122"/>
              </a:rPr>
              <a:t>2. </a:t>
            </a:r>
            <a:r>
              <a:rPr lang="zh-CN" altLang="en-US" sz="3600" b="1" dirty="0">
                <a:latin typeface="楷体_GB2312" pitchFamily="49" charset="-122"/>
                <a:ea typeface="楷体_GB2312" pitchFamily="49" charset="-122"/>
              </a:rPr>
              <a:t>问题的分析</a:t>
            </a:r>
            <a:endParaRPr lang="zh-CN" altLang="en-US" sz="3600" b="1">
              <a:latin typeface="楷体_GB2312" pitchFamily="49" charset="-122"/>
              <a:ea typeface="楷体_GB2312" pitchFamily="49" charset="-122"/>
            </a:endParaRPr>
          </a:p>
        </p:txBody>
      </p:sp>
      <p:sp>
        <p:nvSpPr>
          <p:cNvPr id="307205" name="文本框 307204"/>
          <p:cNvSpPr txBox="1"/>
          <p:nvPr/>
        </p:nvSpPr>
        <p:spPr>
          <a:xfrm>
            <a:off x="936625" y="2060575"/>
            <a:ext cx="10561320" cy="3138170"/>
          </a:xfrm>
          <a:prstGeom prst="rect">
            <a:avLst/>
          </a:prstGeom>
          <a:noFill/>
          <a:ln w="9525">
            <a:noFill/>
          </a:ln>
        </p:spPr>
        <p:txBody>
          <a:bodyPr wrap="square">
            <a:spAutoFit/>
          </a:bodyPr>
          <a:p>
            <a:pPr>
              <a:spcBef>
                <a:spcPct val="50000"/>
              </a:spcBef>
            </a:pPr>
            <a:r>
              <a:rPr lang="zh-CN" altLang="en-US" dirty="0">
                <a:latin typeface="Times New Roman" panose="02020603050405020304" pitchFamily="18" charset="0"/>
                <a:ea typeface="华文中宋" panose="02010600040101010101" pitchFamily="2" charset="-122"/>
              </a:rPr>
              <a:t>       </a:t>
            </a:r>
            <a:r>
              <a:rPr lang="zh-CN" altLang="en-US" sz="3600" dirty="0">
                <a:latin typeface="Times New Roman" panose="02020603050405020304" pitchFamily="18" charset="0"/>
                <a:ea typeface="华文中宋" panose="02010600040101010101" pitchFamily="2" charset="-122"/>
              </a:rPr>
              <a:t> </a:t>
            </a:r>
            <a:r>
              <a:rPr lang="zh-CN" altLang="en-US" sz="3600" dirty="0">
                <a:latin typeface="楷体_GB2312" pitchFamily="49" charset="-122"/>
                <a:ea typeface="楷体_GB2312" pitchFamily="49" charset="-122"/>
              </a:rPr>
              <a:t>问题归结为求飞越指定各点球面上的短程线（或测地线）的航线与飞越直接连结北京上空</a:t>
            </a:r>
            <a:r>
              <a:rPr lang="en-US" altLang="zh-CN" sz="3600">
                <a:latin typeface="楷体_GB2312" pitchFamily="49" charset="-122"/>
                <a:ea typeface="楷体_GB2312" pitchFamily="49" charset="-122"/>
              </a:rPr>
              <a:t>10km</a:t>
            </a:r>
            <a:r>
              <a:rPr lang="zh-CN" altLang="en-US" sz="3600" dirty="0">
                <a:latin typeface="楷体_GB2312" pitchFamily="49" charset="-122"/>
                <a:ea typeface="楷体_GB2312" pitchFamily="49" charset="-122"/>
              </a:rPr>
              <a:t>和底特律上空</a:t>
            </a:r>
            <a:r>
              <a:rPr lang="en-US" altLang="zh-CN" sz="3600">
                <a:latin typeface="楷体_GB2312" pitchFamily="49" charset="-122"/>
                <a:ea typeface="楷体_GB2312" pitchFamily="49" charset="-122"/>
              </a:rPr>
              <a:t>10km</a:t>
            </a:r>
            <a:r>
              <a:rPr lang="zh-CN" altLang="en-US" sz="3600" dirty="0">
                <a:latin typeface="楷体_GB2312" pitchFamily="49" charset="-122"/>
                <a:ea typeface="楷体_GB2312" pitchFamily="49" charset="-122"/>
              </a:rPr>
              <a:t>的经过北极圈的新航线的时间差．</a:t>
            </a:r>
            <a:endParaRPr lang="zh-CN" altLang="en-US" sz="3600" dirty="0">
              <a:latin typeface="楷体_GB2312" pitchFamily="49" charset="-122"/>
              <a:ea typeface="楷体_GB2312" pitchFamily="49" charset="-122"/>
            </a:endParaRPr>
          </a:p>
          <a:p>
            <a:pPr>
              <a:spcBef>
                <a:spcPct val="50000"/>
              </a:spcBef>
            </a:pPr>
            <a:r>
              <a:rPr lang="zh-CN" altLang="en-US" sz="3600" dirty="0">
                <a:latin typeface="楷体_GB2312" pitchFamily="49" charset="-122"/>
                <a:ea typeface="楷体_GB2312" pitchFamily="49" charset="-122"/>
              </a:rPr>
              <a:t>   又由于假设飞机作时速为</a:t>
            </a:r>
            <a:r>
              <a:rPr lang="en-US" altLang="zh-CN" sz="3600">
                <a:latin typeface="楷体_GB2312" pitchFamily="49" charset="-122"/>
                <a:ea typeface="楷体_GB2312" pitchFamily="49" charset="-122"/>
              </a:rPr>
              <a:t>980km/h</a:t>
            </a:r>
            <a:r>
              <a:rPr lang="zh-CN" altLang="en-US" sz="3600" dirty="0">
                <a:latin typeface="楷体_GB2312" pitchFamily="49" charset="-122"/>
                <a:ea typeface="楷体_GB2312" pitchFamily="49" charset="-122"/>
              </a:rPr>
              <a:t>的匀速飞行，问题又归结为求相应的航程差．</a:t>
            </a:r>
            <a:endParaRPr lang="zh-CN" altLang="en-US" sz="3600" dirty="0">
              <a:latin typeface="楷体_GB2312" pitchFamily="49" charset="-122"/>
              <a:ea typeface="楷体_GB2312" pitchFamily="49" charset="-122"/>
            </a:endParaRPr>
          </a:p>
        </p:txBody>
      </p:sp>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05">
                                            <p:txEl>
                                              <p:charRg st="77" end="119"/>
                                            </p:txEl>
                                          </p:spTgt>
                                        </p:tgtEl>
                                        <p:attrNameLst>
                                          <p:attrName>style.visibility</p:attrName>
                                        </p:attrNameLst>
                                      </p:cBhvr>
                                      <p:to>
                                        <p:strVal val="visible"/>
                                      </p:to>
                                    </p:set>
                                    <p:animEffect transition="in" filter="blinds(horizontal)">
                                      <p:cBhvr>
                                        <p:cTn id="7" dur="500"/>
                                        <p:tgtEl>
                                          <p:spTgt spid="307205">
                                            <p:txEl>
                                              <p:charRg st="77" end="1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5" name="文本框 317444"/>
          <p:cNvSpPr txBox="1"/>
          <p:nvPr/>
        </p:nvSpPr>
        <p:spPr>
          <a:xfrm>
            <a:off x="463550" y="1125538"/>
            <a:ext cx="9144000" cy="646430"/>
          </a:xfrm>
          <a:prstGeom prst="rect">
            <a:avLst/>
          </a:prstGeom>
          <a:solidFill>
            <a:srgbClr val="CCECFF"/>
          </a:solidFill>
          <a:ln w="9525">
            <a:noFill/>
          </a:ln>
        </p:spPr>
        <p:txBody>
          <a:bodyPr lIns="90000" tIns="46800" rIns="90000" bIns="46800">
            <a:spAutoFit/>
          </a:bodyPr>
          <a:p>
            <a:pPr eaLnBrk="0" hangingPunct="0"/>
            <a:r>
              <a:rPr lang="en-US" altLang="zh-CN" sz="3600" b="1">
                <a:latin typeface="楷体_GB2312" pitchFamily="49" charset="-122"/>
                <a:ea typeface="楷体_GB2312" pitchFamily="49" charset="-122"/>
              </a:rPr>
              <a:t>3.</a:t>
            </a:r>
            <a:r>
              <a:rPr lang="zh-CN" altLang="en-US" sz="3600" b="1" dirty="0">
                <a:latin typeface="楷体_GB2312" pitchFamily="49" charset="-122"/>
                <a:ea typeface="楷体_GB2312" pitchFamily="49" charset="-122"/>
              </a:rPr>
              <a:t>模型的假设与符号说明</a:t>
            </a:r>
            <a:endParaRPr lang="zh-CN" altLang="en-US" sz="3600" b="1">
              <a:latin typeface="楷体_GB2312" pitchFamily="49" charset="-122"/>
              <a:ea typeface="楷体_GB2312" pitchFamily="49" charset="-122"/>
            </a:endParaRPr>
          </a:p>
        </p:txBody>
      </p:sp>
      <p:sp>
        <p:nvSpPr>
          <p:cNvPr id="317446" name="文本框 317445"/>
          <p:cNvSpPr txBox="1"/>
          <p:nvPr/>
        </p:nvSpPr>
        <p:spPr>
          <a:xfrm>
            <a:off x="388620" y="1844675"/>
            <a:ext cx="11499215" cy="1753235"/>
          </a:xfrm>
          <a:prstGeom prst="rect">
            <a:avLst/>
          </a:prstGeom>
          <a:noFill/>
          <a:ln w="9525">
            <a:noFill/>
          </a:ln>
        </p:spPr>
        <p:txBody>
          <a:bodyPr wrap="square">
            <a:spAutoFit/>
          </a:bodyPr>
          <a:p>
            <a:pPr>
              <a:spcBef>
                <a:spcPct val="50000"/>
              </a:spcBef>
            </a:pPr>
            <a:r>
              <a:rPr lang="zh-CN" altLang="en-US" dirty="0">
                <a:latin typeface="Times New Roman" panose="02020603050405020304" pitchFamily="18" charset="0"/>
                <a:ea typeface="华文中宋" panose="02010600040101010101" pitchFamily="2" charset="-122"/>
              </a:rPr>
              <a:t>      </a:t>
            </a:r>
            <a:r>
              <a:rPr lang="zh-CN" altLang="en-US" sz="3600" dirty="0">
                <a:latin typeface="楷体_GB2312" pitchFamily="49" charset="-122"/>
                <a:ea typeface="楷体_GB2312" pitchFamily="49" charset="-122"/>
              </a:rPr>
              <a:t>（</a:t>
            </a:r>
            <a:r>
              <a:rPr lang="en-US" altLang="zh-CN" sz="3600">
                <a:latin typeface="楷体_GB2312" pitchFamily="49" charset="-122"/>
                <a:ea typeface="楷体_GB2312" pitchFamily="49" charset="-122"/>
              </a:rPr>
              <a:t>1</a:t>
            </a:r>
            <a:r>
              <a:rPr lang="zh-CN" altLang="en-US" sz="3600" dirty="0">
                <a:latin typeface="楷体_GB2312" pitchFamily="49" charset="-122"/>
                <a:ea typeface="楷体_GB2312" pitchFamily="49" charset="-122"/>
              </a:rPr>
              <a:t>）对于飞机在机场起飞与降落过程的时间忽略不计，即飞机从Ａ地到Ｂ地的飞行时间只考虑飞越Ａ地上空</a:t>
            </a:r>
            <a:r>
              <a:rPr lang="en-US" altLang="zh-CN" sz="3600">
                <a:latin typeface="楷体_GB2312" pitchFamily="49" charset="-122"/>
                <a:ea typeface="楷体_GB2312" pitchFamily="49" charset="-122"/>
              </a:rPr>
              <a:t>10km</a:t>
            </a:r>
            <a:r>
              <a:rPr lang="zh-CN" altLang="en-US" sz="3600" dirty="0">
                <a:latin typeface="楷体_GB2312" pitchFamily="49" charset="-122"/>
                <a:ea typeface="楷体_GB2312" pitchFamily="49" charset="-122"/>
              </a:rPr>
              <a:t>和Ｂ地上空</a:t>
            </a:r>
            <a:r>
              <a:rPr lang="en-US" altLang="zh-CN" sz="3600">
                <a:latin typeface="楷体_GB2312" pitchFamily="49" charset="-122"/>
                <a:ea typeface="楷体_GB2312" pitchFamily="49" charset="-122"/>
              </a:rPr>
              <a:t>10km</a:t>
            </a:r>
            <a:r>
              <a:rPr lang="zh-CN" altLang="en-US" sz="3600" dirty="0">
                <a:latin typeface="楷体_GB2312" pitchFamily="49" charset="-122"/>
                <a:ea typeface="楷体_GB2312" pitchFamily="49" charset="-122"/>
              </a:rPr>
              <a:t>两点之间最短航线所用的时间；</a:t>
            </a:r>
            <a:endParaRPr lang="zh-CN" altLang="en-US" sz="3600" dirty="0">
              <a:latin typeface="楷体_GB2312" pitchFamily="49" charset="-122"/>
              <a:ea typeface="楷体_GB2312" pitchFamily="49" charset="-122"/>
            </a:endParaRPr>
          </a:p>
        </p:txBody>
      </p:sp>
      <p:sp>
        <p:nvSpPr>
          <p:cNvPr id="317447" name="文本框 317446"/>
          <p:cNvSpPr txBox="1"/>
          <p:nvPr/>
        </p:nvSpPr>
        <p:spPr>
          <a:xfrm>
            <a:off x="265430" y="3644900"/>
            <a:ext cx="11480165" cy="1198880"/>
          </a:xfrm>
          <a:prstGeom prst="rect">
            <a:avLst/>
          </a:prstGeom>
          <a:noFill/>
          <a:ln w="9525">
            <a:noFill/>
          </a:ln>
        </p:spPr>
        <p:txBody>
          <a:bodyPr wrap="square">
            <a:spAutoFit/>
          </a:bodyPr>
          <a:p>
            <a:pPr>
              <a:spcBef>
                <a:spcPct val="50000"/>
              </a:spcBef>
            </a:pPr>
            <a:r>
              <a:rPr lang="zh-CN" altLang="en-US" dirty="0">
                <a:latin typeface="楷体_GB2312" pitchFamily="49" charset="-122"/>
                <a:ea typeface="楷体_GB2312" pitchFamily="49" charset="-122"/>
              </a:rPr>
              <a:t>   </a:t>
            </a:r>
            <a:r>
              <a:rPr lang="zh-CN" altLang="en-US" sz="3600" dirty="0">
                <a:latin typeface="楷体_GB2312" pitchFamily="49" charset="-122"/>
                <a:ea typeface="楷体_GB2312" pitchFamily="49" charset="-122"/>
              </a:rPr>
              <a:t>（</a:t>
            </a:r>
            <a:r>
              <a:rPr lang="en-US" altLang="zh-CN" sz="3600">
                <a:latin typeface="楷体_GB2312" pitchFamily="49" charset="-122"/>
                <a:ea typeface="楷体_GB2312" pitchFamily="49" charset="-122"/>
              </a:rPr>
              <a:t>2</a:t>
            </a:r>
            <a:r>
              <a:rPr lang="zh-CN" altLang="en-US" sz="3600" dirty="0">
                <a:latin typeface="楷体_GB2312" pitchFamily="49" charset="-122"/>
                <a:ea typeface="楷体_GB2312" pitchFamily="49" charset="-122"/>
              </a:rPr>
              <a:t>）飞机在飞行过程中，途经各站起飞、降落及中途加油和等待调度所用的时间均忽略不计；</a:t>
            </a:r>
            <a:endParaRPr lang="zh-CN" altLang="en-US" sz="3600" dirty="0">
              <a:latin typeface="楷体_GB2312" pitchFamily="49" charset="-122"/>
              <a:ea typeface="楷体_GB2312" pitchFamily="49" charset="-122"/>
            </a:endParaRPr>
          </a:p>
        </p:txBody>
      </p:sp>
      <p:sp>
        <p:nvSpPr>
          <p:cNvPr id="317448" name="文本框 317447"/>
          <p:cNvSpPr txBox="1"/>
          <p:nvPr/>
        </p:nvSpPr>
        <p:spPr>
          <a:xfrm>
            <a:off x="223520" y="4724400"/>
            <a:ext cx="11475085" cy="1198880"/>
          </a:xfrm>
          <a:prstGeom prst="rect">
            <a:avLst/>
          </a:prstGeom>
          <a:noFill/>
          <a:ln w="9525">
            <a:noFill/>
          </a:ln>
        </p:spPr>
        <p:txBody>
          <a:bodyPr wrap="square">
            <a:spAutoFit/>
          </a:bodyPr>
          <a:p>
            <a:pPr>
              <a:spcBef>
                <a:spcPct val="50000"/>
              </a:spcBef>
            </a:pPr>
            <a:r>
              <a:rPr lang="zh-CN" altLang="en-US" dirty="0">
                <a:latin typeface="Times New Roman" panose="02020603050405020304" pitchFamily="18" charset="0"/>
                <a:ea typeface="华文中宋" panose="02010600040101010101" pitchFamily="2" charset="-122"/>
              </a:rPr>
              <a:t>    </a:t>
            </a:r>
            <a:r>
              <a:rPr lang="zh-CN" altLang="en-US" sz="3600" dirty="0">
                <a:latin typeface="楷体_GB2312" pitchFamily="49" charset="-122"/>
                <a:ea typeface="楷体_GB2312" pitchFamily="49" charset="-122"/>
              </a:rPr>
              <a:t>（</a:t>
            </a:r>
            <a:r>
              <a:rPr lang="en-US" altLang="zh-CN" sz="3600">
                <a:latin typeface="楷体_GB2312" pitchFamily="49" charset="-122"/>
                <a:ea typeface="楷体_GB2312" pitchFamily="49" charset="-122"/>
              </a:rPr>
              <a:t>3</a:t>
            </a:r>
            <a:r>
              <a:rPr lang="zh-CN" altLang="en-US" sz="3600" dirty="0">
                <a:latin typeface="楷体_GB2312" pitchFamily="49" charset="-122"/>
                <a:ea typeface="楷体_GB2312" pitchFamily="49" charset="-122"/>
              </a:rPr>
              <a:t>）飞机作时速为</a:t>
            </a:r>
            <a:r>
              <a:rPr lang="en-US" altLang="zh-CN" sz="3600">
                <a:latin typeface="楷体_GB2312" pitchFamily="49" charset="-122"/>
                <a:ea typeface="楷体_GB2312" pitchFamily="49" charset="-122"/>
              </a:rPr>
              <a:t>980km/h</a:t>
            </a:r>
            <a:r>
              <a:rPr lang="zh-CN" altLang="en-US" sz="3600" dirty="0">
                <a:latin typeface="楷体_GB2312" pitchFamily="49" charset="-122"/>
                <a:ea typeface="楷体_GB2312" pitchFamily="49" charset="-122"/>
              </a:rPr>
              <a:t>的匀速飞行，地球的自转和公转对飞机飞行的影响忽略不计；</a:t>
            </a:r>
            <a:endParaRPr lang="zh-CN" altLang="en-US" sz="3600" dirty="0">
              <a:latin typeface="楷体_GB2312" pitchFamily="49" charset="-122"/>
              <a:ea typeface="楷体_GB2312" pitchFamily="49" charset="-122"/>
            </a:endParaRPr>
          </a:p>
        </p:txBody>
      </p:sp>
      <p:sp>
        <p:nvSpPr>
          <p:cNvPr id="317449" name="文本框 317448"/>
          <p:cNvSpPr txBox="1"/>
          <p:nvPr/>
        </p:nvSpPr>
        <p:spPr>
          <a:xfrm>
            <a:off x="223520" y="5876925"/>
            <a:ext cx="11522710" cy="645160"/>
          </a:xfrm>
          <a:prstGeom prst="rect">
            <a:avLst/>
          </a:prstGeom>
          <a:noFill/>
          <a:ln w="9525">
            <a:noFill/>
          </a:ln>
        </p:spPr>
        <p:txBody>
          <a:bodyPr wrap="square">
            <a:spAutoFit/>
          </a:bodyPr>
          <a:p>
            <a:pPr>
              <a:spcBef>
                <a:spcPct val="50000"/>
              </a:spcBef>
            </a:pPr>
            <a:r>
              <a:rPr lang="zh-CN" altLang="en-US" dirty="0">
                <a:latin typeface="Times New Roman" panose="02020603050405020304" pitchFamily="18" charset="0"/>
                <a:ea typeface="华文中宋" panose="02010600040101010101" pitchFamily="2" charset="-122"/>
              </a:rPr>
              <a:t>    </a:t>
            </a:r>
            <a:r>
              <a:rPr lang="zh-CN" altLang="en-US" sz="3600" dirty="0">
                <a:latin typeface="楷体_GB2312" pitchFamily="49" charset="-122"/>
                <a:ea typeface="楷体_GB2312" pitchFamily="49" charset="-122"/>
              </a:rPr>
              <a:t>（</a:t>
            </a:r>
            <a:r>
              <a:rPr lang="en-US" altLang="zh-CN" sz="3600">
                <a:latin typeface="楷体_GB2312" pitchFamily="49" charset="-122"/>
                <a:ea typeface="楷体_GB2312" pitchFamily="49" charset="-122"/>
              </a:rPr>
              <a:t>4</a:t>
            </a:r>
            <a:r>
              <a:rPr lang="zh-CN" altLang="en-US" sz="3600" dirty="0">
                <a:latin typeface="楷体_GB2312" pitchFamily="49" charset="-122"/>
                <a:ea typeface="楷体_GB2312" pitchFamily="49" charset="-122"/>
              </a:rPr>
              <a:t>）飞机的航线始终满足最短路线原则．</a:t>
            </a:r>
            <a:endParaRPr lang="zh-CN" altLang="en-US" sz="3600" dirty="0">
              <a:latin typeface="楷体_GB2312" pitchFamily="49" charset="-122"/>
              <a:ea typeface="楷体_GB2312" pitchFamily="49" charset="-122"/>
            </a:endParaRPr>
          </a:p>
        </p:txBody>
      </p:sp>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7447"/>
                                        </p:tgtEl>
                                        <p:attrNameLst>
                                          <p:attrName>style.visibility</p:attrName>
                                        </p:attrNameLst>
                                      </p:cBhvr>
                                      <p:to>
                                        <p:strVal val="visible"/>
                                      </p:to>
                                    </p:set>
                                    <p:animEffect transition="in" filter="barn(outVertical)">
                                      <p:cBhvr>
                                        <p:cTn id="7" dur="500"/>
                                        <p:tgtEl>
                                          <p:spTgt spid="3174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7448"/>
                                        </p:tgtEl>
                                        <p:attrNameLst>
                                          <p:attrName>style.visibility</p:attrName>
                                        </p:attrNameLst>
                                      </p:cBhvr>
                                      <p:to>
                                        <p:strVal val="visible"/>
                                      </p:to>
                                    </p:set>
                                    <p:animEffect transition="in" filter="barn(outVertical)">
                                      <p:cBhvr>
                                        <p:cTn id="12" dur="500"/>
                                        <p:tgtEl>
                                          <p:spTgt spid="31744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7449"/>
                                        </p:tgtEl>
                                        <p:attrNameLst>
                                          <p:attrName>style.visibility</p:attrName>
                                        </p:attrNameLst>
                                      </p:cBhvr>
                                      <p:to>
                                        <p:strVal val="visible"/>
                                      </p:to>
                                    </p:set>
                                    <p:animEffect transition="in" filter="barn(outVertical)">
                                      <p:cBhvr>
                                        <p:cTn id="17" dur="500"/>
                                        <p:tgtEl>
                                          <p:spTgt spid="317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7" grpId="0"/>
      <p:bldP spid="317448" grpId="0"/>
      <p:bldP spid="31744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6" name="对象 5"/>
          <p:cNvGraphicFramePr/>
          <p:nvPr/>
        </p:nvGraphicFramePr>
        <p:xfrm>
          <a:off x="854710" y="1011555"/>
          <a:ext cx="10432415" cy="5278120"/>
        </p:xfrm>
        <a:graphic>
          <a:graphicData uri="http://schemas.openxmlformats.org/presentationml/2006/ole">
            <mc:AlternateContent xmlns:mc="http://schemas.openxmlformats.org/markup-compatibility/2006">
              <mc:Choice xmlns:v="urn:schemas-microsoft-com:vml" Requires="v">
                <p:oleObj spid="_x0000_s8" name="" r:id="rId1" imgW="8423910" imgH="4831080" progId="Paint.Picture">
                  <p:embed/>
                </p:oleObj>
              </mc:Choice>
              <mc:Fallback>
                <p:oleObj name="" r:id="rId1" imgW="8423910" imgH="4831080" progId="Paint.Picture">
                  <p:embed/>
                  <p:pic>
                    <p:nvPicPr>
                      <p:cNvPr id="0" name="图片 7"/>
                      <p:cNvPicPr/>
                      <p:nvPr/>
                    </p:nvPicPr>
                    <p:blipFill>
                      <a:blip r:embed="rId2"/>
                      <a:stretch>
                        <a:fillRect/>
                      </a:stretch>
                    </p:blipFill>
                    <p:spPr>
                      <a:xfrm>
                        <a:off x="854710" y="1011555"/>
                        <a:ext cx="10432415" cy="527812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7" name="文本框 320516"/>
          <p:cNvSpPr txBox="1"/>
          <p:nvPr/>
        </p:nvSpPr>
        <p:spPr>
          <a:xfrm>
            <a:off x="358140" y="1105535"/>
            <a:ext cx="9144000" cy="584835"/>
          </a:xfrm>
          <a:prstGeom prst="rect">
            <a:avLst/>
          </a:prstGeom>
          <a:solidFill>
            <a:srgbClr val="CCECFF"/>
          </a:solidFill>
          <a:ln w="9525">
            <a:noFill/>
          </a:ln>
        </p:spPr>
        <p:txBody>
          <a:bodyPr lIns="90000" tIns="46800" rIns="90000" bIns="46800">
            <a:spAutoFit/>
          </a:bodyPr>
          <a:p>
            <a:pPr eaLnBrk="0" hangingPunct="0"/>
            <a:r>
              <a:rPr lang="en-US" altLang="zh-CN" sz="3200" b="1">
                <a:latin typeface="楷体_GB2312" pitchFamily="49" charset="-122"/>
                <a:ea typeface="楷体_GB2312" pitchFamily="49" charset="-122"/>
              </a:rPr>
              <a:t>4.</a:t>
            </a:r>
            <a:r>
              <a:rPr lang="zh-CN" altLang="en-US" sz="3200" b="1" dirty="0">
                <a:latin typeface="楷体_GB2312" pitchFamily="49" charset="-122"/>
                <a:ea typeface="楷体_GB2312" pitchFamily="49" charset="-122"/>
              </a:rPr>
              <a:t>模型的建立与求解</a:t>
            </a:r>
            <a:r>
              <a:rPr lang="zh-CN" altLang="en-US" dirty="0">
                <a:latin typeface="Times New Roman" panose="02020603050405020304" pitchFamily="18" charset="0"/>
                <a:ea typeface="华文中宋" panose="02010600040101010101" pitchFamily="2" charset="-122"/>
              </a:rPr>
              <a:t> </a:t>
            </a:r>
            <a:endParaRPr lang="zh-CN" altLang="en-US">
              <a:latin typeface="Times New Roman" panose="02020603050405020304" pitchFamily="18" charset="0"/>
              <a:ea typeface="华文中宋" panose="02010600040101010101" pitchFamily="2" charset="-122"/>
            </a:endParaRPr>
          </a:p>
        </p:txBody>
      </p:sp>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6" name="对象 5"/>
          <p:cNvGraphicFramePr/>
          <p:nvPr/>
        </p:nvGraphicFramePr>
        <p:xfrm>
          <a:off x="819785" y="1802130"/>
          <a:ext cx="8964295" cy="4522470"/>
        </p:xfrm>
        <a:graphic>
          <a:graphicData uri="http://schemas.openxmlformats.org/presentationml/2006/ole">
            <mc:AlternateContent xmlns:mc="http://schemas.openxmlformats.org/markup-compatibility/2006">
              <mc:Choice xmlns:v="urn:schemas-microsoft-com:vml" Requires="v">
                <p:oleObj spid="_x0000_s8" name="" r:id="rId1" imgW="8957310" imgH="4518660" progId="Paint.Picture">
                  <p:embed/>
                </p:oleObj>
              </mc:Choice>
              <mc:Fallback>
                <p:oleObj name="" r:id="rId1" imgW="8957310" imgH="4518660" progId="Paint.Picture">
                  <p:embed/>
                  <p:pic>
                    <p:nvPicPr>
                      <p:cNvPr id="0" name="图片 7"/>
                      <p:cNvPicPr/>
                      <p:nvPr/>
                    </p:nvPicPr>
                    <p:blipFill>
                      <a:blip r:embed="rId2"/>
                      <a:stretch>
                        <a:fillRect/>
                      </a:stretch>
                    </p:blipFill>
                    <p:spPr>
                      <a:xfrm>
                        <a:off x="819785" y="1802130"/>
                        <a:ext cx="8964295" cy="452247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6" name="对象 5"/>
          <p:cNvGraphicFramePr/>
          <p:nvPr/>
        </p:nvGraphicFramePr>
        <p:xfrm>
          <a:off x="428625" y="1049020"/>
          <a:ext cx="10751820" cy="5306060"/>
        </p:xfrm>
        <a:graphic>
          <a:graphicData uri="http://schemas.openxmlformats.org/presentationml/2006/ole">
            <mc:AlternateContent xmlns:mc="http://schemas.openxmlformats.org/markup-compatibility/2006">
              <mc:Choice xmlns:v="urn:schemas-microsoft-com:vml" Requires="v">
                <p:oleObj spid="_x0000_s8" name="" r:id="rId1" imgW="8728710" imgH="4137660" progId="Paint.Picture">
                  <p:embed/>
                </p:oleObj>
              </mc:Choice>
              <mc:Fallback>
                <p:oleObj name="" r:id="rId1" imgW="8728710" imgH="4137660" progId="Paint.Picture">
                  <p:embed/>
                  <p:pic>
                    <p:nvPicPr>
                      <p:cNvPr id="0" name="图片 7"/>
                      <p:cNvPicPr/>
                      <p:nvPr/>
                    </p:nvPicPr>
                    <p:blipFill>
                      <a:blip r:embed="rId2"/>
                      <a:stretch>
                        <a:fillRect/>
                      </a:stretch>
                    </p:blipFill>
                    <p:spPr>
                      <a:xfrm>
                        <a:off x="428625" y="1049020"/>
                        <a:ext cx="10751820" cy="530606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9731" name="对象 329730"/>
          <p:cNvGraphicFramePr/>
          <p:nvPr/>
        </p:nvGraphicFramePr>
        <p:xfrm>
          <a:off x="1697038" y="3490913"/>
          <a:ext cx="8970962" cy="3322637"/>
        </p:xfrm>
        <a:graphic>
          <a:graphicData uri="http://schemas.openxmlformats.org/presentationml/2006/ole">
            <mc:AlternateContent xmlns:mc="http://schemas.openxmlformats.org/markup-compatibility/2006">
              <mc:Choice xmlns:v="urn:schemas-microsoft-com:vml" Requires="v">
                <p:oleObj spid="_x0000_s3115" name="" r:id="rId1" imgW="6007100" imgH="1979295" progId="Word.Document.8">
                  <p:embed/>
                </p:oleObj>
              </mc:Choice>
              <mc:Fallback>
                <p:oleObj name="" r:id="rId1" imgW="6007100" imgH="1979295" progId="Word.Document.8">
                  <p:embed/>
                  <p:pic>
                    <p:nvPicPr>
                      <p:cNvPr id="0" name="图片 3114"/>
                      <p:cNvPicPr/>
                      <p:nvPr/>
                    </p:nvPicPr>
                    <p:blipFill>
                      <a:blip r:embed="rId2"/>
                      <a:stretch>
                        <a:fillRect/>
                      </a:stretch>
                    </p:blipFill>
                    <p:spPr>
                      <a:xfrm>
                        <a:off x="1697038" y="3490913"/>
                        <a:ext cx="8970962" cy="3322637"/>
                      </a:xfrm>
                      <a:prstGeom prst="rect">
                        <a:avLst/>
                      </a:prstGeom>
                      <a:noFill/>
                      <a:ln w="38100">
                        <a:noFill/>
                        <a:miter/>
                      </a:ln>
                    </p:spPr>
                  </p:pic>
                </p:oleObj>
              </mc:Fallback>
            </mc:AlternateContent>
          </a:graphicData>
        </a:graphic>
      </p:graphicFrame>
      <p:graphicFrame>
        <p:nvGraphicFramePr>
          <p:cNvPr id="330043" name="对象 330042"/>
          <p:cNvGraphicFramePr/>
          <p:nvPr/>
        </p:nvGraphicFramePr>
        <p:xfrm>
          <a:off x="1881188" y="1268413"/>
          <a:ext cx="8521700" cy="2239962"/>
        </p:xfrm>
        <a:graphic>
          <a:graphicData uri="http://schemas.openxmlformats.org/presentationml/2006/ole">
            <mc:AlternateContent xmlns:mc="http://schemas.openxmlformats.org/markup-compatibility/2006">
              <mc:Choice xmlns:v="urn:schemas-microsoft-com:vml" Requires="v">
                <p:oleObj spid="_x0000_s3119" name="" r:id="rId3" imgW="4872990" imgH="1284605" progId="Word.Document.8">
                  <p:embed/>
                </p:oleObj>
              </mc:Choice>
              <mc:Fallback>
                <p:oleObj name="" r:id="rId3" imgW="4872990" imgH="1284605" progId="Word.Document.8">
                  <p:embed/>
                  <p:pic>
                    <p:nvPicPr>
                      <p:cNvPr id="0" name="图片 3118"/>
                      <p:cNvPicPr/>
                      <p:nvPr/>
                    </p:nvPicPr>
                    <p:blipFill>
                      <a:blip r:embed="rId4"/>
                      <a:stretch>
                        <a:fillRect/>
                      </a:stretch>
                    </p:blipFill>
                    <p:spPr>
                      <a:xfrm>
                        <a:off x="1881188" y="1268413"/>
                        <a:ext cx="8521700" cy="2239962"/>
                      </a:xfrm>
                      <a:prstGeom prst="rect">
                        <a:avLst/>
                      </a:prstGeom>
                      <a:noFill/>
                      <a:ln w="38100">
                        <a:noFill/>
                        <a:miter/>
                      </a:ln>
                    </p:spPr>
                  </p:pic>
                </p:oleObj>
              </mc:Fallback>
            </mc:AlternateContent>
          </a:graphicData>
        </a:graphic>
      </p:graphicFrame>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29731"/>
                                        </p:tgtEl>
                                        <p:attrNameLst>
                                          <p:attrName>style.visibility</p:attrName>
                                        </p:attrNameLst>
                                      </p:cBhvr>
                                      <p:to>
                                        <p:strVal val="visible"/>
                                      </p:to>
                                    </p:set>
                                    <p:animEffect transition="in" filter="slide(fromTop)">
                                      <p:cBhvr>
                                        <p:cTn id="7" dur="500"/>
                                        <p:tgtEl>
                                          <p:spTgt spid="329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0756" name="对象 330755"/>
          <p:cNvGraphicFramePr/>
          <p:nvPr/>
        </p:nvGraphicFramePr>
        <p:xfrm>
          <a:off x="1881188" y="1062038"/>
          <a:ext cx="8521700" cy="5672137"/>
        </p:xfrm>
        <a:graphic>
          <a:graphicData uri="http://schemas.openxmlformats.org/presentationml/2006/ole">
            <mc:AlternateContent xmlns:mc="http://schemas.openxmlformats.org/markup-compatibility/2006">
              <mc:Choice xmlns:v="urn:schemas-microsoft-com:vml" Requires="v">
                <p:oleObj spid="_x0000_s3114" name="" r:id="rId1" imgW="4872990" imgH="3252470" progId="Word.Document.8">
                  <p:embed/>
                </p:oleObj>
              </mc:Choice>
              <mc:Fallback>
                <p:oleObj name="" r:id="rId1" imgW="4872990" imgH="3252470" progId="Word.Document.8">
                  <p:embed/>
                  <p:pic>
                    <p:nvPicPr>
                      <p:cNvPr id="0" name="图片 3113"/>
                      <p:cNvPicPr/>
                      <p:nvPr/>
                    </p:nvPicPr>
                    <p:blipFill>
                      <a:blip r:embed="rId2"/>
                      <a:stretch>
                        <a:fillRect/>
                      </a:stretch>
                    </p:blipFill>
                    <p:spPr>
                      <a:xfrm>
                        <a:off x="1881188" y="1062038"/>
                        <a:ext cx="8521700" cy="5672137"/>
                      </a:xfrm>
                      <a:prstGeom prst="rect">
                        <a:avLst/>
                      </a:prstGeom>
                      <a:noFill/>
                      <a:ln w="38100">
                        <a:noFill/>
                        <a:miter/>
                      </a:ln>
                    </p:spPr>
                  </p:pic>
                </p:oleObj>
              </mc:Fallback>
            </mc:AlternateContent>
          </a:graphicData>
        </a:graphic>
      </p:graphicFrame>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1779" name="对象 331778"/>
          <p:cNvGraphicFramePr/>
          <p:nvPr/>
        </p:nvGraphicFramePr>
        <p:xfrm>
          <a:off x="1847850" y="1341438"/>
          <a:ext cx="8494713" cy="3089275"/>
        </p:xfrm>
        <a:graphic>
          <a:graphicData uri="http://schemas.openxmlformats.org/presentationml/2006/ole">
            <mc:AlternateContent xmlns:mc="http://schemas.openxmlformats.org/markup-compatibility/2006">
              <mc:Choice xmlns:v="urn:schemas-microsoft-com:vml" Requires="v">
                <p:oleObj spid="_x0000_s3118" name="" r:id="rId1" imgW="3606165" imgH="1351280" progId="Word.Document.8">
                  <p:embed/>
                </p:oleObj>
              </mc:Choice>
              <mc:Fallback>
                <p:oleObj name="" r:id="rId1" imgW="3606165" imgH="1351280" progId="Word.Document.8">
                  <p:embed/>
                  <p:pic>
                    <p:nvPicPr>
                      <p:cNvPr id="0" name="图片 3117"/>
                      <p:cNvPicPr/>
                      <p:nvPr/>
                    </p:nvPicPr>
                    <p:blipFill>
                      <a:blip r:embed="rId2"/>
                      <a:stretch>
                        <a:fillRect/>
                      </a:stretch>
                    </p:blipFill>
                    <p:spPr>
                      <a:xfrm>
                        <a:off x="1847850" y="1341438"/>
                        <a:ext cx="8494713" cy="3089275"/>
                      </a:xfrm>
                      <a:prstGeom prst="rect">
                        <a:avLst/>
                      </a:prstGeom>
                      <a:noFill/>
                      <a:ln w="38100">
                        <a:noFill/>
                        <a:miter/>
                      </a:ln>
                    </p:spPr>
                  </p:pic>
                </p:oleObj>
              </mc:Fallback>
            </mc:AlternateContent>
          </a:graphicData>
        </a:graphic>
      </p:graphicFrame>
      <p:graphicFrame>
        <p:nvGraphicFramePr>
          <p:cNvPr id="331780" name="对象 331779"/>
          <p:cNvGraphicFramePr/>
          <p:nvPr/>
        </p:nvGraphicFramePr>
        <p:xfrm>
          <a:off x="1992313" y="4508500"/>
          <a:ext cx="8351837" cy="1855788"/>
        </p:xfrm>
        <a:graphic>
          <a:graphicData uri="http://schemas.openxmlformats.org/presentationml/2006/ole">
            <mc:AlternateContent xmlns:mc="http://schemas.openxmlformats.org/markup-compatibility/2006">
              <mc:Choice xmlns:v="urn:schemas-microsoft-com:vml" Requires="v">
                <p:oleObj spid="_x0000_s3120" name="" r:id="rId3" imgW="3489960" imgH="826135" progId="Word.Document.8">
                  <p:embed/>
                </p:oleObj>
              </mc:Choice>
              <mc:Fallback>
                <p:oleObj name="" r:id="rId3" imgW="3489960" imgH="826135" progId="Word.Document.8">
                  <p:embed/>
                  <p:pic>
                    <p:nvPicPr>
                      <p:cNvPr id="0" name="图片 3119"/>
                      <p:cNvPicPr/>
                      <p:nvPr/>
                    </p:nvPicPr>
                    <p:blipFill>
                      <a:blip r:embed="rId4"/>
                      <a:stretch>
                        <a:fillRect/>
                      </a:stretch>
                    </p:blipFill>
                    <p:spPr>
                      <a:xfrm>
                        <a:off x="1992313" y="4508500"/>
                        <a:ext cx="8351837" cy="1855788"/>
                      </a:xfrm>
                      <a:prstGeom prst="rect">
                        <a:avLst/>
                      </a:prstGeom>
                      <a:noFill/>
                      <a:ln w="38100">
                        <a:noFill/>
                        <a:miter/>
                      </a:ln>
                    </p:spPr>
                  </p:pic>
                </p:oleObj>
              </mc:Fallback>
            </mc:AlternateContent>
          </a:graphicData>
        </a:graphic>
      </p:graphicFrame>
      <p:sp>
        <p:nvSpPr>
          <p:cNvPr id="5" name="文本框 4"/>
          <p:cNvSpPr txBox="1"/>
          <p:nvPr/>
        </p:nvSpPr>
        <p:spPr>
          <a:xfrm>
            <a:off x="265430" y="244475"/>
            <a:ext cx="7755890" cy="693420"/>
          </a:xfrm>
          <a:prstGeom prst="rect">
            <a:avLst/>
          </a:prstGeom>
          <a:noFill/>
        </p:spPr>
        <p:txBody>
          <a:bodyPr wrap="square" rtlCol="0">
            <a:no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飞越北极的数学模型 </a:t>
            </a:r>
            <a:endParaRPr lang="zh-CN" altLang="en-US" sz="3600" b="1">
              <a:solidFill>
                <a:schemeClr val="bg1"/>
              </a:solidFill>
              <a:latin typeface="宋体" panose="02010600030101010101" pitchFamily="2" charset="-122"/>
              <a:ea typeface="宋体" panose="02010600030101010101" pitchFamily="2" charset="-122"/>
            </a:endParaRPr>
          </a:p>
          <a:p>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blinds(horizontal)">
                                      <p:cBhvr>
                                        <p:cTn id="7" dur="500"/>
                                        <p:tgtEl>
                                          <p:spTgt spid="33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2445385"/>
            <a:ext cx="4987290" cy="678815"/>
          </a:xfrm>
        </p:spPr>
        <p:txBody>
          <a:bodyPr>
            <a:normAutofit/>
          </a:bodyPr>
          <a:p>
            <a:r>
              <a:rPr lang="zh-CN" altLang="en-US"/>
              <a:t>一.问题提出</a:t>
            </a:r>
            <a:endParaRPr lang="zh-CN" altLang="en-US"/>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崖高的估计</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
        <p:nvSpPr>
          <p:cNvPr id="11269" name="AutoShape 5"/>
          <p:cNvSpPr>
            <a:spLocks noChangeArrowheads="1"/>
          </p:cNvSpPr>
          <p:nvPr/>
        </p:nvSpPr>
        <p:spPr bwMode="auto">
          <a:xfrm>
            <a:off x="1318895" y="3575050"/>
            <a:ext cx="8229600" cy="2700338"/>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3200" b="1" baseline="0">
                <a:solidFill>
                  <a:schemeClr val="tx1"/>
                </a:solidFill>
                <a:latin typeface="Arial" panose="020B0604020202020204" pitchFamily="34" charset="0"/>
              </a:rPr>
              <a:t>假如你站在崖顶且身上带着一只具有跑表功  </a:t>
            </a:r>
            <a:endParaRPr kumimoji="1" lang="zh-CN" altLang="en-US" sz="3200" b="1" baseline="0">
              <a:solidFill>
                <a:schemeClr val="tx1"/>
              </a:solidFill>
              <a:latin typeface="Arial" panose="020B0604020202020204" pitchFamily="34" charset="0"/>
            </a:endParaRPr>
          </a:p>
          <a:p>
            <a:r>
              <a:rPr kumimoji="1" lang="zh-CN" altLang="en-US" sz="3200" b="1" baseline="0">
                <a:solidFill>
                  <a:schemeClr val="tx1"/>
                </a:solidFill>
                <a:latin typeface="Arial" panose="020B0604020202020204" pitchFamily="34" charset="0"/>
              </a:rPr>
              <a:t>能的计算器，你也许会出于好奇心想用扔下  </a:t>
            </a:r>
            <a:endParaRPr kumimoji="1" lang="zh-CN" altLang="en-US" sz="3200" b="1" baseline="0">
              <a:solidFill>
                <a:schemeClr val="tx1"/>
              </a:solidFill>
              <a:latin typeface="Arial" panose="020B0604020202020204" pitchFamily="34" charset="0"/>
            </a:endParaRPr>
          </a:p>
          <a:p>
            <a:r>
              <a:rPr kumimoji="1" lang="zh-CN" altLang="en-US" sz="3200" b="1" baseline="0">
                <a:solidFill>
                  <a:schemeClr val="tx1"/>
                </a:solidFill>
                <a:latin typeface="Arial" panose="020B0604020202020204" pitchFamily="34" charset="0"/>
              </a:rPr>
              <a:t>一块石头听回声的方法来估计山崖的高度， </a:t>
            </a:r>
            <a:endParaRPr kumimoji="1" lang="zh-CN" altLang="en-US" sz="3200" b="1" baseline="0">
              <a:solidFill>
                <a:schemeClr val="tx1"/>
              </a:solidFill>
              <a:latin typeface="Arial" panose="020B0604020202020204" pitchFamily="34" charset="0"/>
            </a:endParaRPr>
          </a:p>
          <a:p>
            <a:r>
              <a:rPr kumimoji="1" lang="zh-CN" altLang="en-US" sz="3200" b="1" baseline="0">
                <a:solidFill>
                  <a:schemeClr val="tx1"/>
                </a:solidFill>
                <a:latin typeface="Arial" panose="020B0604020202020204" pitchFamily="34" charset="0"/>
              </a:rPr>
              <a:t>假定你能准确地测定时间，你又怎样来推算  </a:t>
            </a:r>
            <a:endParaRPr kumimoji="1" lang="zh-CN" altLang="en-US" sz="3200" b="1" baseline="0">
              <a:solidFill>
                <a:schemeClr val="tx1"/>
              </a:solidFill>
              <a:latin typeface="Arial" panose="020B0604020202020204" pitchFamily="34" charset="0"/>
            </a:endParaRPr>
          </a:p>
          <a:p>
            <a:r>
              <a:rPr kumimoji="1" lang="zh-CN" altLang="en-US" sz="3200" b="1" baseline="0">
                <a:solidFill>
                  <a:schemeClr val="tx1"/>
                </a:solidFill>
                <a:latin typeface="Arial" panose="020B0604020202020204" pitchFamily="34" charset="0"/>
              </a:rPr>
              <a:t>山崖的高度呢，请你分析一下这一问题。</a:t>
            </a:r>
            <a:endParaRPr kumimoji="1" lang="zh-CN" altLang="en-US" sz="3200" b="1" baseline="0">
              <a:solidFill>
                <a:schemeClr val="tx1"/>
              </a:solidFill>
              <a:latin typeface="Arial" panose="020B0604020202020204" pitchFamily="34" charset="0"/>
            </a:endParaRPr>
          </a:p>
        </p:txBody>
      </p:sp>
      <p:sp>
        <p:nvSpPr>
          <p:cNvPr id="6" name="文本框 5"/>
          <p:cNvSpPr txBox="1"/>
          <p:nvPr/>
        </p:nvSpPr>
        <p:spPr>
          <a:xfrm>
            <a:off x="505460" y="1278255"/>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资料来源：浙江大学数学建模基地课件</a:t>
            </a:r>
            <a:endParaRPr lang="zh-CN" altLang="en-US" sz="3600" b="1" dirty="0">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wipe(up)">
                                      <p:cBhvr>
                                        <p:cTn id="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34" name="Rectangle 30"/>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崖高的估计</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4" name="对象 3"/>
          <p:cNvGraphicFramePr/>
          <p:nvPr/>
        </p:nvGraphicFramePr>
        <p:xfrm>
          <a:off x="1714500" y="995680"/>
          <a:ext cx="8762365" cy="5494655"/>
        </p:xfrm>
        <a:graphic>
          <a:graphicData uri="http://schemas.openxmlformats.org/presentationml/2006/ole">
            <mc:AlternateContent xmlns:mc="http://schemas.openxmlformats.org/markup-compatibility/2006">
              <mc:Choice xmlns:v="urn:schemas-microsoft-com:vml" Requires="v">
                <p:oleObj spid="_x0000_s6" name="" r:id="rId1" imgW="8755380" imgH="5490210" progId="Paint.Picture">
                  <p:embed/>
                </p:oleObj>
              </mc:Choice>
              <mc:Fallback>
                <p:oleObj name="" r:id="rId1" imgW="8755380" imgH="5490210" progId="Paint.Picture">
                  <p:embed/>
                  <p:pic>
                    <p:nvPicPr>
                      <p:cNvPr id="0" name="图片 5"/>
                      <p:cNvPicPr/>
                      <p:nvPr/>
                    </p:nvPicPr>
                    <p:blipFill>
                      <a:blip r:embed="rId2"/>
                      <a:stretch>
                        <a:fillRect/>
                      </a:stretch>
                    </p:blipFill>
                    <p:spPr>
                      <a:xfrm>
                        <a:off x="1714500" y="995680"/>
                        <a:ext cx="8762365" cy="54946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8" name="Rectangle 14"/>
          <p:cNvSpPr>
            <a:spLocks noChangeArrowheads="1"/>
          </p:cNvSpPr>
          <p:nvPr/>
        </p:nvSpPr>
        <p:spPr bwMode="auto">
          <a:xfrm>
            <a:off x="1524000" y="30495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7837" name="Object 13"/>
          <p:cNvGraphicFramePr>
            <a:graphicFrameLocks noChangeAspect="1"/>
          </p:cNvGraphicFramePr>
          <p:nvPr/>
        </p:nvGraphicFramePr>
        <p:xfrm>
          <a:off x="4100513" y="2146300"/>
          <a:ext cx="3136900" cy="957263"/>
        </p:xfrm>
        <a:graphic>
          <a:graphicData uri="http://schemas.openxmlformats.org/presentationml/2006/ole">
            <mc:AlternateContent xmlns:mc="http://schemas.openxmlformats.org/markup-compatibility/2006">
              <mc:Choice xmlns:v="urn:schemas-microsoft-com:vml" Requires="v">
                <p:oleObj spid="_x0000_s77856" name="公式" r:id="rId1" imgW="1714500" imgH="520700" progId="Equation.3">
                  <p:embed/>
                </p:oleObj>
              </mc:Choice>
              <mc:Fallback>
                <p:oleObj name="公式" r:id="rId1" imgW="1714500" imgH="520700" progId="Equation.3">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2146300"/>
                        <a:ext cx="3136900"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7855" name="Group 31"/>
          <p:cNvGrpSpPr/>
          <p:nvPr/>
        </p:nvGrpSpPr>
        <p:grpSpPr bwMode="auto">
          <a:xfrm>
            <a:off x="2046288" y="458788"/>
            <a:ext cx="8239125" cy="6188075"/>
            <a:chOff x="329" y="289"/>
            <a:chExt cx="5190" cy="3898"/>
          </a:xfrm>
        </p:grpSpPr>
        <p:sp>
          <p:nvSpPr>
            <p:cNvPr id="77836" name="Text Box 12"/>
            <p:cNvSpPr txBox="1">
              <a:spLocks noChangeArrowheads="1"/>
            </p:cNvSpPr>
            <p:nvPr/>
          </p:nvSpPr>
          <p:spPr bwMode="auto">
            <a:xfrm>
              <a:off x="385" y="644"/>
              <a:ext cx="5075"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除去地球吸引力外，对石块下落影响最大的当   属</a:t>
              </a:r>
              <a:r>
                <a:rPr lang="zh-CN" altLang="en-US" b="1" baseline="0">
                  <a:solidFill>
                    <a:srgbClr val="0033CC"/>
                  </a:solidFill>
                  <a:latin typeface="Arial" panose="020B0604020202020204" pitchFamily="34" charset="0"/>
                </a:rPr>
                <a:t>空气阻力</a:t>
              </a:r>
              <a:r>
                <a:rPr lang="zh-CN" altLang="en-US" b="1" baseline="0">
                  <a:solidFill>
                    <a:schemeClr val="tx1"/>
                  </a:solidFill>
                  <a:latin typeface="Arial" panose="020B0604020202020204" pitchFamily="34" charset="0"/>
                </a:rPr>
                <a:t>。根据流体力学知识，此时可设空气阻力正比于石块下落的速度，阻力系 数</a:t>
              </a:r>
              <a:r>
                <a:rPr lang="en-US" altLang="zh-CN" i="1" baseline="0"/>
                <a:t>K</a:t>
              </a:r>
              <a:r>
                <a:rPr lang="zh-CN" altLang="en-US" b="1" baseline="0">
                  <a:solidFill>
                    <a:schemeClr val="tx1"/>
                  </a:solidFill>
                  <a:latin typeface="Arial" panose="020B0604020202020204" pitchFamily="34" charset="0"/>
                </a:rPr>
                <a:t>为常数，因而，由牛顿第二定律可得：</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pSp>
          <p:nvGrpSpPr>
            <p:cNvPr id="77854" name="Group 30"/>
            <p:cNvGrpSpPr/>
            <p:nvPr/>
          </p:nvGrpSpPr>
          <p:grpSpPr bwMode="auto">
            <a:xfrm>
              <a:off x="329" y="289"/>
              <a:ext cx="5190" cy="3898"/>
              <a:chOff x="327" y="289"/>
              <a:chExt cx="5190" cy="3898"/>
            </a:xfrm>
          </p:grpSpPr>
          <p:sp>
            <p:nvSpPr>
              <p:cNvPr id="77830" name="Line 6"/>
              <p:cNvSpPr>
                <a:spLocks noChangeShapeType="1"/>
              </p:cNvSpPr>
              <p:nvPr/>
            </p:nvSpPr>
            <p:spPr bwMode="auto">
              <a:xfrm rot="-10800000">
                <a:off x="5511" y="524"/>
                <a:ext cx="6" cy="329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0"/>
              <p:cNvSpPr>
                <a:spLocks noChangeShapeType="1"/>
              </p:cNvSpPr>
              <p:nvPr/>
            </p:nvSpPr>
            <p:spPr bwMode="auto">
              <a:xfrm rot="-10800000">
                <a:off x="327" y="658"/>
                <a:ext cx="0" cy="330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Freeform 11"/>
              <p:cNvSpPr/>
              <p:nvPr/>
            </p:nvSpPr>
            <p:spPr bwMode="auto">
              <a:xfrm rot="-10800000">
                <a:off x="327" y="289"/>
                <a:ext cx="5178" cy="393"/>
              </a:xfrm>
              <a:custGeom>
                <a:avLst/>
                <a:gdLst>
                  <a:gd name="T0" fmla="*/ 0 w 5168"/>
                  <a:gd name="T1" fmla="*/ 147 h 331"/>
                  <a:gd name="T2" fmla="*/ 110 w 5168"/>
                  <a:gd name="T3" fmla="*/ 171 h 331"/>
                  <a:gd name="T4" fmla="*/ 184 w 5168"/>
                  <a:gd name="T5" fmla="*/ 220 h 331"/>
                  <a:gd name="T6" fmla="*/ 478 w 5168"/>
                  <a:gd name="T7" fmla="*/ 331 h 331"/>
                  <a:gd name="T8" fmla="*/ 1690 w 5168"/>
                  <a:gd name="T9" fmla="*/ 282 h 331"/>
                  <a:gd name="T10" fmla="*/ 2890 w 5168"/>
                  <a:gd name="T11" fmla="*/ 318 h 331"/>
                  <a:gd name="T12" fmla="*/ 3258 w 5168"/>
                  <a:gd name="T13" fmla="*/ 306 h 331"/>
                  <a:gd name="T14" fmla="*/ 3343 w 5168"/>
                  <a:gd name="T15" fmla="*/ 269 h 331"/>
                  <a:gd name="T16" fmla="*/ 3466 w 5168"/>
                  <a:gd name="T17" fmla="*/ 257 h 331"/>
                  <a:gd name="T18" fmla="*/ 3992 w 5168"/>
                  <a:gd name="T19" fmla="*/ 196 h 331"/>
                  <a:gd name="T20" fmla="*/ 4372 w 5168"/>
                  <a:gd name="T21" fmla="*/ 135 h 331"/>
                  <a:gd name="T22" fmla="*/ 4433 w 5168"/>
                  <a:gd name="T23" fmla="*/ 98 h 331"/>
                  <a:gd name="T24" fmla="*/ 4543 w 5168"/>
                  <a:gd name="T25" fmla="*/ 37 h 331"/>
                  <a:gd name="T26" fmla="*/ 4641 w 5168"/>
                  <a:gd name="T27" fmla="*/ 12 h 331"/>
                  <a:gd name="T28" fmla="*/ 4690 w 5168"/>
                  <a:gd name="T29" fmla="*/ 0 h 331"/>
                  <a:gd name="T30" fmla="*/ 5168 w 5168"/>
                  <a:gd name="T31"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8" h="331">
                    <a:moveTo>
                      <a:pt x="0" y="147"/>
                    </a:moveTo>
                    <a:cubicBezTo>
                      <a:pt x="36" y="159"/>
                      <a:pt x="75" y="157"/>
                      <a:pt x="110" y="171"/>
                    </a:cubicBezTo>
                    <a:cubicBezTo>
                      <a:pt x="137" y="182"/>
                      <a:pt x="158" y="207"/>
                      <a:pt x="184" y="220"/>
                    </a:cubicBezTo>
                    <a:cubicBezTo>
                      <a:pt x="278" y="268"/>
                      <a:pt x="375" y="309"/>
                      <a:pt x="478" y="331"/>
                    </a:cubicBezTo>
                    <a:cubicBezTo>
                      <a:pt x="936" y="324"/>
                      <a:pt x="1273" y="311"/>
                      <a:pt x="1690" y="282"/>
                    </a:cubicBezTo>
                    <a:cubicBezTo>
                      <a:pt x="2090" y="287"/>
                      <a:pt x="2509" y="195"/>
                      <a:pt x="2890" y="318"/>
                    </a:cubicBezTo>
                    <a:cubicBezTo>
                      <a:pt x="3013" y="314"/>
                      <a:pt x="3135" y="313"/>
                      <a:pt x="3258" y="306"/>
                    </a:cubicBezTo>
                    <a:cubicBezTo>
                      <a:pt x="3296" y="304"/>
                      <a:pt x="3305" y="277"/>
                      <a:pt x="3343" y="269"/>
                    </a:cubicBezTo>
                    <a:cubicBezTo>
                      <a:pt x="3383" y="260"/>
                      <a:pt x="3425" y="261"/>
                      <a:pt x="3466" y="257"/>
                    </a:cubicBezTo>
                    <a:cubicBezTo>
                      <a:pt x="3664" y="124"/>
                      <a:pt x="3510" y="209"/>
                      <a:pt x="3992" y="196"/>
                    </a:cubicBezTo>
                    <a:cubicBezTo>
                      <a:pt x="4120" y="184"/>
                      <a:pt x="4249" y="175"/>
                      <a:pt x="4372" y="135"/>
                    </a:cubicBezTo>
                    <a:cubicBezTo>
                      <a:pt x="4425" y="80"/>
                      <a:pt x="4363" y="136"/>
                      <a:pt x="4433" y="98"/>
                    </a:cubicBezTo>
                    <a:cubicBezTo>
                      <a:pt x="4521" y="50"/>
                      <a:pt x="4477" y="55"/>
                      <a:pt x="4543" y="37"/>
                    </a:cubicBezTo>
                    <a:cubicBezTo>
                      <a:pt x="4575" y="28"/>
                      <a:pt x="4608" y="20"/>
                      <a:pt x="4641" y="12"/>
                    </a:cubicBezTo>
                    <a:cubicBezTo>
                      <a:pt x="4657" y="8"/>
                      <a:pt x="4690" y="0"/>
                      <a:pt x="4690" y="0"/>
                    </a:cubicBezTo>
                    <a:cubicBezTo>
                      <a:pt x="4853" y="15"/>
                      <a:pt x="5002" y="37"/>
                      <a:pt x="5168" y="37"/>
                    </a:cubicBezTo>
                  </a:path>
                </a:pathLst>
              </a:custGeom>
              <a:noFill/>
              <a:ln w="254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Freeform 18"/>
              <p:cNvSpPr/>
              <p:nvPr/>
            </p:nvSpPr>
            <p:spPr bwMode="auto">
              <a:xfrm rot="-21600000">
                <a:off x="339" y="3794"/>
                <a:ext cx="5178" cy="393"/>
              </a:xfrm>
              <a:custGeom>
                <a:avLst/>
                <a:gdLst>
                  <a:gd name="T0" fmla="*/ 0 w 5168"/>
                  <a:gd name="T1" fmla="*/ 147 h 331"/>
                  <a:gd name="T2" fmla="*/ 110 w 5168"/>
                  <a:gd name="T3" fmla="*/ 171 h 331"/>
                  <a:gd name="T4" fmla="*/ 184 w 5168"/>
                  <a:gd name="T5" fmla="*/ 220 h 331"/>
                  <a:gd name="T6" fmla="*/ 478 w 5168"/>
                  <a:gd name="T7" fmla="*/ 331 h 331"/>
                  <a:gd name="T8" fmla="*/ 1690 w 5168"/>
                  <a:gd name="T9" fmla="*/ 282 h 331"/>
                  <a:gd name="T10" fmla="*/ 2890 w 5168"/>
                  <a:gd name="T11" fmla="*/ 318 h 331"/>
                  <a:gd name="T12" fmla="*/ 3258 w 5168"/>
                  <a:gd name="T13" fmla="*/ 306 h 331"/>
                  <a:gd name="T14" fmla="*/ 3343 w 5168"/>
                  <a:gd name="T15" fmla="*/ 269 h 331"/>
                  <a:gd name="T16" fmla="*/ 3466 w 5168"/>
                  <a:gd name="T17" fmla="*/ 257 h 331"/>
                  <a:gd name="T18" fmla="*/ 3992 w 5168"/>
                  <a:gd name="T19" fmla="*/ 196 h 331"/>
                  <a:gd name="T20" fmla="*/ 4372 w 5168"/>
                  <a:gd name="T21" fmla="*/ 135 h 331"/>
                  <a:gd name="T22" fmla="*/ 4433 w 5168"/>
                  <a:gd name="T23" fmla="*/ 98 h 331"/>
                  <a:gd name="T24" fmla="*/ 4543 w 5168"/>
                  <a:gd name="T25" fmla="*/ 37 h 331"/>
                  <a:gd name="T26" fmla="*/ 4641 w 5168"/>
                  <a:gd name="T27" fmla="*/ 12 h 331"/>
                  <a:gd name="T28" fmla="*/ 4690 w 5168"/>
                  <a:gd name="T29" fmla="*/ 0 h 331"/>
                  <a:gd name="T30" fmla="*/ 5168 w 5168"/>
                  <a:gd name="T31"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8" h="331">
                    <a:moveTo>
                      <a:pt x="0" y="147"/>
                    </a:moveTo>
                    <a:cubicBezTo>
                      <a:pt x="36" y="159"/>
                      <a:pt x="75" y="157"/>
                      <a:pt x="110" y="171"/>
                    </a:cubicBezTo>
                    <a:cubicBezTo>
                      <a:pt x="137" y="182"/>
                      <a:pt x="158" y="207"/>
                      <a:pt x="184" y="220"/>
                    </a:cubicBezTo>
                    <a:cubicBezTo>
                      <a:pt x="278" y="268"/>
                      <a:pt x="375" y="309"/>
                      <a:pt x="478" y="331"/>
                    </a:cubicBezTo>
                    <a:cubicBezTo>
                      <a:pt x="936" y="324"/>
                      <a:pt x="1273" y="311"/>
                      <a:pt x="1690" y="282"/>
                    </a:cubicBezTo>
                    <a:cubicBezTo>
                      <a:pt x="2090" y="287"/>
                      <a:pt x="2509" y="195"/>
                      <a:pt x="2890" y="318"/>
                    </a:cubicBezTo>
                    <a:cubicBezTo>
                      <a:pt x="3013" y="314"/>
                      <a:pt x="3135" y="313"/>
                      <a:pt x="3258" y="306"/>
                    </a:cubicBezTo>
                    <a:cubicBezTo>
                      <a:pt x="3296" y="304"/>
                      <a:pt x="3305" y="277"/>
                      <a:pt x="3343" y="269"/>
                    </a:cubicBezTo>
                    <a:cubicBezTo>
                      <a:pt x="3383" y="260"/>
                      <a:pt x="3425" y="261"/>
                      <a:pt x="3466" y="257"/>
                    </a:cubicBezTo>
                    <a:cubicBezTo>
                      <a:pt x="3664" y="124"/>
                      <a:pt x="3510" y="209"/>
                      <a:pt x="3992" y="196"/>
                    </a:cubicBezTo>
                    <a:cubicBezTo>
                      <a:pt x="4120" y="184"/>
                      <a:pt x="4249" y="175"/>
                      <a:pt x="4372" y="135"/>
                    </a:cubicBezTo>
                    <a:cubicBezTo>
                      <a:pt x="4425" y="80"/>
                      <a:pt x="4363" y="136"/>
                      <a:pt x="4433" y="98"/>
                    </a:cubicBezTo>
                    <a:cubicBezTo>
                      <a:pt x="4521" y="50"/>
                      <a:pt x="4477" y="55"/>
                      <a:pt x="4543" y="37"/>
                    </a:cubicBezTo>
                    <a:cubicBezTo>
                      <a:pt x="4575" y="28"/>
                      <a:pt x="4608" y="20"/>
                      <a:pt x="4641" y="12"/>
                    </a:cubicBezTo>
                    <a:cubicBezTo>
                      <a:pt x="4657" y="8"/>
                      <a:pt x="4690" y="0"/>
                      <a:pt x="4690" y="0"/>
                    </a:cubicBezTo>
                    <a:cubicBezTo>
                      <a:pt x="4853" y="15"/>
                      <a:pt x="5002" y="37"/>
                      <a:pt x="5168" y="37"/>
                    </a:cubicBezTo>
                  </a:path>
                </a:pathLst>
              </a:custGeom>
              <a:noFill/>
              <a:ln w="254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7844" name="Rectangle 20"/>
          <p:cNvSpPr>
            <a:spLocks noChangeArrowheads="1"/>
          </p:cNvSpPr>
          <p:nvPr/>
        </p:nvSpPr>
        <p:spPr bwMode="auto">
          <a:xfrm>
            <a:off x="1524000" y="30495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7843" name="Object 19"/>
          <p:cNvGraphicFramePr>
            <a:graphicFrameLocks noChangeAspect="1"/>
          </p:cNvGraphicFramePr>
          <p:nvPr/>
        </p:nvGraphicFramePr>
        <p:xfrm>
          <a:off x="4700588" y="2730500"/>
          <a:ext cx="2655887" cy="1238250"/>
        </p:xfrm>
        <a:graphic>
          <a:graphicData uri="http://schemas.openxmlformats.org/presentationml/2006/ole">
            <mc:AlternateContent xmlns:mc="http://schemas.openxmlformats.org/markup-compatibility/2006">
              <mc:Choice xmlns:v="urn:schemas-microsoft-com:vml" Requires="v">
                <p:oleObj spid="_x0000_s77857" name="公式" r:id="rId3" imgW="1117600" imgH="520700" progId="Equation.3">
                  <p:embed/>
                </p:oleObj>
              </mc:Choice>
              <mc:Fallback>
                <p:oleObj name="公式" r:id="rId3" imgW="1117600" imgH="5207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2730500"/>
                        <a:ext cx="2655887"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5" name="Text Box 21"/>
          <p:cNvSpPr txBox="1">
            <a:spLocks noChangeArrowheads="1"/>
          </p:cNvSpPr>
          <p:nvPr/>
        </p:nvSpPr>
        <p:spPr bwMode="auto">
          <a:xfrm>
            <a:off x="2225675" y="3114675"/>
            <a:ext cx="23399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令</a:t>
            </a:r>
            <a:r>
              <a:rPr lang="en-US" altLang="zh-CN" i="1" baseline="0">
                <a:solidFill>
                  <a:srgbClr val="0033CC"/>
                </a:solidFill>
              </a:rPr>
              <a:t>k</a:t>
            </a:r>
            <a:r>
              <a:rPr lang="en-US" altLang="zh-CN" b="1" baseline="0">
                <a:solidFill>
                  <a:srgbClr val="0033CC"/>
                </a:solidFill>
                <a:latin typeface="Arial" panose="020B0604020202020204" pitchFamily="34" charset="0"/>
              </a:rPr>
              <a:t>=</a:t>
            </a:r>
            <a:r>
              <a:rPr lang="en-US" altLang="zh-CN" i="1" baseline="0">
                <a:solidFill>
                  <a:srgbClr val="0033CC"/>
                </a:solidFill>
              </a:rPr>
              <a:t>K</a:t>
            </a:r>
            <a:r>
              <a:rPr lang="en-US" altLang="zh-CN" b="1" baseline="0">
                <a:solidFill>
                  <a:srgbClr val="0033CC"/>
                </a:solidFill>
                <a:latin typeface="Arial" panose="020B0604020202020204" pitchFamily="34" charset="0"/>
              </a:rPr>
              <a:t>/</a:t>
            </a:r>
            <a:r>
              <a:rPr lang="en-US" altLang="zh-CN" i="1" baseline="0">
                <a:solidFill>
                  <a:srgbClr val="0033CC"/>
                </a:solidFill>
              </a:rPr>
              <a:t>m</a:t>
            </a:r>
            <a:r>
              <a:rPr lang="zh-CN" altLang="en-US" b="1" baseline="0">
                <a:solidFill>
                  <a:srgbClr val="0033CC"/>
                </a:solidFill>
                <a:latin typeface="Arial" panose="020B0604020202020204" pitchFamily="34" charset="0"/>
              </a:rPr>
              <a:t>，</a:t>
            </a:r>
            <a:r>
              <a:rPr lang="zh-CN" altLang="en-US" b="1" baseline="0">
                <a:solidFill>
                  <a:schemeClr val="tx1"/>
                </a:solidFill>
                <a:latin typeface="Arial" panose="020B0604020202020204" pitchFamily="34" charset="0"/>
              </a:rPr>
              <a:t>解得</a:t>
            </a:r>
            <a:r>
              <a:rPr lang="zh-CN" altLang="en-US" sz="1800" baseline="0">
                <a:solidFill>
                  <a:srgbClr val="0033CC"/>
                </a:solidFill>
                <a:latin typeface="Arial" panose="020B0604020202020204" pitchFamily="34" charset="0"/>
              </a:rPr>
              <a:t> </a:t>
            </a:r>
            <a:endParaRPr lang="zh-CN" altLang="en-US" sz="1800" baseline="0">
              <a:solidFill>
                <a:srgbClr val="0033CC"/>
              </a:solidFill>
              <a:latin typeface="Arial" panose="020B0604020202020204" pitchFamily="34" charset="0"/>
            </a:endParaRPr>
          </a:p>
        </p:txBody>
      </p:sp>
      <p:sp>
        <p:nvSpPr>
          <p:cNvPr id="77847" name="Text Box 23"/>
          <p:cNvSpPr txBox="1">
            <a:spLocks noChangeArrowheads="1"/>
          </p:cNvSpPr>
          <p:nvPr/>
        </p:nvSpPr>
        <p:spPr bwMode="auto">
          <a:xfrm>
            <a:off x="2405063" y="3916363"/>
            <a:ext cx="7696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代入初始条件 </a:t>
            </a:r>
            <a:r>
              <a:rPr lang="en-US" altLang="zh-CN" i="1" baseline="0">
                <a:solidFill>
                  <a:srgbClr val="0033CC"/>
                </a:solidFill>
              </a:rPr>
              <a:t>v</a:t>
            </a:r>
            <a:r>
              <a:rPr lang="en-US" altLang="zh-CN" b="1" baseline="0">
                <a:solidFill>
                  <a:srgbClr val="0033CC"/>
                </a:solidFill>
                <a:latin typeface="Arial" panose="020B0604020202020204" pitchFamily="34" charset="0"/>
              </a:rPr>
              <a:t>(0)=0</a:t>
            </a:r>
            <a:r>
              <a:rPr lang="zh-CN" altLang="en-US" b="1" baseline="0">
                <a:solidFill>
                  <a:schemeClr val="tx1"/>
                </a:solidFill>
                <a:latin typeface="Arial" panose="020B0604020202020204" pitchFamily="34" charset="0"/>
              </a:rPr>
              <a:t>，得</a:t>
            </a:r>
            <a:r>
              <a:rPr lang="en-US" altLang="zh-CN" i="1" baseline="0">
                <a:solidFill>
                  <a:srgbClr val="0033CC"/>
                </a:solidFill>
              </a:rPr>
              <a:t>c</a:t>
            </a:r>
            <a:r>
              <a:rPr lang="en-US" altLang="zh-CN" b="1" baseline="0">
                <a:solidFill>
                  <a:srgbClr val="0033CC"/>
                </a:solidFill>
                <a:latin typeface="Arial" panose="020B0604020202020204" pitchFamily="34" charset="0"/>
              </a:rPr>
              <a:t>=</a:t>
            </a:r>
            <a:r>
              <a:rPr lang="zh-CN" altLang="en-US" b="1" baseline="0">
                <a:solidFill>
                  <a:srgbClr val="0033CC"/>
                </a:solidFill>
                <a:latin typeface="Arial" panose="020B0604020202020204" pitchFamily="34" charset="0"/>
              </a:rPr>
              <a:t>－</a:t>
            </a:r>
            <a:r>
              <a:rPr lang="en-US" altLang="zh-CN" i="1" baseline="0">
                <a:solidFill>
                  <a:srgbClr val="0033CC"/>
                </a:solidFill>
              </a:rPr>
              <a:t>g/k</a:t>
            </a:r>
            <a:r>
              <a:rPr lang="zh-CN" altLang="en-US" b="1" baseline="0">
                <a:solidFill>
                  <a:schemeClr val="tx1"/>
                </a:solidFill>
                <a:latin typeface="Arial" panose="020B0604020202020204" pitchFamily="34" charset="0"/>
              </a:rPr>
              <a:t>，故有</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77849" name="Rectangle 25"/>
          <p:cNvSpPr>
            <a:spLocks noChangeArrowheads="1"/>
          </p:cNvSpPr>
          <p:nvPr/>
        </p:nvSpPr>
        <p:spPr bwMode="auto">
          <a:xfrm>
            <a:off x="1524000" y="30495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7848" name="Object 24"/>
          <p:cNvGraphicFramePr>
            <a:graphicFrameLocks noChangeAspect="1"/>
          </p:cNvGraphicFramePr>
          <p:nvPr/>
        </p:nvGraphicFramePr>
        <p:xfrm>
          <a:off x="4475163" y="4284663"/>
          <a:ext cx="2430462" cy="981075"/>
        </p:xfrm>
        <a:graphic>
          <a:graphicData uri="http://schemas.openxmlformats.org/presentationml/2006/ole">
            <mc:AlternateContent xmlns:mc="http://schemas.openxmlformats.org/markup-compatibility/2006">
              <mc:Choice xmlns:v="urn:schemas-microsoft-com:vml" Requires="v">
                <p:oleObj spid="_x0000_s77858" name="公式" r:id="rId5" imgW="1181100" imgH="520700" progId="Equation.3">
                  <p:embed/>
                </p:oleObj>
              </mc:Choice>
              <mc:Fallback>
                <p:oleObj name="公式" r:id="rId5" imgW="1181100" imgH="52070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5163" y="4284663"/>
                        <a:ext cx="2430462"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51" name="Text Box 27"/>
          <p:cNvSpPr txBox="1">
            <a:spLocks noChangeArrowheads="1"/>
          </p:cNvSpPr>
          <p:nvPr/>
        </p:nvSpPr>
        <p:spPr bwMode="auto">
          <a:xfrm>
            <a:off x="2451100" y="5357813"/>
            <a:ext cx="30162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再积分一次，得：</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77853" name="Rectangle 29"/>
          <p:cNvSpPr>
            <a:spLocks noChangeArrowheads="1"/>
          </p:cNvSpPr>
          <p:nvPr/>
        </p:nvSpPr>
        <p:spPr bwMode="auto">
          <a:xfrm>
            <a:off x="152400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7852" name="Object 28"/>
          <p:cNvGraphicFramePr>
            <a:graphicFrameLocks noChangeAspect="1"/>
          </p:cNvGraphicFramePr>
          <p:nvPr/>
        </p:nvGraphicFramePr>
        <p:xfrm>
          <a:off x="5691188" y="5119688"/>
          <a:ext cx="3106737" cy="965200"/>
        </p:xfrm>
        <a:graphic>
          <a:graphicData uri="http://schemas.openxmlformats.org/presentationml/2006/ole">
            <mc:AlternateContent xmlns:mc="http://schemas.openxmlformats.org/markup-compatibility/2006">
              <mc:Choice xmlns:v="urn:schemas-microsoft-com:vml" Requires="v">
                <p:oleObj spid="_x0000_s77859" name="公式" r:id="rId7" imgW="1676400" imgH="520700" progId="Equation.3">
                  <p:embed/>
                </p:oleObj>
              </mc:Choice>
              <mc:Fallback>
                <p:oleObj name="公式" r:id="rId7" imgW="1676400" imgH="52070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1188" y="5119688"/>
                        <a:ext cx="3106737"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崖高的估计</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7855"/>
                                        </p:tgtEl>
                                        <p:attrNameLst>
                                          <p:attrName>style.visibility</p:attrName>
                                        </p:attrNameLst>
                                      </p:cBhvr>
                                      <p:to>
                                        <p:strVal val="visible"/>
                                      </p:to>
                                    </p:set>
                                    <p:animEffect transition="in" filter="wipe(up)">
                                      <p:cBhvr>
                                        <p:cTn id="7" dur="500"/>
                                        <p:tgtEl>
                                          <p:spTgt spid="778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837"/>
                                        </p:tgtEl>
                                        <p:attrNameLst>
                                          <p:attrName>style.visibility</p:attrName>
                                        </p:attrNameLst>
                                      </p:cBhvr>
                                      <p:to>
                                        <p:strVal val="visible"/>
                                      </p:to>
                                    </p:set>
                                    <p:animEffect transition="in" filter="fade">
                                      <p:cBhvr>
                                        <p:cTn id="11" dur="2000"/>
                                        <p:tgtEl>
                                          <p:spTgt spid="778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77845"/>
                                        </p:tgtEl>
                                        <p:attrNameLst>
                                          <p:attrName>style.visibility</p:attrName>
                                        </p:attrNameLst>
                                      </p:cBhvr>
                                      <p:to>
                                        <p:strVal val="visible"/>
                                      </p:to>
                                    </p:set>
                                    <p:anim calcmode="lin" valueType="num">
                                      <p:cBhvr additive="base">
                                        <p:cTn id="16" dur="500" fill="hold"/>
                                        <p:tgtEl>
                                          <p:spTgt spid="77845"/>
                                        </p:tgtEl>
                                        <p:attrNameLst>
                                          <p:attrName>ppt_x</p:attrName>
                                        </p:attrNameLst>
                                      </p:cBhvr>
                                      <p:tavLst>
                                        <p:tav tm="0">
                                          <p:val>
                                            <p:strVal val="0-#ppt_w/2"/>
                                          </p:val>
                                        </p:tav>
                                        <p:tav tm="100000">
                                          <p:val>
                                            <p:strVal val="#ppt_x"/>
                                          </p:val>
                                        </p:tav>
                                      </p:tavLst>
                                    </p:anim>
                                    <p:anim calcmode="lin" valueType="num">
                                      <p:cBhvr additive="base">
                                        <p:cTn id="17" dur="500" fill="hold"/>
                                        <p:tgtEl>
                                          <p:spTgt spid="77845"/>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7843"/>
                                        </p:tgtEl>
                                        <p:attrNameLst>
                                          <p:attrName>style.visibility</p:attrName>
                                        </p:attrNameLst>
                                      </p:cBhvr>
                                      <p:to>
                                        <p:strVal val="visible"/>
                                      </p:to>
                                    </p:set>
                                    <p:animEffect transition="in" filter="fade">
                                      <p:cBhvr>
                                        <p:cTn id="21" dur="2000"/>
                                        <p:tgtEl>
                                          <p:spTgt spid="77843"/>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77847"/>
                                        </p:tgtEl>
                                        <p:attrNameLst>
                                          <p:attrName>style.visibility</p:attrName>
                                        </p:attrNameLst>
                                      </p:cBhvr>
                                      <p:to>
                                        <p:strVal val="visible"/>
                                      </p:to>
                                    </p:set>
                                    <p:animEffect transition="in" filter="strips(downRight)">
                                      <p:cBhvr>
                                        <p:cTn id="26" dur="500"/>
                                        <p:tgtEl>
                                          <p:spTgt spid="7784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77848"/>
                                        </p:tgtEl>
                                        <p:attrNameLst>
                                          <p:attrName>style.visibility</p:attrName>
                                        </p:attrNameLst>
                                      </p:cBhvr>
                                      <p:to>
                                        <p:strVal val="visible"/>
                                      </p:to>
                                    </p:set>
                                    <p:animEffect transition="in" filter="fade">
                                      <p:cBhvr>
                                        <p:cTn id="30" dur="2000"/>
                                        <p:tgtEl>
                                          <p:spTgt spid="7784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6" fill="hold" grpId="0" nodeType="clickEffect">
                                  <p:stCondLst>
                                    <p:cond delay="0"/>
                                  </p:stCondLst>
                                  <p:childTnLst>
                                    <p:set>
                                      <p:cBhvr>
                                        <p:cTn id="34" dur="1" fill="hold">
                                          <p:stCondLst>
                                            <p:cond delay="0"/>
                                          </p:stCondLst>
                                        </p:cTn>
                                        <p:tgtEl>
                                          <p:spTgt spid="77851"/>
                                        </p:tgtEl>
                                        <p:attrNameLst>
                                          <p:attrName>style.visibility</p:attrName>
                                        </p:attrNameLst>
                                      </p:cBhvr>
                                      <p:to>
                                        <p:strVal val="visible"/>
                                      </p:to>
                                    </p:set>
                                    <p:animEffect transition="in" filter="barn(inHorizontal)">
                                      <p:cBhvr>
                                        <p:cTn id="35" dur="500"/>
                                        <p:tgtEl>
                                          <p:spTgt spid="7785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7852"/>
                                        </p:tgtEl>
                                        <p:attrNameLst>
                                          <p:attrName>style.visibility</p:attrName>
                                        </p:attrNameLst>
                                      </p:cBhvr>
                                      <p:to>
                                        <p:strVal val="visible"/>
                                      </p:to>
                                    </p:set>
                                    <p:animEffect transition="in" filter="fade">
                                      <p:cBhvr>
                                        <p:cTn id="39" dur="2000"/>
                                        <p:tgtEl>
                                          <p:spTgt spid="77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5" grpId="0" bldLvl="0" animBg="1"/>
      <p:bldP spid="77847" grpId="0" bldLvl="0" animBg="1"/>
      <p:bldP spid="77851"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5" name="Rectangle 13"/>
          <p:cNvSpPr>
            <a:spLocks noChangeArrowheads="1"/>
          </p:cNvSpPr>
          <p:nvPr/>
        </p:nvSpPr>
        <p:spPr bwMode="auto">
          <a:xfrm>
            <a:off x="1524000" y="2974975"/>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86" name="Text Box 14"/>
          <p:cNvSpPr txBox="1">
            <a:spLocks noChangeArrowheads="1"/>
          </p:cNvSpPr>
          <p:nvPr/>
        </p:nvSpPr>
        <p:spPr bwMode="auto">
          <a:xfrm>
            <a:off x="2181225" y="2573338"/>
            <a:ext cx="69754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若设</a:t>
            </a:r>
            <a:r>
              <a:rPr lang="en-US" altLang="zh-CN" i="1" baseline="0">
                <a:solidFill>
                  <a:srgbClr val="0033CC"/>
                </a:solidFill>
              </a:rPr>
              <a:t>k</a:t>
            </a:r>
            <a:r>
              <a:rPr lang="en-US" altLang="zh-CN" baseline="0">
                <a:solidFill>
                  <a:srgbClr val="0033CC"/>
                </a:solidFill>
              </a:rPr>
              <a:t>=0.05</a:t>
            </a:r>
            <a:r>
              <a:rPr lang="zh-CN" altLang="en-US" b="1" baseline="0">
                <a:solidFill>
                  <a:schemeClr val="tx1"/>
                </a:solidFill>
                <a:latin typeface="Arial" panose="020B0604020202020204" pitchFamily="34" charset="0"/>
              </a:rPr>
              <a:t>并仍设 </a:t>
            </a:r>
            <a:r>
              <a:rPr lang="en-US" altLang="zh-CN" i="1" baseline="0">
                <a:solidFill>
                  <a:srgbClr val="0033CC"/>
                </a:solidFill>
              </a:rPr>
              <a:t>t</a:t>
            </a:r>
            <a:r>
              <a:rPr lang="en-US" altLang="zh-CN" baseline="0">
                <a:solidFill>
                  <a:srgbClr val="0033CC"/>
                </a:solidFill>
              </a:rPr>
              <a:t>=4</a:t>
            </a:r>
            <a:r>
              <a:rPr lang="zh-CN" altLang="en-US" b="1" baseline="0">
                <a:solidFill>
                  <a:schemeClr val="tx1"/>
                </a:solidFill>
                <a:latin typeface="Arial" panose="020B0604020202020204" pitchFamily="34" charset="0"/>
              </a:rPr>
              <a:t>秒，则可求 得</a:t>
            </a:r>
            <a:r>
              <a:rPr lang="en-US" altLang="zh-CN" i="1" baseline="0">
                <a:solidFill>
                  <a:srgbClr val="0033CC"/>
                </a:solidFill>
              </a:rPr>
              <a:t>h</a:t>
            </a:r>
            <a:r>
              <a:rPr lang="en-US" altLang="zh-CN" b="1" baseline="0">
                <a:solidFill>
                  <a:srgbClr val="0033CC"/>
                </a:solidFill>
                <a:latin typeface="Arial" panose="020B0604020202020204" pitchFamily="34" charset="0"/>
              </a:rPr>
              <a:t>≈</a:t>
            </a:r>
            <a:r>
              <a:rPr lang="en-US" altLang="zh-CN" baseline="0">
                <a:solidFill>
                  <a:srgbClr val="0033CC"/>
                </a:solidFill>
              </a:rPr>
              <a:t>73.6</a:t>
            </a:r>
            <a:r>
              <a:rPr lang="zh-CN" altLang="en-US" b="1" baseline="0">
                <a:solidFill>
                  <a:schemeClr val="tx1"/>
                </a:solidFill>
                <a:latin typeface="Arial" panose="020B0604020202020204" pitchFamily="34" charset="0"/>
              </a:rPr>
              <a:t>米。</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79890" name="Text Box 18"/>
          <p:cNvSpPr txBox="1">
            <a:spLocks noChangeArrowheads="1"/>
          </p:cNvSpPr>
          <p:nvPr/>
        </p:nvSpPr>
        <p:spPr bwMode="auto">
          <a:xfrm>
            <a:off x="2135188" y="3698875"/>
            <a:ext cx="77406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听到回声再按跑表，计算得到的时间中包含了  </a:t>
            </a:r>
            <a:r>
              <a:rPr lang="zh-CN" altLang="en-US" b="1" baseline="0">
                <a:solidFill>
                  <a:srgbClr val="0033CC"/>
                </a:solidFill>
                <a:latin typeface="Arial" panose="020B0604020202020204" pitchFamily="34" charset="0"/>
              </a:rPr>
              <a:t>反应时间</a:t>
            </a:r>
            <a:r>
              <a:rPr lang="zh-CN" altLang="en-US" b="1" baseline="0">
                <a:solidFill>
                  <a:schemeClr val="tx1"/>
                </a:solidFill>
                <a:latin typeface="Arial" panose="020B0604020202020204" pitchFamily="34" charset="0"/>
              </a:rPr>
              <a:t> </a:t>
            </a:r>
            <a:endParaRPr lang="zh-CN" altLang="en-US" b="1" baseline="0">
              <a:solidFill>
                <a:schemeClr val="tx1"/>
              </a:solidFill>
              <a:latin typeface="Arial" panose="020B0604020202020204" pitchFamily="34" charset="0"/>
            </a:endParaRPr>
          </a:p>
        </p:txBody>
      </p:sp>
      <p:sp>
        <p:nvSpPr>
          <p:cNvPr id="79892" name="AutoShape 20" descr="白色大理石"/>
          <p:cNvSpPr>
            <a:spLocks noChangeArrowheads="1"/>
          </p:cNvSpPr>
          <p:nvPr/>
        </p:nvSpPr>
        <p:spPr bwMode="auto">
          <a:xfrm>
            <a:off x="2270125" y="3068638"/>
            <a:ext cx="2520950" cy="539750"/>
          </a:xfrm>
          <a:prstGeom prst="bevel">
            <a:avLst>
              <a:gd name="adj" fmla="val 12500"/>
            </a:avLst>
          </a:prstGeom>
          <a:blipFill dpi="0" rotWithShape="0">
            <a:blip r:embed="rId1"/>
            <a:srcRect/>
            <a:tile tx="0" ty="0" sx="100000" sy="100000" flip="none" algn="tl"/>
          </a:blipFill>
          <a:ln w="2540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b="1" baseline="0">
                <a:solidFill>
                  <a:schemeClr val="tx1"/>
                </a:solidFill>
                <a:effectLst>
                  <a:outerShdw blurRad="38100" dist="38100" dir="2700000" algn="tl">
                    <a:srgbClr val="C0C0C0"/>
                  </a:outerShdw>
                </a:effectLst>
                <a:latin typeface="宋体" panose="02010600030101010101" pitchFamily="2" charset="-122"/>
              </a:rPr>
              <a:t>进一步深入考虑</a:t>
            </a:r>
            <a:endParaRPr lang="zh-CN" altLang="en-US" b="1" baseline="0">
              <a:solidFill>
                <a:schemeClr val="tx1"/>
              </a:solidFill>
              <a:effectLst>
                <a:outerShdw blurRad="38100" dist="38100" dir="2700000" algn="tl">
                  <a:srgbClr val="C0C0C0"/>
                </a:outerShdw>
              </a:effectLst>
              <a:latin typeface="宋体" panose="02010600030101010101" pitchFamily="2" charset="-122"/>
            </a:endParaRPr>
          </a:p>
        </p:txBody>
      </p:sp>
      <p:sp>
        <p:nvSpPr>
          <p:cNvPr id="79894" name="Text Box 22"/>
          <p:cNvSpPr txBox="1">
            <a:spLocks noChangeArrowheads="1"/>
          </p:cNvSpPr>
          <p:nvPr/>
        </p:nvSpPr>
        <p:spPr bwMode="auto">
          <a:xfrm>
            <a:off x="2090738" y="4232275"/>
            <a:ext cx="774065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不妨设</a:t>
            </a:r>
            <a:r>
              <a:rPr lang="zh-CN" altLang="en-US" b="1" baseline="0">
                <a:solidFill>
                  <a:srgbClr val="0033CC"/>
                </a:solidFill>
                <a:latin typeface="Arial" panose="020B0604020202020204" pitchFamily="34" charset="0"/>
              </a:rPr>
              <a:t>平均反应时间</a:t>
            </a:r>
            <a:r>
              <a:rPr lang="zh-CN" altLang="en-US" b="1" baseline="0">
                <a:solidFill>
                  <a:schemeClr val="tx1"/>
                </a:solidFill>
                <a:latin typeface="Arial" panose="020B0604020202020204" pitchFamily="34" charset="0"/>
              </a:rPr>
              <a:t> 为</a:t>
            </a:r>
            <a:r>
              <a:rPr lang="en-US" altLang="zh-CN" baseline="0">
                <a:solidFill>
                  <a:srgbClr val="0033CC"/>
                </a:solidFill>
              </a:rPr>
              <a:t>0.1</a:t>
            </a:r>
            <a:r>
              <a:rPr lang="zh-CN" altLang="en-US" b="1" baseline="0">
                <a:solidFill>
                  <a:schemeClr val="tx1"/>
                </a:solidFill>
                <a:latin typeface="Arial" panose="020B0604020202020204" pitchFamily="34" charset="0"/>
              </a:rPr>
              <a:t>秒 ，假如仍 设</a:t>
            </a:r>
            <a:r>
              <a:rPr lang="en-US" altLang="zh-CN" i="1" baseline="0">
                <a:solidFill>
                  <a:srgbClr val="0033CC"/>
                </a:solidFill>
              </a:rPr>
              <a:t>t</a:t>
            </a:r>
            <a:r>
              <a:rPr lang="en-US" altLang="zh-CN" baseline="0">
                <a:solidFill>
                  <a:srgbClr val="0033CC"/>
                </a:solidFill>
              </a:rPr>
              <a:t>=4</a:t>
            </a:r>
            <a:r>
              <a:rPr lang="zh-CN" altLang="en-US" b="1" baseline="0">
                <a:solidFill>
                  <a:schemeClr val="tx1"/>
                </a:solidFill>
                <a:latin typeface="Arial" panose="020B0604020202020204" pitchFamily="34" charset="0"/>
              </a:rPr>
              <a:t>秒，扣除反应时间后应 为</a:t>
            </a:r>
            <a:r>
              <a:rPr lang="en-US" altLang="zh-CN" baseline="0">
                <a:solidFill>
                  <a:srgbClr val="0033CC"/>
                </a:solidFill>
              </a:rPr>
              <a:t>3.9</a:t>
            </a:r>
            <a:r>
              <a:rPr lang="zh-CN" altLang="en-US" b="1" baseline="0">
                <a:solidFill>
                  <a:schemeClr val="tx1"/>
                </a:solidFill>
                <a:latin typeface="Arial" panose="020B0604020202020204" pitchFamily="34" charset="0"/>
              </a:rPr>
              <a:t>秒，代入 式</a:t>
            </a:r>
            <a:r>
              <a:rPr lang="zh-CN" altLang="en-US" b="1" baseline="0">
                <a:solidFill>
                  <a:srgbClr val="0033CC"/>
                </a:solidFill>
                <a:latin typeface="宋体" panose="02010600030101010101" pitchFamily="2" charset="-122"/>
              </a:rPr>
              <a:t>①</a:t>
            </a:r>
            <a:r>
              <a:rPr lang="zh-CN" altLang="en-US" b="1" baseline="0">
                <a:solidFill>
                  <a:schemeClr val="tx1"/>
                </a:solidFill>
                <a:latin typeface="Arial" panose="020B0604020202020204" pitchFamily="34" charset="0"/>
              </a:rPr>
              <a:t>，求得</a:t>
            </a:r>
            <a:r>
              <a:rPr lang="en-US" altLang="zh-CN" i="1" baseline="0">
                <a:solidFill>
                  <a:srgbClr val="0033CC"/>
                </a:solidFill>
              </a:rPr>
              <a:t>h</a:t>
            </a:r>
            <a:r>
              <a:rPr lang="en-US" altLang="zh-CN" b="1" baseline="0">
                <a:solidFill>
                  <a:srgbClr val="0033CC"/>
                </a:solidFill>
                <a:latin typeface="Arial" panose="020B0604020202020204" pitchFamily="34" charset="0"/>
              </a:rPr>
              <a:t>≈</a:t>
            </a:r>
            <a:r>
              <a:rPr lang="en-US" altLang="zh-CN" baseline="0">
                <a:solidFill>
                  <a:srgbClr val="0033CC"/>
                </a:solidFill>
              </a:rPr>
              <a:t>69.9</a:t>
            </a:r>
            <a:r>
              <a:rPr lang="zh-CN" altLang="en-US" b="1" baseline="0">
                <a:solidFill>
                  <a:schemeClr val="tx1"/>
                </a:solidFill>
                <a:latin typeface="Arial" panose="020B0604020202020204" pitchFamily="34" charset="0"/>
              </a:rPr>
              <a:t>米。</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pSp>
        <p:nvGrpSpPr>
          <p:cNvPr id="79896" name="Group 24"/>
          <p:cNvGrpSpPr/>
          <p:nvPr/>
        </p:nvGrpSpPr>
        <p:grpSpPr bwMode="auto">
          <a:xfrm>
            <a:off x="2368550" y="1436688"/>
            <a:ext cx="7913688" cy="1092200"/>
            <a:chOff x="532" y="905"/>
            <a:chExt cx="4985" cy="688"/>
          </a:xfrm>
        </p:grpSpPr>
        <p:graphicFrame>
          <p:nvGraphicFramePr>
            <p:cNvPr id="79884" name="Object 12"/>
            <p:cNvGraphicFramePr>
              <a:graphicFrameLocks noChangeAspect="1"/>
            </p:cNvGraphicFramePr>
            <p:nvPr/>
          </p:nvGraphicFramePr>
          <p:xfrm>
            <a:off x="532" y="905"/>
            <a:ext cx="4582" cy="688"/>
          </p:xfrm>
          <a:graphic>
            <a:graphicData uri="http://schemas.openxmlformats.org/presentationml/2006/ole">
              <mc:AlternateContent xmlns:mc="http://schemas.openxmlformats.org/markup-compatibility/2006">
                <mc:Choice xmlns:v="urn:schemas-microsoft-com:vml" Requires="v">
                  <p:oleObj spid="_x0000_s79908" name="Equation" r:id="rId2" imgW="3467100" imgH="520700" progId="Equation.DSMT4">
                    <p:embed/>
                  </p:oleObj>
                </mc:Choice>
                <mc:Fallback>
                  <p:oleObj name="Equation" r:id="rId2" imgW="3467100" imgH="520700" progId="Equation.DSMT4">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 y="905"/>
                          <a:ext cx="4582" cy="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95" name="Text Box 23"/>
            <p:cNvSpPr txBox="1">
              <a:spLocks noChangeArrowheads="1"/>
            </p:cNvSpPr>
            <p:nvPr/>
          </p:nvSpPr>
          <p:spPr bwMode="auto">
            <a:xfrm>
              <a:off x="5206" y="1111"/>
              <a:ext cx="311"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baseline="0">
                  <a:solidFill>
                    <a:srgbClr val="FF0000"/>
                  </a:solidFill>
                  <a:latin typeface="Arial" panose="020B0604020202020204" pitchFamily="34" charset="0"/>
                </a:rPr>
                <a:t>①</a:t>
              </a:r>
              <a:endParaRPr lang="en-US" altLang="zh-CN" b="1" baseline="0">
                <a:solidFill>
                  <a:srgbClr val="FF0000"/>
                </a:solidFill>
                <a:latin typeface="Arial" panose="020B0604020202020204" pitchFamily="34" charset="0"/>
              </a:endParaRPr>
            </a:p>
          </p:txBody>
        </p:sp>
      </p:grpSp>
      <p:sp>
        <p:nvSpPr>
          <p:cNvPr id="79897" name="AutoShape 25"/>
          <p:cNvSpPr>
            <a:spLocks noChangeArrowheads="1"/>
          </p:cNvSpPr>
          <p:nvPr/>
        </p:nvSpPr>
        <p:spPr bwMode="auto">
          <a:xfrm>
            <a:off x="4970463" y="3114675"/>
            <a:ext cx="4140200" cy="584200"/>
          </a:xfrm>
          <a:prstGeom prst="wedgeEllipseCallout">
            <a:avLst>
              <a:gd name="adj1" fmla="val -48352"/>
              <a:gd name="adj2" fmla="val 147009"/>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baseline="0">
                <a:solidFill>
                  <a:schemeClr val="tx1"/>
                </a:solidFill>
                <a:latin typeface="Arial" panose="020B0604020202020204" pitchFamily="34" charset="0"/>
              </a:rPr>
              <a:t>多测几次，取平均值</a:t>
            </a:r>
            <a:endParaRPr lang="zh-CN" altLang="en-US" b="1" baseline="0">
              <a:solidFill>
                <a:schemeClr val="tx1"/>
              </a:solidFill>
              <a:latin typeface="Arial" panose="020B0604020202020204" pitchFamily="34" charset="0"/>
            </a:endParaRPr>
          </a:p>
        </p:txBody>
      </p:sp>
      <p:sp>
        <p:nvSpPr>
          <p:cNvPr id="79898" name="AutoShape 26" descr="白色大理石"/>
          <p:cNvSpPr>
            <a:spLocks noChangeArrowheads="1"/>
          </p:cNvSpPr>
          <p:nvPr/>
        </p:nvSpPr>
        <p:spPr bwMode="auto">
          <a:xfrm>
            <a:off x="2225675" y="5229225"/>
            <a:ext cx="2520950" cy="539750"/>
          </a:xfrm>
          <a:prstGeom prst="bevel">
            <a:avLst>
              <a:gd name="adj" fmla="val 12500"/>
            </a:avLst>
          </a:prstGeom>
          <a:blipFill dpi="0" rotWithShape="0">
            <a:blip r:embed="rId1"/>
            <a:srcRect/>
            <a:tile tx="0" ty="0" sx="100000" sy="100000" flip="none" algn="tl"/>
          </a:blipFill>
          <a:ln w="2540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b="1" baseline="0">
                <a:solidFill>
                  <a:schemeClr val="tx1"/>
                </a:solidFill>
                <a:effectLst>
                  <a:outerShdw blurRad="38100" dist="38100" dir="2700000" algn="tl">
                    <a:srgbClr val="C0C0C0"/>
                  </a:outerShdw>
                </a:effectLst>
                <a:latin typeface="宋体" panose="02010600030101010101" pitchFamily="2" charset="-122"/>
              </a:rPr>
              <a:t>再一步深入考虑</a:t>
            </a:r>
            <a:endParaRPr lang="zh-CN" altLang="en-US" b="1" baseline="0">
              <a:solidFill>
                <a:schemeClr val="tx1"/>
              </a:solidFill>
              <a:effectLst>
                <a:outerShdw blurRad="38100" dist="38100" dir="2700000" algn="tl">
                  <a:srgbClr val="C0C0C0"/>
                </a:outerShdw>
              </a:effectLst>
              <a:latin typeface="宋体" panose="02010600030101010101" pitchFamily="2" charset="-122"/>
            </a:endParaRPr>
          </a:p>
        </p:txBody>
      </p:sp>
      <p:grpSp>
        <p:nvGrpSpPr>
          <p:cNvPr id="79906" name="Group 34"/>
          <p:cNvGrpSpPr/>
          <p:nvPr/>
        </p:nvGrpSpPr>
        <p:grpSpPr bwMode="auto">
          <a:xfrm>
            <a:off x="2046288" y="458788"/>
            <a:ext cx="8239125" cy="6188075"/>
            <a:chOff x="329" y="289"/>
            <a:chExt cx="5190" cy="3898"/>
          </a:xfrm>
        </p:grpSpPr>
        <p:sp>
          <p:nvSpPr>
            <p:cNvPr id="79883" name="Text Box 11"/>
            <p:cNvSpPr txBox="1">
              <a:spLocks noChangeArrowheads="1"/>
            </p:cNvSpPr>
            <p:nvPr/>
          </p:nvSpPr>
          <p:spPr bwMode="auto">
            <a:xfrm>
              <a:off x="414" y="686"/>
              <a:ext cx="4961"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代入初始条 件</a:t>
              </a:r>
              <a:r>
                <a:rPr lang="en-US" altLang="zh-CN" i="1" baseline="0">
                  <a:solidFill>
                    <a:srgbClr val="0033CC"/>
                  </a:solidFill>
                </a:rPr>
                <a:t>h</a:t>
              </a:r>
              <a:r>
                <a:rPr lang="en-US" altLang="zh-CN" b="1" baseline="0">
                  <a:solidFill>
                    <a:srgbClr val="0033CC"/>
                  </a:solidFill>
                  <a:latin typeface="Arial" panose="020B0604020202020204" pitchFamily="34" charset="0"/>
                </a:rPr>
                <a:t>(</a:t>
              </a:r>
              <a:r>
                <a:rPr lang="en-US" altLang="zh-CN" baseline="0">
                  <a:solidFill>
                    <a:srgbClr val="0033CC"/>
                  </a:solidFill>
                </a:rPr>
                <a:t>0</a:t>
              </a:r>
              <a:r>
                <a:rPr lang="en-US" altLang="zh-CN" b="1" baseline="0">
                  <a:solidFill>
                    <a:srgbClr val="0033CC"/>
                  </a:solidFill>
                  <a:latin typeface="Arial" panose="020B0604020202020204" pitchFamily="34" charset="0"/>
                </a:rPr>
                <a:t>)=</a:t>
              </a:r>
              <a:r>
                <a:rPr lang="en-US" altLang="zh-CN" baseline="0">
                  <a:solidFill>
                    <a:srgbClr val="0033CC"/>
                  </a:solidFill>
                </a:rPr>
                <a:t>0</a:t>
              </a:r>
              <a:r>
                <a:rPr lang="zh-CN" altLang="en-US" b="1" baseline="0">
                  <a:solidFill>
                    <a:schemeClr val="tx1"/>
                  </a:solidFill>
                  <a:latin typeface="Arial" panose="020B0604020202020204" pitchFamily="34" charset="0"/>
                </a:rPr>
                <a:t>，得到计算山崖高度的公式：</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pSp>
          <p:nvGrpSpPr>
            <p:cNvPr id="79901" name="Group 29"/>
            <p:cNvGrpSpPr/>
            <p:nvPr/>
          </p:nvGrpSpPr>
          <p:grpSpPr bwMode="auto">
            <a:xfrm>
              <a:off x="329" y="289"/>
              <a:ext cx="5190" cy="3898"/>
              <a:chOff x="327" y="289"/>
              <a:chExt cx="5190" cy="3898"/>
            </a:xfrm>
          </p:grpSpPr>
          <p:sp>
            <p:nvSpPr>
              <p:cNvPr id="79902" name="Line 30"/>
              <p:cNvSpPr>
                <a:spLocks noChangeShapeType="1"/>
              </p:cNvSpPr>
              <p:nvPr/>
            </p:nvSpPr>
            <p:spPr bwMode="auto">
              <a:xfrm rot="-10800000">
                <a:off x="5511" y="524"/>
                <a:ext cx="6" cy="329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3" name="Line 31"/>
              <p:cNvSpPr>
                <a:spLocks noChangeShapeType="1"/>
              </p:cNvSpPr>
              <p:nvPr/>
            </p:nvSpPr>
            <p:spPr bwMode="auto">
              <a:xfrm rot="-10800000">
                <a:off x="327" y="658"/>
                <a:ext cx="0" cy="330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4" name="Freeform 32"/>
              <p:cNvSpPr/>
              <p:nvPr/>
            </p:nvSpPr>
            <p:spPr bwMode="auto">
              <a:xfrm rot="-10800000">
                <a:off x="327" y="289"/>
                <a:ext cx="5178" cy="393"/>
              </a:xfrm>
              <a:custGeom>
                <a:avLst/>
                <a:gdLst>
                  <a:gd name="T0" fmla="*/ 0 w 5168"/>
                  <a:gd name="T1" fmla="*/ 147 h 331"/>
                  <a:gd name="T2" fmla="*/ 110 w 5168"/>
                  <a:gd name="T3" fmla="*/ 171 h 331"/>
                  <a:gd name="T4" fmla="*/ 184 w 5168"/>
                  <a:gd name="T5" fmla="*/ 220 h 331"/>
                  <a:gd name="T6" fmla="*/ 478 w 5168"/>
                  <a:gd name="T7" fmla="*/ 331 h 331"/>
                  <a:gd name="T8" fmla="*/ 1690 w 5168"/>
                  <a:gd name="T9" fmla="*/ 282 h 331"/>
                  <a:gd name="T10" fmla="*/ 2890 w 5168"/>
                  <a:gd name="T11" fmla="*/ 318 h 331"/>
                  <a:gd name="T12" fmla="*/ 3258 w 5168"/>
                  <a:gd name="T13" fmla="*/ 306 h 331"/>
                  <a:gd name="T14" fmla="*/ 3343 w 5168"/>
                  <a:gd name="T15" fmla="*/ 269 h 331"/>
                  <a:gd name="T16" fmla="*/ 3466 w 5168"/>
                  <a:gd name="T17" fmla="*/ 257 h 331"/>
                  <a:gd name="T18" fmla="*/ 3992 w 5168"/>
                  <a:gd name="T19" fmla="*/ 196 h 331"/>
                  <a:gd name="T20" fmla="*/ 4372 w 5168"/>
                  <a:gd name="T21" fmla="*/ 135 h 331"/>
                  <a:gd name="T22" fmla="*/ 4433 w 5168"/>
                  <a:gd name="T23" fmla="*/ 98 h 331"/>
                  <a:gd name="T24" fmla="*/ 4543 w 5168"/>
                  <a:gd name="T25" fmla="*/ 37 h 331"/>
                  <a:gd name="T26" fmla="*/ 4641 w 5168"/>
                  <a:gd name="T27" fmla="*/ 12 h 331"/>
                  <a:gd name="T28" fmla="*/ 4690 w 5168"/>
                  <a:gd name="T29" fmla="*/ 0 h 331"/>
                  <a:gd name="T30" fmla="*/ 5168 w 5168"/>
                  <a:gd name="T31"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8" h="331">
                    <a:moveTo>
                      <a:pt x="0" y="147"/>
                    </a:moveTo>
                    <a:cubicBezTo>
                      <a:pt x="36" y="159"/>
                      <a:pt x="75" y="157"/>
                      <a:pt x="110" y="171"/>
                    </a:cubicBezTo>
                    <a:cubicBezTo>
                      <a:pt x="137" y="182"/>
                      <a:pt x="158" y="207"/>
                      <a:pt x="184" y="220"/>
                    </a:cubicBezTo>
                    <a:cubicBezTo>
                      <a:pt x="278" y="268"/>
                      <a:pt x="375" y="309"/>
                      <a:pt x="478" y="331"/>
                    </a:cubicBezTo>
                    <a:cubicBezTo>
                      <a:pt x="936" y="324"/>
                      <a:pt x="1273" y="311"/>
                      <a:pt x="1690" y="282"/>
                    </a:cubicBezTo>
                    <a:cubicBezTo>
                      <a:pt x="2090" y="287"/>
                      <a:pt x="2509" y="195"/>
                      <a:pt x="2890" y="318"/>
                    </a:cubicBezTo>
                    <a:cubicBezTo>
                      <a:pt x="3013" y="314"/>
                      <a:pt x="3135" y="313"/>
                      <a:pt x="3258" y="306"/>
                    </a:cubicBezTo>
                    <a:cubicBezTo>
                      <a:pt x="3296" y="304"/>
                      <a:pt x="3305" y="277"/>
                      <a:pt x="3343" y="269"/>
                    </a:cubicBezTo>
                    <a:cubicBezTo>
                      <a:pt x="3383" y="260"/>
                      <a:pt x="3425" y="261"/>
                      <a:pt x="3466" y="257"/>
                    </a:cubicBezTo>
                    <a:cubicBezTo>
                      <a:pt x="3664" y="124"/>
                      <a:pt x="3510" y="209"/>
                      <a:pt x="3992" y="196"/>
                    </a:cubicBezTo>
                    <a:cubicBezTo>
                      <a:pt x="4120" y="184"/>
                      <a:pt x="4249" y="175"/>
                      <a:pt x="4372" y="135"/>
                    </a:cubicBezTo>
                    <a:cubicBezTo>
                      <a:pt x="4425" y="80"/>
                      <a:pt x="4363" y="136"/>
                      <a:pt x="4433" y="98"/>
                    </a:cubicBezTo>
                    <a:cubicBezTo>
                      <a:pt x="4521" y="50"/>
                      <a:pt x="4477" y="55"/>
                      <a:pt x="4543" y="37"/>
                    </a:cubicBezTo>
                    <a:cubicBezTo>
                      <a:pt x="4575" y="28"/>
                      <a:pt x="4608" y="20"/>
                      <a:pt x="4641" y="12"/>
                    </a:cubicBezTo>
                    <a:cubicBezTo>
                      <a:pt x="4657" y="8"/>
                      <a:pt x="4690" y="0"/>
                      <a:pt x="4690" y="0"/>
                    </a:cubicBezTo>
                    <a:cubicBezTo>
                      <a:pt x="4853" y="15"/>
                      <a:pt x="5002" y="37"/>
                      <a:pt x="5168" y="37"/>
                    </a:cubicBezTo>
                  </a:path>
                </a:pathLst>
              </a:custGeom>
              <a:noFill/>
              <a:ln w="254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05" name="Freeform 33"/>
              <p:cNvSpPr/>
              <p:nvPr/>
            </p:nvSpPr>
            <p:spPr bwMode="auto">
              <a:xfrm rot="-21600000">
                <a:off x="339" y="3794"/>
                <a:ext cx="5178" cy="393"/>
              </a:xfrm>
              <a:custGeom>
                <a:avLst/>
                <a:gdLst>
                  <a:gd name="T0" fmla="*/ 0 w 5168"/>
                  <a:gd name="T1" fmla="*/ 147 h 331"/>
                  <a:gd name="T2" fmla="*/ 110 w 5168"/>
                  <a:gd name="T3" fmla="*/ 171 h 331"/>
                  <a:gd name="T4" fmla="*/ 184 w 5168"/>
                  <a:gd name="T5" fmla="*/ 220 h 331"/>
                  <a:gd name="T6" fmla="*/ 478 w 5168"/>
                  <a:gd name="T7" fmla="*/ 331 h 331"/>
                  <a:gd name="T8" fmla="*/ 1690 w 5168"/>
                  <a:gd name="T9" fmla="*/ 282 h 331"/>
                  <a:gd name="T10" fmla="*/ 2890 w 5168"/>
                  <a:gd name="T11" fmla="*/ 318 h 331"/>
                  <a:gd name="T12" fmla="*/ 3258 w 5168"/>
                  <a:gd name="T13" fmla="*/ 306 h 331"/>
                  <a:gd name="T14" fmla="*/ 3343 w 5168"/>
                  <a:gd name="T15" fmla="*/ 269 h 331"/>
                  <a:gd name="T16" fmla="*/ 3466 w 5168"/>
                  <a:gd name="T17" fmla="*/ 257 h 331"/>
                  <a:gd name="T18" fmla="*/ 3992 w 5168"/>
                  <a:gd name="T19" fmla="*/ 196 h 331"/>
                  <a:gd name="T20" fmla="*/ 4372 w 5168"/>
                  <a:gd name="T21" fmla="*/ 135 h 331"/>
                  <a:gd name="T22" fmla="*/ 4433 w 5168"/>
                  <a:gd name="T23" fmla="*/ 98 h 331"/>
                  <a:gd name="T24" fmla="*/ 4543 w 5168"/>
                  <a:gd name="T25" fmla="*/ 37 h 331"/>
                  <a:gd name="T26" fmla="*/ 4641 w 5168"/>
                  <a:gd name="T27" fmla="*/ 12 h 331"/>
                  <a:gd name="T28" fmla="*/ 4690 w 5168"/>
                  <a:gd name="T29" fmla="*/ 0 h 331"/>
                  <a:gd name="T30" fmla="*/ 5168 w 5168"/>
                  <a:gd name="T31"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8" h="331">
                    <a:moveTo>
                      <a:pt x="0" y="147"/>
                    </a:moveTo>
                    <a:cubicBezTo>
                      <a:pt x="36" y="159"/>
                      <a:pt x="75" y="157"/>
                      <a:pt x="110" y="171"/>
                    </a:cubicBezTo>
                    <a:cubicBezTo>
                      <a:pt x="137" y="182"/>
                      <a:pt x="158" y="207"/>
                      <a:pt x="184" y="220"/>
                    </a:cubicBezTo>
                    <a:cubicBezTo>
                      <a:pt x="278" y="268"/>
                      <a:pt x="375" y="309"/>
                      <a:pt x="478" y="331"/>
                    </a:cubicBezTo>
                    <a:cubicBezTo>
                      <a:pt x="936" y="324"/>
                      <a:pt x="1273" y="311"/>
                      <a:pt x="1690" y="282"/>
                    </a:cubicBezTo>
                    <a:cubicBezTo>
                      <a:pt x="2090" y="287"/>
                      <a:pt x="2509" y="195"/>
                      <a:pt x="2890" y="318"/>
                    </a:cubicBezTo>
                    <a:cubicBezTo>
                      <a:pt x="3013" y="314"/>
                      <a:pt x="3135" y="313"/>
                      <a:pt x="3258" y="306"/>
                    </a:cubicBezTo>
                    <a:cubicBezTo>
                      <a:pt x="3296" y="304"/>
                      <a:pt x="3305" y="277"/>
                      <a:pt x="3343" y="269"/>
                    </a:cubicBezTo>
                    <a:cubicBezTo>
                      <a:pt x="3383" y="260"/>
                      <a:pt x="3425" y="261"/>
                      <a:pt x="3466" y="257"/>
                    </a:cubicBezTo>
                    <a:cubicBezTo>
                      <a:pt x="3664" y="124"/>
                      <a:pt x="3510" y="209"/>
                      <a:pt x="3992" y="196"/>
                    </a:cubicBezTo>
                    <a:cubicBezTo>
                      <a:pt x="4120" y="184"/>
                      <a:pt x="4249" y="175"/>
                      <a:pt x="4372" y="135"/>
                    </a:cubicBezTo>
                    <a:cubicBezTo>
                      <a:pt x="4425" y="80"/>
                      <a:pt x="4363" y="136"/>
                      <a:pt x="4433" y="98"/>
                    </a:cubicBezTo>
                    <a:cubicBezTo>
                      <a:pt x="4521" y="50"/>
                      <a:pt x="4477" y="55"/>
                      <a:pt x="4543" y="37"/>
                    </a:cubicBezTo>
                    <a:cubicBezTo>
                      <a:pt x="4575" y="28"/>
                      <a:pt x="4608" y="20"/>
                      <a:pt x="4641" y="12"/>
                    </a:cubicBezTo>
                    <a:cubicBezTo>
                      <a:pt x="4657" y="8"/>
                      <a:pt x="4690" y="0"/>
                      <a:pt x="4690" y="0"/>
                    </a:cubicBezTo>
                    <a:cubicBezTo>
                      <a:pt x="4853" y="15"/>
                      <a:pt x="5002" y="37"/>
                      <a:pt x="5168" y="37"/>
                    </a:cubicBezTo>
                  </a:path>
                </a:pathLst>
              </a:custGeom>
              <a:noFill/>
              <a:ln w="254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9907" name="Oval 35"/>
          <p:cNvSpPr>
            <a:spLocks noChangeArrowheads="1"/>
          </p:cNvSpPr>
          <p:nvPr/>
        </p:nvSpPr>
        <p:spPr bwMode="auto">
          <a:xfrm>
            <a:off x="7805738" y="1628775"/>
            <a:ext cx="900112" cy="809625"/>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9889" name="Group 17"/>
          <p:cNvGrpSpPr/>
          <p:nvPr/>
        </p:nvGrpSpPr>
        <p:grpSpPr bwMode="auto">
          <a:xfrm>
            <a:off x="2586038" y="3608388"/>
            <a:ext cx="6345237" cy="989012"/>
            <a:chOff x="584" y="2188"/>
            <a:chExt cx="3997" cy="623"/>
          </a:xfrm>
        </p:grpSpPr>
        <p:sp>
          <p:nvSpPr>
            <p:cNvPr id="79887" name="AutoShape 15"/>
            <p:cNvSpPr>
              <a:spLocks noChangeArrowheads="1"/>
            </p:cNvSpPr>
            <p:nvPr/>
          </p:nvSpPr>
          <p:spPr bwMode="auto">
            <a:xfrm rot="10800000">
              <a:off x="584" y="2188"/>
              <a:ext cx="3997" cy="623"/>
            </a:xfrm>
            <a:prstGeom prst="wedgeRectCallout">
              <a:avLst>
                <a:gd name="adj1" fmla="val -36944"/>
                <a:gd name="adj2" fmla="val 184509"/>
              </a:avLst>
            </a:prstGeom>
            <a:solidFill>
              <a:schemeClr val="accent1"/>
            </a:solidFill>
            <a:ln w="28575">
              <a:solidFill>
                <a:schemeClr val="folHlink"/>
              </a:solidFill>
              <a:miter lim="800000"/>
            </a:ln>
            <a:effectLst>
              <a:outerShdw dist="107763" dir="2700000" algn="ctr" rotWithShape="0">
                <a:schemeClr val="bg2">
                  <a:alpha val="50000"/>
                </a:schemeClr>
              </a:outerShdw>
            </a:effectLst>
          </p:spPr>
          <p:txBody>
            <a:bodyPr rot="10800000"/>
            <a:lstStyle/>
            <a:p>
              <a:pPr algn="ctr"/>
              <a:endParaRPr lang="zh-CN" altLang="zh-CN" sz="1800" baseline="0">
                <a:solidFill>
                  <a:schemeClr val="tx1"/>
                </a:solidFill>
                <a:latin typeface="Arial" panose="020B0604020202020204" pitchFamily="34" charset="0"/>
              </a:endParaRPr>
            </a:p>
          </p:txBody>
        </p:sp>
        <p:sp>
          <p:nvSpPr>
            <p:cNvPr id="79888" name="Text Box 16"/>
            <p:cNvSpPr txBox="1">
              <a:spLocks noChangeArrowheads="1"/>
            </p:cNvSpPr>
            <p:nvPr/>
          </p:nvSpPr>
          <p:spPr bwMode="auto">
            <a:xfrm>
              <a:off x="754" y="2266"/>
              <a:ext cx="3714"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将</a:t>
              </a:r>
              <a:r>
                <a:rPr lang="en-US" altLang="zh-CN" i="1" baseline="0">
                  <a:solidFill>
                    <a:srgbClr val="FF0000"/>
                  </a:solidFill>
                </a:rPr>
                <a:t>e</a:t>
              </a:r>
              <a:r>
                <a:rPr lang="en-US" altLang="zh-CN" i="1" baseline="30000">
                  <a:solidFill>
                    <a:srgbClr val="FF0000"/>
                  </a:solidFill>
                </a:rPr>
                <a:t>-kt</a:t>
              </a:r>
              <a:r>
                <a:rPr lang="zh-CN" altLang="en-US" b="1" baseline="0">
                  <a:solidFill>
                    <a:schemeClr val="tx1"/>
                  </a:solidFill>
                  <a:latin typeface="Arial" panose="020B0604020202020204" pitchFamily="34" charset="0"/>
                </a:rPr>
                <a:t>用泰勒公式展开并 令</a:t>
              </a:r>
              <a:r>
                <a:rPr lang="en-US" altLang="zh-CN" i="1" baseline="0">
                  <a:solidFill>
                    <a:srgbClr val="FF0000"/>
                  </a:solidFill>
                </a:rPr>
                <a:t>k</a:t>
              </a:r>
              <a:r>
                <a:rPr lang="en-US" altLang="zh-CN" b="1" baseline="0">
                  <a:solidFill>
                    <a:srgbClr val="FF0000"/>
                  </a:solidFill>
                  <a:latin typeface="Arial" panose="020B0604020202020204" pitchFamily="34" charset="0"/>
                </a:rPr>
                <a:t>→ </a:t>
              </a:r>
              <a:r>
                <a:rPr lang="en-US" altLang="zh-CN" baseline="0">
                  <a:solidFill>
                    <a:srgbClr val="FF0000"/>
                  </a:solidFill>
                </a:rPr>
                <a:t>0+</a:t>
              </a:r>
              <a:r>
                <a:rPr lang="en-US" altLang="zh-CN" b="1" baseline="0">
                  <a:solidFill>
                    <a:srgbClr val="FF0000"/>
                  </a:solidFill>
                  <a:latin typeface="Arial" panose="020B0604020202020204" pitchFamily="34" charset="0"/>
                </a:rPr>
                <a:t> </a:t>
              </a:r>
              <a:r>
                <a:rPr lang="en-US" altLang="zh-CN" b="1" baseline="0">
                  <a:solidFill>
                    <a:schemeClr val="tx1"/>
                  </a:solidFill>
                  <a:latin typeface="Arial" panose="020B0604020202020204" pitchFamily="34" charset="0"/>
                </a:rPr>
                <a:t> </a:t>
              </a:r>
              <a:r>
                <a:rPr lang="zh-CN" altLang="en-US" b="1" baseline="0">
                  <a:solidFill>
                    <a:schemeClr val="tx1"/>
                  </a:solidFill>
                  <a:latin typeface="Arial" panose="020B0604020202020204" pitchFamily="34" charset="0"/>
                </a:rPr>
                <a:t>，即可得出前面不考虑空气阻力时的结果。</a:t>
              </a:r>
              <a:endParaRPr lang="zh-CN" altLang="en-US" b="1" baseline="0">
                <a:solidFill>
                  <a:schemeClr val="tx1"/>
                </a:solidFill>
                <a:latin typeface="Arial" panose="020B0604020202020204" pitchFamily="34" charset="0"/>
              </a:endParaRPr>
            </a:p>
          </p:txBody>
        </p:sp>
      </p:gr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崖高的估计</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906"/>
                                        </p:tgtEl>
                                        <p:attrNameLst>
                                          <p:attrName>style.visibility</p:attrName>
                                        </p:attrNameLst>
                                      </p:cBhvr>
                                      <p:to>
                                        <p:strVal val="visible"/>
                                      </p:to>
                                    </p:set>
                                    <p:animEffect transition="in" filter="wipe(up)">
                                      <p:cBhvr>
                                        <p:cTn id="7" dur="500"/>
                                        <p:tgtEl>
                                          <p:spTgt spid="799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9896"/>
                                        </p:tgtEl>
                                        <p:attrNameLst>
                                          <p:attrName>style.visibility</p:attrName>
                                        </p:attrNameLst>
                                      </p:cBhvr>
                                      <p:to>
                                        <p:strVal val="visible"/>
                                      </p:to>
                                    </p:set>
                                    <p:animEffect transition="in" filter="fade">
                                      <p:cBhvr>
                                        <p:cTn id="11" dur="2000"/>
                                        <p:tgtEl>
                                          <p:spTgt spid="7989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9886"/>
                                        </p:tgtEl>
                                        <p:attrNameLst>
                                          <p:attrName>style.visibility</p:attrName>
                                        </p:attrNameLst>
                                      </p:cBhvr>
                                      <p:to>
                                        <p:strVal val="visible"/>
                                      </p:to>
                                    </p:set>
                                    <p:animEffect transition="in" filter="randombar(horizontal)">
                                      <p:cBhvr>
                                        <p:cTn id="16" dur="500"/>
                                        <p:tgtEl>
                                          <p:spTgt spid="7988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9907"/>
                                        </p:tgtEl>
                                        <p:attrNameLst>
                                          <p:attrName>style.visibility</p:attrName>
                                        </p:attrNameLst>
                                      </p:cBhvr>
                                      <p:to>
                                        <p:strVal val="visible"/>
                                      </p:to>
                                    </p:set>
                                    <p:animEffect transition="in" filter="randombar(horizontal)">
                                      <p:cBhvr>
                                        <p:cTn id="21" dur="500"/>
                                        <p:tgtEl>
                                          <p:spTgt spid="7990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79889"/>
                                        </p:tgtEl>
                                        <p:attrNameLst>
                                          <p:attrName>style.visibility</p:attrName>
                                        </p:attrNameLst>
                                      </p:cBhvr>
                                      <p:to>
                                        <p:strVal val="visible"/>
                                      </p:to>
                                    </p:set>
                                    <p:animEffect transition="in" filter="wipe(up)">
                                      <p:cBhvr>
                                        <p:cTn id="25" dur="500"/>
                                        <p:tgtEl>
                                          <p:spTgt spid="79889"/>
                                        </p:tgtEl>
                                      </p:cBhvr>
                                    </p:animEffect>
                                  </p:childTnLst>
                                  <p:subTnLst>
                                    <p:set>
                                      <p:cBhvr override="childStyle">
                                        <p:cTn dur="1" fill="hold" display="0" masterRel="nextClick" afterEffect="1"/>
                                        <p:tgtEl>
                                          <p:spTgt spid="79889"/>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79892"/>
                                        </p:tgtEl>
                                        <p:attrNameLst>
                                          <p:attrName>style.visibility</p:attrName>
                                        </p:attrNameLst>
                                      </p:cBhvr>
                                      <p:to>
                                        <p:strVal val="visible"/>
                                      </p:to>
                                    </p:set>
                                    <p:animEffect transition="in" filter="diamond(in)">
                                      <p:cBhvr>
                                        <p:cTn id="30" dur="2000"/>
                                        <p:tgtEl>
                                          <p:spTgt spid="7989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79890"/>
                                        </p:tgtEl>
                                        <p:attrNameLst>
                                          <p:attrName>style.visibility</p:attrName>
                                        </p:attrNameLst>
                                      </p:cBhvr>
                                      <p:to>
                                        <p:strVal val="visible"/>
                                      </p:to>
                                    </p:set>
                                    <p:animEffect transition="in" filter="strips(downRight)">
                                      <p:cBhvr>
                                        <p:cTn id="35" dur="500"/>
                                        <p:tgtEl>
                                          <p:spTgt spid="7989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6" fill="hold" grpId="0" nodeType="clickEffect">
                                  <p:stCondLst>
                                    <p:cond delay="0"/>
                                  </p:stCondLst>
                                  <p:childTnLst>
                                    <p:set>
                                      <p:cBhvr>
                                        <p:cTn id="39" dur="1" fill="hold">
                                          <p:stCondLst>
                                            <p:cond delay="0"/>
                                          </p:stCondLst>
                                        </p:cTn>
                                        <p:tgtEl>
                                          <p:spTgt spid="79894"/>
                                        </p:tgtEl>
                                        <p:attrNameLst>
                                          <p:attrName>style.visibility</p:attrName>
                                        </p:attrNameLst>
                                      </p:cBhvr>
                                      <p:to>
                                        <p:strVal val="visible"/>
                                      </p:to>
                                    </p:set>
                                    <p:animEffect transition="in" filter="barn(inHorizontal)">
                                      <p:cBhvr>
                                        <p:cTn id="40" dur="500"/>
                                        <p:tgtEl>
                                          <p:spTgt spid="798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9897"/>
                                        </p:tgtEl>
                                        <p:attrNameLst>
                                          <p:attrName>style.visibility</p:attrName>
                                        </p:attrNameLst>
                                      </p:cBhvr>
                                      <p:to>
                                        <p:strVal val="visible"/>
                                      </p:to>
                                    </p:set>
                                    <p:animEffect transition="in" filter="wipe(down)">
                                      <p:cBhvr>
                                        <p:cTn id="45" dur="500"/>
                                        <p:tgtEl>
                                          <p:spTgt spid="79897"/>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grpId="0" nodeType="clickEffect">
                                  <p:stCondLst>
                                    <p:cond delay="0"/>
                                  </p:stCondLst>
                                  <p:childTnLst>
                                    <p:set>
                                      <p:cBhvr>
                                        <p:cTn id="49" dur="1" fill="hold">
                                          <p:stCondLst>
                                            <p:cond delay="0"/>
                                          </p:stCondLst>
                                        </p:cTn>
                                        <p:tgtEl>
                                          <p:spTgt spid="79898"/>
                                        </p:tgtEl>
                                        <p:attrNameLst>
                                          <p:attrName>style.visibility</p:attrName>
                                        </p:attrNameLst>
                                      </p:cBhvr>
                                      <p:to>
                                        <p:strVal val="visible"/>
                                      </p:to>
                                    </p:set>
                                    <p:animEffect transition="in" filter="diamond(in)">
                                      <p:cBhvr>
                                        <p:cTn id="50" dur="2000"/>
                                        <p:tgtEl>
                                          <p:spTgt spid="7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6" grpId="0" bldLvl="0" animBg="1"/>
      <p:bldP spid="79890" grpId="0" bldLvl="0" animBg="1"/>
      <p:bldP spid="79892" grpId="0" bldLvl="0" animBg="1"/>
      <p:bldP spid="79894" grpId="0" bldLvl="0" animBg="1"/>
      <p:bldP spid="79897" grpId="0" bldLvl="0" animBg="1"/>
      <p:bldP spid="79898" grpId="0" bldLvl="0" animBg="1"/>
      <p:bldP spid="7990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20" name="Group 24"/>
          <p:cNvGrpSpPr/>
          <p:nvPr/>
        </p:nvGrpSpPr>
        <p:grpSpPr bwMode="auto">
          <a:xfrm>
            <a:off x="2043113" y="620713"/>
            <a:ext cx="8229600" cy="5832475"/>
            <a:chOff x="327" y="391"/>
            <a:chExt cx="5184" cy="3674"/>
          </a:xfrm>
        </p:grpSpPr>
        <p:grpSp>
          <p:nvGrpSpPr>
            <p:cNvPr id="80900" name="Group 4"/>
            <p:cNvGrpSpPr/>
            <p:nvPr/>
          </p:nvGrpSpPr>
          <p:grpSpPr bwMode="auto">
            <a:xfrm rot="-10800000">
              <a:off x="327" y="391"/>
              <a:ext cx="5184" cy="3674"/>
              <a:chOff x="295" y="527"/>
              <a:chExt cx="5184" cy="3629"/>
            </a:xfrm>
          </p:grpSpPr>
          <p:sp>
            <p:nvSpPr>
              <p:cNvPr id="80901" name="Line 5"/>
              <p:cNvSpPr>
                <a:spLocks noChangeShapeType="1"/>
              </p:cNvSpPr>
              <p:nvPr/>
            </p:nvSpPr>
            <p:spPr bwMode="auto">
              <a:xfrm>
                <a:off x="295" y="527"/>
                <a:ext cx="0" cy="3399"/>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0902" name="Group 6"/>
              <p:cNvGrpSpPr/>
              <p:nvPr/>
            </p:nvGrpSpPr>
            <p:grpSpPr bwMode="auto">
              <a:xfrm>
                <a:off x="295" y="527"/>
                <a:ext cx="5184" cy="3629"/>
                <a:chOff x="295" y="618"/>
                <a:chExt cx="5184" cy="3583"/>
              </a:xfrm>
            </p:grpSpPr>
            <p:sp>
              <p:nvSpPr>
                <p:cNvPr id="80903" name="Line 7"/>
                <p:cNvSpPr>
                  <a:spLocks noChangeShapeType="1"/>
                </p:cNvSpPr>
                <p:nvPr/>
              </p:nvSpPr>
              <p:spPr bwMode="auto">
                <a:xfrm>
                  <a:off x="295" y="618"/>
                  <a:ext cx="518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0904" name="Group 8"/>
                <p:cNvGrpSpPr/>
                <p:nvPr/>
              </p:nvGrpSpPr>
              <p:grpSpPr bwMode="auto">
                <a:xfrm>
                  <a:off x="301" y="618"/>
                  <a:ext cx="5178" cy="3583"/>
                  <a:chOff x="301" y="618"/>
                  <a:chExt cx="5178" cy="3095"/>
                </a:xfrm>
              </p:grpSpPr>
              <p:sp>
                <p:nvSpPr>
                  <p:cNvPr id="80905" name="Line 9"/>
                  <p:cNvSpPr>
                    <a:spLocks noChangeShapeType="1"/>
                  </p:cNvSpPr>
                  <p:nvPr/>
                </p:nvSpPr>
                <p:spPr bwMode="auto">
                  <a:xfrm>
                    <a:off x="5479" y="618"/>
                    <a:ext cx="0" cy="278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06" name="Freeform 10"/>
                  <p:cNvSpPr/>
                  <p:nvPr/>
                </p:nvSpPr>
                <p:spPr bwMode="auto">
                  <a:xfrm>
                    <a:off x="301" y="3382"/>
                    <a:ext cx="5178" cy="331"/>
                  </a:xfrm>
                  <a:custGeom>
                    <a:avLst/>
                    <a:gdLst>
                      <a:gd name="T0" fmla="*/ 0 w 5168"/>
                      <a:gd name="T1" fmla="*/ 147 h 331"/>
                      <a:gd name="T2" fmla="*/ 110 w 5168"/>
                      <a:gd name="T3" fmla="*/ 171 h 331"/>
                      <a:gd name="T4" fmla="*/ 184 w 5168"/>
                      <a:gd name="T5" fmla="*/ 220 h 331"/>
                      <a:gd name="T6" fmla="*/ 478 w 5168"/>
                      <a:gd name="T7" fmla="*/ 331 h 331"/>
                      <a:gd name="T8" fmla="*/ 1690 w 5168"/>
                      <a:gd name="T9" fmla="*/ 282 h 331"/>
                      <a:gd name="T10" fmla="*/ 2890 w 5168"/>
                      <a:gd name="T11" fmla="*/ 318 h 331"/>
                      <a:gd name="T12" fmla="*/ 3258 w 5168"/>
                      <a:gd name="T13" fmla="*/ 306 h 331"/>
                      <a:gd name="T14" fmla="*/ 3343 w 5168"/>
                      <a:gd name="T15" fmla="*/ 269 h 331"/>
                      <a:gd name="T16" fmla="*/ 3466 w 5168"/>
                      <a:gd name="T17" fmla="*/ 257 h 331"/>
                      <a:gd name="T18" fmla="*/ 3992 w 5168"/>
                      <a:gd name="T19" fmla="*/ 196 h 331"/>
                      <a:gd name="T20" fmla="*/ 4372 w 5168"/>
                      <a:gd name="T21" fmla="*/ 135 h 331"/>
                      <a:gd name="T22" fmla="*/ 4433 w 5168"/>
                      <a:gd name="T23" fmla="*/ 98 h 331"/>
                      <a:gd name="T24" fmla="*/ 4543 w 5168"/>
                      <a:gd name="T25" fmla="*/ 37 h 331"/>
                      <a:gd name="T26" fmla="*/ 4641 w 5168"/>
                      <a:gd name="T27" fmla="*/ 12 h 331"/>
                      <a:gd name="T28" fmla="*/ 4690 w 5168"/>
                      <a:gd name="T29" fmla="*/ 0 h 331"/>
                      <a:gd name="T30" fmla="*/ 5168 w 5168"/>
                      <a:gd name="T31"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8" h="331">
                        <a:moveTo>
                          <a:pt x="0" y="147"/>
                        </a:moveTo>
                        <a:cubicBezTo>
                          <a:pt x="36" y="159"/>
                          <a:pt x="75" y="157"/>
                          <a:pt x="110" y="171"/>
                        </a:cubicBezTo>
                        <a:cubicBezTo>
                          <a:pt x="137" y="182"/>
                          <a:pt x="158" y="207"/>
                          <a:pt x="184" y="220"/>
                        </a:cubicBezTo>
                        <a:cubicBezTo>
                          <a:pt x="278" y="268"/>
                          <a:pt x="375" y="309"/>
                          <a:pt x="478" y="331"/>
                        </a:cubicBezTo>
                        <a:cubicBezTo>
                          <a:pt x="936" y="324"/>
                          <a:pt x="1273" y="311"/>
                          <a:pt x="1690" y="282"/>
                        </a:cubicBezTo>
                        <a:cubicBezTo>
                          <a:pt x="2090" y="287"/>
                          <a:pt x="2509" y="195"/>
                          <a:pt x="2890" y="318"/>
                        </a:cubicBezTo>
                        <a:cubicBezTo>
                          <a:pt x="3013" y="314"/>
                          <a:pt x="3135" y="313"/>
                          <a:pt x="3258" y="306"/>
                        </a:cubicBezTo>
                        <a:cubicBezTo>
                          <a:pt x="3296" y="304"/>
                          <a:pt x="3305" y="277"/>
                          <a:pt x="3343" y="269"/>
                        </a:cubicBezTo>
                        <a:cubicBezTo>
                          <a:pt x="3383" y="260"/>
                          <a:pt x="3425" y="261"/>
                          <a:pt x="3466" y="257"/>
                        </a:cubicBezTo>
                        <a:cubicBezTo>
                          <a:pt x="3664" y="124"/>
                          <a:pt x="3510" y="209"/>
                          <a:pt x="3992" y="196"/>
                        </a:cubicBezTo>
                        <a:cubicBezTo>
                          <a:pt x="4120" y="184"/>
                          <a:pt x="4249" y="175"/>
                          <a:pt x="4372" y="135"/>
                        </a:cubicBezTo>
                        <a:cubicBezTo>
                          <a:pt x="4425" y="80"/>
                          <a:pt x="4363" y="136"/>
                          <a:pt x="4433" y="98"/>
                        </a:cubicBezTo>
                        <a:cubicBezTo>
                          <a:pt x="4521" y="50"/>
                          <a:pt x="4477" y="55"/>
                          <a:pt x="4543" y="37"/>
                        </a:cubicBezTo>
                        <a:cubicBezTo>
                          <a:pt x="4575" y="28"/>
                          <a:pt x="4608" y="20"/>
                          <a:pt x="4641" y="12"/>
                        </a:cubicBezTo>
                        <a:cubicBezTo>
                          <a:pt x="4657" y="8"/>
                          <a:pt x="4690" y="0"/>
                          <a:pt x="4690" y="0"/>
                        </a:cubicBezTo>
                        <a:cubicBezTo>
                          <a:pt x="4853" y="15"/>
                          <a:pt x="5002" y="37"/>
                          <a:pt x="5168" y="37"/>
                        </a:cubicBezTo>
                      </a:path>
                    </a:pathLst>
                  </a:custGeom>
                  <a:noFill/>
                  <a:ln w="254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80907" name="Text Box 11"/>
            <p:cNvSpPr txBox="1">
              <a:spLocks noChangeArrowheads="1"/>
            </p:cNvSpPr>
            <p:nvPr/>
          </p:nvSpPr>
          <p:spPr bwMode="auto">
            <a:xfrm>
              <a:off x="414" y="799"/>
              <a:ext cx="501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还应考虑</a:t>
              </a:r>
              <a:r>
                <a:rPr lang="zh-CN" altLang="en-US" b="1" baseline="0">
                  <a:solidFill>
                    <a:srgbClr val="0033CC"/>
                  </a:solidFill>
                  <a:latin typeface="Arial" panose="020B0604020202020204" pitchFamily="34" charset="0"/>
                </a:rPr>
                <a:t>回声</a:t>
              </a:r>
              <a:r>
                <a:rPr lang="zh-CN" altLang="en-US" b="1" baseline="0">
                  <a:solidFill>
                    <a:schemeClr val="tx1"/>
                  </a:solidFill>
                  <a:latin typeface="Arial" panose="020B0604020202020204" pitchFamily="34" charset="0"/>
                </a:rPr>
                <a:t>传回来所需要的时间。为此，令石块下落    的真正时间 为</a:t>
              </a:r>
              <a:r>
                <a:rPr lang="en-US" altLang="zh-CN" i="1" baseline="0">
                  <a:solidFill>
                    <a:srgbClr val="0033CC"/>
                  </a:solidFill>
                </a:rPr>
                <a:t>t</a:t>
              </a:r>
              <a:r>
                <a:rPr lang="en-US" altLang="zh-CN">
                  <a:solidFill>
                    <a:srgbClr val="0033CC"/>
                  </a:solidFill>
                </a:rPr>
                <a:t>1</a:t>
              </a:r>
              <a:r>
                <a:rPr lang="zh-CN" altLang="en-US" b="1" baseline="0">
                  <a:solidFill>
                    <a:schemeClr val="tx1"/>
                  </a:solidFill>
                  <a:latin typeface="Arial" panose="020B0604020202020204" pitchFamily="34" charset="0"/>
                </a:rPr>
                <a:t>，声音传回来的时间记 为</a:t>
              </a:r>
              <a:r>
                <a:rPr lang="en-US" altLang="zh-CN" i="1" baseline="0">
                  <a:solidFill>
                    <a:srgbClr val="0033CC"/>
                  </a:solidFill>
                </a:rPr>
                <a:t>t</a:t>
              </a:r>
              <a:r>
                <a:rPr lang="en-US" altLang="zh-CN">
                  <a:solidFill>
                    <a:srgbClr val="0033CC"/>
                  </a:solidFill>
                </a:rPr>
                <a:t>2</a:t>
              </a:r>
              <a:r>
                <a:rPr lang="zh-CN" altLang="en-US" b="1" baseline="0">
                  <a:solidFill>
                    <a:schemeClr val="tx1"/>
                  </a:solidFill>
                  <a:latin typeface="Arial" panose="020B0604020202020204" pitchFamily="34" charset="0"/>
                </a:rPr>
                <a:t>，还得解一个方程组： </a:t>
              </a:r>
              <a:endParaRPr lang="zh-CN" altLang="en-US" b="1" baseline="0">
                <a:solidFill>
                  <a:schemeClr val="tx1"/>
                </a:solidFill>
                <a:latin typeface="Arial" panose="020B0604020202020204" pitchFamily="34" charset="0"/>
              </a:endParaRPr>
            </a:p>
          </p:txBody>
        </p:sp>
      </p:grpSp>
      <p:sp>
        <p:nvSpPr>
          <p:cNvPr id="80909" name="Rectangle 13"/>
          <p:cNvSpPr>
            <a:spLocks noChangeArrowheads="1"/>
          </p:cNvSpPr>
          <p:nvPr/>
        </p:nvSpPr>
        <p:spPr bwMode="auto">
          <a:xfrm>
            <a:off x="1524000" y="27114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0908" name="Object 12"/>
          <p:cNvGraphicFramePr>
            <a:graphicFrameLocks noChangeAspect="1"/>
          </p:cNvGraphicFramePr>
          <p:nvPr/>
        </p:nvGraphicFramePr>
        <p:xfrm>
          <a:off x="3656013" y="2033588"/>
          <a:ext cx="4205287" cy="2938462"/>
        </p:xfrm>
        <a:graphic>
          <a:graphicData uri="http://schemas.openxmlformats.org/presentationml/2006/ole">
            <mc:AlternateContent xmlns:mc="http://schemas.openxmlformats.org/markup-compatibility/2006">
              <mc:Choice xmlns:v="urn:schemas-microsoft-com:vml" Requires="v">
                <p:oleObj spid="_x0000_s80923" name="公式" r:id="rId1" imgW="2032000" imgH="1422400" progId="Equation.3">
                  <p:embed/>
                </p:oleObj>
              </mc:Choice>
              <mc:Fallback>
                <p:oleObj name="公式" r:id="rId1" imgW="2032000" imgH="1422400"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3" y="2033588"/>
                        <a:ext cx="4205287" cy="293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0921" name="Group 25"/>
          <p:cNvGrpSpPr/>
          <p:nvPr/>
        </p:nvGrpSpPr>
        <p:grpSpPr bwMode="auto">
          <a:xfrm>
            <a:off x="8031163" y="2305050"/>
            <a:ext cx="2116137" cy="2925762"/>
            <a:chOff x="4099" y="1452"/>
            <a:chExt cx="1333" cy="1843"/>
          </a:xfrm>
        </p:grpSpPr>
        <p:sp>
          <p:nvSpPr>
            <p:cNvPr id="80910" name="AutoShape 14"/>
            <p:cNvSpPr>
              <a:spLocks noChangeArrowheads="1"/>
            </p:cNvSpPr>
            <p:nvPr/>
          </p:nvSpPr>
          <p:spPr bwMode="auto">
            <a:xfrm rot="5400000">
              <a:off x="3829" y="1749"/>
              <a:ext cx="1843" cy="1248"/>
            </a:xfrm>
            <a:prstGeom prst="wedgeRoundRectCallout">
              <a:avLst>
                <a:gd name="adj1" fmla="val 3227"/>
                <a:gd name="adj2" fmla="val 93829"/>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algn="ctr"/>
              <a:endParaRPr lang="zh-CN" altLang="zh-CN" sz="1800" baseline="0">
                <a:solidFill>
                  <a:schemeClr val="tx1"/>
                </a:solidFill>
                <a:latin typeface="Arial" panose="020B0604020202020204" pitchFamily="34" charset="0"/>
              </a:endParaRPr>
            </a:p>
          </p:txBody>
        </p:sp>
        <p:sp>
          <p:nvSpPr>
            <p:cNvPr id="80911" name="Text Box 15"/>
            <p:cNvSpPr txBox="1">
              <a:spLocks noChangeArrowheads="1"/>
            </p:cNvSpPr>
            <p:nvPr/>
          </p:nvSpPr>
          <p:spPr bwMode="auto">
            <a:xfrm>
              <a:off x="4099" y="1513"/>
              <a:ext cx="1333" cy="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这一方程组是</a:t>
              </a:r>
              <a:r>
                <a:rPr lang="zh-CN" altLang="en-US" b="1" baseline="0">
                  <a:solidFill>
                    <a:srgbClr val="FF0000"/>
                  </a:solidFill>
                  <a:latin typeface="Arial" panose="020B0604020202020204" pitchFamily="34" charset="0"/>
                </a:rPr>
                <a:t>非线性</a:t>
              </a:r>
              <a:r>
                <a:rPr lang="zh-CN" altLang="en-US" b="1" baseline="0">
                  <a:solidFill>
                    <a:schemeClr val="tx1"/>
                  </a:solidFill>
                  <a:latin typeface="Arial" panose="020B0604020202020204" pitchFamily="34" charset="0"/>
                </a:rPr>
                <a:t>的，求解不太容易，为了估算崖高竟要去解一个非线性主程组似乎不合情理</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pSp>
      <p:pic>
        <p:nvPicPr>
          <p:cNvPr id="80912" name="Picture 16" descr="AMID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4689475"/>
            <a:ext cx="765175" cy="1646238"/>
          </a:xfrm>
          <a:prstGeom prst="rect">
            <a:avLst/>
          </a:prstGeom>
          <a:noFill/>
          <a:extLst>
            <a:ext uri="{909E8E84-426E-40DD-AFC4-6F175D3DCCD1}">
              <a14:hiddenFill xmlns:a14="http://schemas.microsoft.com/office/drawing/2010/main">
                <a:solidFill>
                  <a:srgbClr val="FFFFFF"/>
                </a:solidFill>
              </a14:hiddenFill>
            </a:ext>
          </a:extLst>
        </p:spPr>
      </p:pic>
      <p:grpSp>
        <p:nvGrpSpPr>
          <p:cNvPr id="80922" name="Group 26"/>
          <p:cNvGrpSpPr/>
          <p:nvPr/>
        </p:nvGrpSpPr>
        <p:grpSpPr bwMode="auto">
          <a:xfrm>
            <a:off x="3260725" y="4346575"/>
            <a:ext cx="6884988" cy="1962150"/>
            <a:chOff x="1094" y="2738"/>
            <a:chExt cx="4337" cy="1236"/>
          </a:xfrm>
        </p:grpSpPr>
        <p:sp>
          <p:nvSpPr>
            <p:cNvPr id="80918" name="Rectangle 22" descr="信纸"/>
            <p:cNvSpPr>
              <a:spLocks noChangeArrowheads="1"/>
            </p:cNvSpPr>
            <p:nvPr/>
          </p:nvSpPr>
          <p:spPr bwMode="auto">
            <a:xfrm>
              <a:off x="1094" y="2755"/>
              <a:ext cx="4337" cy="1219"/>
            </a:xfrm>
            <a:prstGeom prst="rect">
              <a:avLst/>
            </a:prstGeom>
            <a:blipFill dpi="0" rotWithShape="1">
              <a:blip r:embed="rId4"/>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80919" name="Text Box 23"/>
            <p:cNvSpPr txBox="1">
              <a:spLocks noChangeArrowheads="1"/>
            </p:cNvSpPr>
            <p:nvPr/>
          </p:nvSpPr>
          <p:spPr bwMode="auto">
            <a:xfrm>
              <a:off x="1094" y="2738"/>
              <a:ext cx="4196"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相对于石块速度，声音速度要快得多，我们可  用方法二先求一次</a:t>
              </a:r>
              <a:r>
                <a:rPr lang="zh-CN" altLang="en-US" i="1" baseline="0">
                  <a:solidFill>
                    <a:schemeClr val="tx1"/>
                  </a:solidFill>
                </a:rPr>
                <a:t> </a:t>
              </a:r>
              <a:r>
                <a:rPr lang="en-US" altLang="zh-CN" i="1" baseline="0">
                  <a:solidFill>
                    <a:srgbClr val="0033CC"/>
                  </a:solidFill>
                </a:rPr>
                <a:t>h</a:t>
              </a:r>
              <a:r>
                <a:rPr lang="zh-CN" altLang="en-US" b="1" baseline="0">
                  <a:solidFill>
                    <a:schemeClr val="tx1"/>
                  </a:solidFill>
                  <a:latin typeface="Arial" panose="020B0604020202020204" pitchFamily="34" charset="0"/>
                </a:rPr>
                <a:t>，令</a:t>
              </a:r>
              <a:r>
                <a:rPr lang="en-US" altLang="zh-CN" i="1" baseline="0">
                  <a:solidFill>
                    <a:srgbClr val="0033CC"/>
                  </a:solidFill>
                </a:rPr>
                <a:t>t</a:t>
              </a:r>
              <a:r>
                <a:rPr lang="en-US" altLang="zh-CN">
                  <a:solidFill>
                    <a:srgbClr val="0033CC"/>
                  </a:solidFill>
                </a:rPr>
                <a:t>2</a:t>
              </a:r>
              <a:r>
                <a:rPr lang="en-US" altLang="zh-CN" i="1" baseline="0">
                  <a:solidFill>
                    <a:srgbClr val="0033CC"/>
                  </a:solidFill>
                </a:rPr>
                <a:t>=h</a:t>
              </a:r>
              <a:r>
                <a:rPr lang="en-US" altLang="zh-CN" baseline="0">
                  <a:solidFill>
                    <a:srgbClr val="0033CC"/>
                  </a:solidFill>
                  <a:latin typeface="Arial" panose="020B0604020202020204" pitchFamily="34" charset="0"/>
                </a:rPr>
                <a:t>/</a:t>
              </a:r>
              <a:r>
                <a:rPr lang="en-US" altLang="zh-CN" baseline="0">
                  <a:solidFill>
                    <a:srgbClr val="0033CC"/>
                  </a:solidFill>
                </a:rPr>
                <a:t>340</a:t>
              </a:r>
              <a:r>
                <a:rPr lang="zh-CN" altLang="en-US" b="1" baseline="0">
                  <a:solidFill>
                    <a:schemeClr val="tx1"/>
                  </a:solidFill>
                  <a:latin typeface="Arial" panose="020B0604020202020204" pitchFamily="34" charset="0"/>
                </a:rPr>
                <a:t>，校正</a:t>
              </a:r>
              <a:r>
                <a:rPr lang="en-US" altLang="zh-CN" i="1" baseline="0">
                  <a:solidFill>
                    <a:srgbClr val="0033CC"/>
                  </a:solidFill>
                </a:rPr>
                <a:t>t</a:t>
              </a:r>
              <a:r>
                <a:rPr lang="zh-CN" altLang="en-US" b="1" baseline="0">
                  <a:solidFill>
                    <a:schemeClr val="tx1"/>
                  </a:solidFill>
                  <a:latin typeface="Arial" panose="020B0604020202020204" pitchFamily="34" charset="0"/>
                </a:rPr>
                <a:t>，求石块下落时间 </a:t>
              </a:r>
              <a:r>
                <a:rPr lang="en-US" altLang="zh-CN" i="1" baseline="0">
                  <a:solidFill>
                    <a:srgbClr val="0033CC"/>
                  </a:solidFill>
                </a:rPr>
                <a:t>t</a:t>
              </a:r>
              <a:r>
                <a:rPr lang="en-US" altLang="zh-CN">
                  <a:solidFill>
                    <a:srgbClr val="0033CC"/>
                  </a:solidFill>
                  <a:latin typeface="Arial" panose="020B0604020202020204" pitchFamily="34" charset="0"/>
                </a:rPr>
                <a:t>1</a:t>
              </a:r>
              <a:r>
                <a:rPr lang="en-US" altLang="zh-CN" b="1" baseline="0">
                  <a:solidFill>
                    <a:srgbClr val="0033CC"/>
                  </a:solidFill>
                  <a:latin typeface="Arial" panose="020B0604020202020204" pitchFamily="34" charset="0"/>
                </a:rPr>
                <a:t>≈</a:t>
              </a:r>
              <a:r>
                <a:rPr lang="en-US" altLang="zh-CN" i="1" baseline="0">
                  <a:solidFill>
                    <a:srgbClr val="0033CC"/>
                  </a:solidFill>
                </a:rPr>
                <a:t>t-t</a:t>
              </a:r>
              <a:r>
                <a:rPr lang="en-US" altLang="zh-CN">
                  <a:solidFill>
                    <a:srgbClr val="0033CC"/>
                  </a:solidFill>
                </a:rPr>
                <a:t>2</a:t>
              </a:r>
              <a:r>
                <a:rPr lang="zh-CN" altLang="en-US" b="1" baseline="0">
                  <a:solidFill>
                    <a:schemeClr val="tx1"/>
                  </a:solidFill>
                  <a:latin typeface="Arial" panose="020B0604020202020204" pitchFamily="34" charset="0"/>
                </a:rPr>
                <a:t>将</a:t>
              </a:r>
              <a:r>
                <a:rPr lang="en-US" altLang="zh-CN" i="1" baseline="0">
                  <a:solidFill>
                    <a:srgbClr val="0033CC"/>
                  </a:solidFill>
                </a:rPr>
                <a:t>t</a:t>
              </a:r>
              <a:r>
                <a:rPr lang="en-US" altLang="zh-CN">
                  <a:solidFill>
                    <a:srgbClr val="0033CC"/>
                  </a:solidFill>
                </a:rPr>
                <a:t>1</a:t>
              </a:r>
              <a:r>
                <a:rPr lang="zh-CN" altLang="en-US" b="1" baseline="0">
                  <a:solidFill>
                    <a:schemeClr val="tx1"/>
                  </a:solidFill>
                  <a:latin typeface="Arial" panose="020B0604020202020204" pitchFamily="34" charset="0"/>
                </a:rPr>
                <a:t>代入式</a:t>
              </a:r>
              <a:r>
                <a:rPr lang="zh-CN" altLang="en-US" b="1" baseline="0">
                  <a:solidFill>
                    <a:srgbClr val="0033CC"/>
                  </a:solidFill>
                  <a:latin typeface="宋体" panose="02010600030101010101" pitchFamily="2" charset="-122"/>
                </a:rPr>
                <a:t>①</a:t>
              </a:r>
              <a:r>
                <a:rPr lang="zh-CN" altLang="en-US" b="1" baseline="0">
                  <a:solidFill>
                    <a:schemeClr val="tx1"/>
                  </a:solidFill>
                  <a:latin typeface="Arial" panose="020B0604020202020204" pitchFamily="34" charset="0"/>
                </a:rPr>
                <a:t>再算一次，得出崖高的近似值。例如， 若</a:t>
              </a:r>
              <a:r>
                <a:rPr lang="en-US" altLang="zh-CN" i="1" baseline="0">
                  <a:solidFill>
                    <a:srgbClr val="0033CC"/>
                  </a:solidFill>
                </a:rPr>
                <a:t>h=</a:t>
              </a:r>
              <a:r>
                <a:rPr lang="en-US" altLang="zh-CN" baseline="0">
                  <a:solidFill>
                    <a:srgbClr val="0033CC"/>
                  </a:solidFill>
                </a:rPr>
                <a:t>69.9</a:t>
              </a:r>
              <a:r>
                <a:rPr lang="zh-CN" altLang="en-US" b="1" baseline="0">
                  <a:solidFill>
                    <a:schemeClr val="tx1"/>
                  </a:solidFill>
                  <a:latin typeface="Arial" panose="020B0604020202020204" pitchFamily="34" charset="0"/>
                </a:rPr>
                <a:t>米，则 </a:t>
              </a:r>
              <a:r>
                <a:rPr lang="en-US" altLang="zh-CN" i="1" baseline="0">
                  <a:solidFill>
                    <a:srgbClr val="0033CC"/>
                  </a:solidFill>
                </a:rPr>
                <a:t>t</a:t>
              </a:r>
              <a:r>
                <a:rPr lang="en-US" altLang="zh-CN">
                  <a:solidFill>
                    <a:srgbClr val="0033CC"/>
                  </a:solidFill>
                </a:rPr>
                <a:t>2</a:t>
              </a:r>
              <a:r>
                <a:rPr lang="en-US" altLang="zh-CN" b="1" baseline="0">
                  <a:solidFill>
                    <a:srgbClr val="0033CC"/>
                  </a:solidFill>
                  <a:latin typeface="Arial" panose="020B0604020202020204" pitchFamily="34" charset="0"/>
                </a:rPr>
                <a:t>≈</a:t>
              </a:r>
              <a:r>
                <a:rPr lang="en-US" altLang="zh-CN" baseline="0">
                  <a:solidFill>
                    <a:srgbClr val="0033CC"/>
                  </a:solidFill>
                </a:rPr>
                <a:t>0.21</a:t>
              </a:r>
              <a:r>
                <a:rPr lang="zh-CN" altLang="en-US" b="1" baseline="0">
                  <a:solidFill>
                    <a:schemeClr val="tx1"/>
                  </a:solidFill>
                  <a:latin typeface="Arial" panose="020B0604020202020204" pitchFamily="34" charset="0"/>
                </a:rPr>
                <a:t>秒，故 </a:t>
              </a:r>
              <a:r>
                <a:rPr lang="en-US" altLang="zh-CN" i="1" baseline="0">
                  <a:solidFill>
                    <a:srgbClr val="0033CC"/>
                  </a:solidFill>
                </a:rPr>
                <a:t>t</a:t>
              </a:r>
              <a:r>
                <a:rPr lang="en-US" altLang="zh-CN">
                  <a:solidFill>
                    <a:srgbClr val="0033CC"/>
                  </a:solidFill>
                </a:rPr>
                <a:t>1</a:t>
              </a:r>
              <a:r>
                <a:rPr lang="en-US" altLang="zh-CN" b="1" baseline="0">
                  <a:solidFill>
                    <a:srgbClr val="0033CC"/>
                  </a:solidFill>
                  <a:latin typeface="Arial" panose="020B0604020202020204" pitchFamily="34" charset="0"/>
                </a:rPr>
                <a:t>≈</a:t>
              </a:r>
              <a:r>
                <a:rPr lang="en-US" altLang="zh-CN" baseline="0">
                  <a:solidFill>
                    <a:srgbClr val="0033CC"/>
                  </a:solidFill>
                </a:rPr>
                <a:t>3.69</a:t>
              </a:r>
              <a:r>
                <a:rPr lang="zh-CN" altLang="en-US" b="1" baseline="0">
                  <a:solidFill>
                    <a:schemeClr val="tx1"/>
                  </a:solidFill>
                  <a:latin typeface="Arial" panose="020B0604020202020204" pitchFamily="34" charset="0"/>
                </a:rPr>
                <a:t>秒，求得 </a:t>
              </a:r>
              <a:r>
                <a:rPr lang="en-US" altLang="zh-CN" i="1" baseline="0">
                  <a:solidFill>
                    <a:srgbClr val="0033CC"/>
                  </a:solidFill>
                </a:rPr>
                <a:t>h</a:t>
              </a:r>
              <a:r>
                <a:rPr lang="en-US" altLang="zh-CN" b="1" baseline="0">
                  <a:solidFill>
                    <a:srgbClr val="0033CC"/>
                  </a:solidFill>
                  <a:latin typeface="Arial" panose="020B0604020202020204" pitchFamily="34" charset="0"/>
                </a:rPr>
                <a:t>≈</a:t>
              </a:r>
              <a:r>
                <a:rPr lang="en-US" altLang="zh-CN" baseline="0">
                  <a:solidFill>
                    <a:srgbClr val="0033CC"/>
                  </a:solidFill>
                </a:rPr>
                <a:t>62.3</a:t>
              </a:r>
              <a:r>
                <a:rPr lang="zh-CN" altLang="en-US" b="1" baseline="0">
                  <a:solidFill>
                    <a:schemeClr val="tx1"/>
                  </a:solidFill>
                  <a:latin typeface="Arial" panose="020B0604020202020204" pitchFamily="34" charset="0"/>
                </a:rPr>
                <a:t>米。 </a:t>
              </a:r>
              <a:endParaRPr lang="zh-CN" altLang="en-US" b="1" baseline="0">
                <a:solidFill>
                  <a:schemeClr val="tx1"/>
                </a:solidFill>
                <a:latin typeface="Arial" panose="020B0604020202020204" pitchFamily="34" charset="0"/>
              </a:endParaRPr>
            </a:p>
          </p:txBody>
        </p:sp>
      </p:gr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崖高的估计</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0920"/>
                                        </p:tgtEl>
                                        <p:attrNameLst>
                                          <p:attrName>style.visibility</p:attrName>
                                        </p:attrNameLst>
                                      </p:cBhvr>
                                      <p:to>
                                        <p:strVal val="visible"/>
                                      </p:to>
                                    </p:set>
                                    <p:animEffect transition="in" filter="wipe(up)">
                                      <p:cBhvr>
                                        <p:cTn id="7" dur="500"/>
                                        <p:tgtEl>
                                          <p:spTgt spid="809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908"/>
                                        </p:tgtEl>
                                        <p:attrNameLst>
                                          <p:attrName>style.visibility</p:attrName>
                                        </p:attrNameLst>
                                      </p:cBhvr>
                                      <p:to>
                                        <p:strVal val="visible"/>
                                      </p:to>
                                    </p:set>
                                    <p:animEffect transition="in" filter="fade">
                                      <p:cBhvr>
                                        <p:cTn id="11" dur="2000"/>
                                        <p:tgtEl>
                                          <p:spTgt spid="8090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0921"/>
                                        </p:tgtEl>
                                        <p:attrNameLst>
                                          <p:attrName>style.visibility</p:attrName>
                                        </p:attrNameLst>
                                      </p:cBhvr>
                                      <p:to>
                                        <p:strVal val="visible"/>
                                      </p:to>
                                    </p:set>
                                    <p:animEffect transition="in" filter="wipe(left)">
                                      <p:cBhvr>
                                        <p:cTn id="16" dur="500"/>
                                        <p:tgtEl>
                                          <p:spTgt spid="80921"/>
                                        </p:tgtEl>
                                      </p:cBhvr>
                                    </p:animEffect>
                                  </p:childTnLst>
                                  <p:subTnLst>
                                    <p:set>
                                      <p:cBhvr override="childStyle">
                                        <p:cTn dur="1" fill="hold" display="0" masterRel="nextClick" afterEffect="1"/>
                                        <p:tgtEl>
                                          <p:spTgt spid="8092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34" presetClass="entr" presetSubtype="0" fill="hold" nodeType="clickEffect">
                                  <p:stCondLst>
                                    <p:cond delay="0"/>
                                  </p:stCondLst>
                                  <p:childTnLst>
                                    <p:set>
                                      <p:cBhvr>
                                        <p:cTn id="20" dur="1" fill="hold">
                                          <p:stCondLst>
                                            <p:cond delay="0"/>
                                          </p:stCondLst>
                                        </p:cTn>
                                        <p:tgtEl>
                                          <p:spTgt spid="80912"/>
                                        </p:tgtEl>
                                        <p:attrNameLst>
                                          <p:attrName>style.visibility</p:attrName>
                                        </p:attrNameLst>
                                      </p:cBhvr>
                                      <p:to>
                                        <p:strVal val="visible"/>
                                      </p:to>
                                    </p:set>
                                    <p:anim from="(-#ppt_w/2)" to="(#ppt_x)" calcmode="lin" valueType="num">
                                      <p:cBhvr>
                                        <p:cTn id="21" dur="600" fill="hold">
                                          <p:stCondLst>
                                            <p:cond delay="0"/>
                                          </p:stCondLst>
                                        </p:cTn>
                                        <p:tgtEl>
                                          <p:spTgt spid="80912"/>
                                        </p:tgtEl>
                                        <p:attrNameLst>
                                          <p:attrName>ppt_x</p:attrName>
                                        </p:attrNameLst>
                                      </p:cBhvr>
                                    </p:anim>
                                    <p:anim from="0" to="-1.0" calcmode="lin" valueType="num">
                                      <p:cBhvr>
                                        <p:cTn id="22" dur="200" decel="50000" autoRev="1" fill="hold">
                                          <p:stCondLst>
                                            <p:cond delay="600"/>
                                          </p:stCondLst>
                                        </p:cTn>
                                        <p:tgtEl>
                                          <p:spTgt spid="80912"/>
                                        </p:tgtEl>
                                        <p:attrNameLst>
                                          <p:attrName>xshear</p:attrName>
                                        </p:attrNameLst>
                                      </p:cBhvr>
                                    </p:anim>
                                    <p:animScale>
                                      <p:cBhvr>
                                        <p:cTn id="23" dur="200" decel="100000" autoRev="1" fill="hold">
                                          <p:stCondLst>
                                            <p:cond delay="600"/>
                                          </p:stCondLst>
                                        </p:cTn>
                                        <p:tgtEl>
                                          <p:spTgt spid="80912"/>
                                        </p:tgtEl>
                                      </p:cBhvr>
                                      <p:from x="100000" y="100000"/>
                                      <p:to x="80000" y="100000"/>
                                    </p:animScale>
                                    <p:anim by="(#ppt_h/3+#ppt_w*0.1)" calcmode="lin" valueType="num">
                                      <p:cBhvr additive="sum">
                                        <p:cTn id="24" dur="200" decel="100000" autoRev="1" fill="hold">
                                          <p:stCondLst>
                                            <p:cond delay="600"/>
                                          </p:stCondLst>
                                        </p:cTn>
                                        <p:tgtEl>
                                          <p:spTgt spid="80912"/>
                                        </p:tgtEl>
                                        <p:attrNameLst>
                                          <p:attrName>ppt_x</p:attrName>
                                        </p:attrNameLst>
                                      </p:cBhvr>
                                    </p:anim>
                                  </p:childTnLst>
                                </p:cTn>
                              </p:par>
                            </p:childTnLst>
                          </p:cTn>
                        </p:par>
                        <p:par>
                          <p:cTn id="25" fill="hold">
                            <p:stCondLst>
                              <p:cond delay="1000"/>
                            </p:stCondLst>
                            <p:childTnLst>
                              <p:par>
                                <p:cTn id="26" presetID="22" presetClass="entr" presetSubtype="8" fill="hold" nodeType="afterEffect">
                                  <p:stCondLst>
                                    <p:cond delay="500"/>
                                  </p:stCondLst>
                                  <p:childTnLst>
                                    <p:set>
                                      <p:cBhvr>
                                        <p:cTn id="27" dur="1" fill="hold">
                                          <p:stCondLst>
                                            <p:cond delay="0"/>
                                          </p:stCondLst>
                                        </p:cTn>
                                        <p:tgtEl>
                                          <p:spTgt spid="80922"/>
                                        </p:tgtEl>
                                        <p:attrNameLst>
                                          <p:attrName>style.visibility</p:attrName>
                                        </p:attrNameLst>
                                      </p:cBhvr>
                                      <p:to>
                                        <p:strVal val="visible"/>
                                      </p:to>
                                    </p:set>
                                    <p:animEffect transition="in" filter="wipe(left)">
                                      <p:cBhvr>
                                        <p:cTn id="28" dur="500"/>
                                        <p:tgtEl>
                                          <p:spTgt spid="80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932940"/>
            <a:ext cx="4987290" cy="678815"/>
          </a:xfrm>
        </p:spPr>
        <p:txBody>
          <a:bodyPr>
            <a:normAutofit/>
          </a:bodyPr>
          <a:p>
            <a:r>
              <a:rPr lang="en-US" altLang="zh-CN"/>
              <a:t>1.</a:t>
            </a:r>
            <a:r>
              <a:rPr lang="zh-CN" altLang="en-US"/>
              <a:t>问题提出</a:t>
            </a:r>
            <a:endParaRPr lang="zh-CN" altLang="en-US"/>
          </a:p>
        </p:txBody>
      </p:sp>
      <p:sp>
        <p:nvSpPr>
          <p:cNvPr id="3" name="内容占位符 2"/>
          <p:cNvSpPr>
            <a:spLocks noGrp="1"/>
          </p:cNvSpPr>
          <p:nvPr>
            <p:ph idx="1"/>
          </p:nvPr>
        </p:nvSpPr>
        <p:spPr>
          <a:xfrm>
            <a:off x="393065" y="2611755"/>
            <a:ext cx="11406505" cy="3958590"/>
          </a:xfrm>
        </p:spPr>
        <p:txBody>
          <a:bodyPr>
            <a:noAutofit/>
          </a:bodyPr>
          <a:p>
            <a:pPr marL="0" indent="304800" algn="just" fontAlgn="auto">
              <a:lnSpc>
                <a:spcPct val="150000"/>
              </a:lnSpc>
              <a:spcBef>
                <a:spcPts val="0"/>
              </a:spcBef>
            </a:pPr>
            <a:r>
              <a:rPr altLang="en-US" sz="2800" b="1" dirty="0">
                <a:latin typeface="Arial" panose="020B0604020202020204" pitchFamily="34" charset="0"/>
                <a:ea typeface="楷体_GB2312" pitchFamily="49" charset="-122"/>
                <a:sym typeface="+mn-ea"/>
              </a:rPr>
              <a:t>社会的各个生产部门之间都存在某种关联关系．每一个生产部门都依赖于其他生产部门的产品或半成品，同时它也为其他生产部门的生产提供一定的条件. </a:t>
            </a:r>
            <a:endParaRPr altLang="en-US" sz="2800" b="1" dirty="0">
              <a:latin typeface="Arial" panose="020B0604020202020204" pitchFamily="34" charset="0"/>
              <a:ea typeface="楷体_GB2312" pitchFamily="49" charset="-122"/>
              <a:sym typeface="+mn-ea"/>
            </a:endParaRPr>
          </a:p>
          <a:p>
            <a:pPr marL="0" indent="0" algn="just" fontAlgn="auto">
              <a:lnSpc>
                <a:spcPct val="150000"/>
              </a:lnSpc>
              <a:spcBef>
                <a:spcPts val="0"/>
              </a:spcBef>
              <a:buNone/>
            </a:pPr>
            <a:r>
              <a:rPr altLang="en-US" sz="2800" b="1" u="sng" dirty="0">
                <a:solidFill>
                  <a:srgbClr val="FF3300"/>
                </a:solidFill>
                <a:latin typeface="Times New Roman" panose="02020603050405020304" pitchFamily="18" charset="0"/>
                <a:ea typeface="幼圆" panose="02010509060101010101" pitchFamily="49" charset="-122"/>
                <a:sym typeface="+mn-ea"/>
              </a:rPr>
              <a:t>问题</a:t>
            </a:r>
            <a:r>
              <a:rPr altLang="en-US" sz="2800" b="1" dirty="0">
                <a:solidFill>
                  <a:srgbClr val="FF3300"/>
                </a:solidFill>
                <a:latin typeface="Times New Roman" panose="02020603050405020304" pitchFamily="18" charset="0"/>
                <a:ea typeface="宋体" panose="02010600030101010101" pitchFamily="2" charset="-122"/>
                <a:sym typeface="+mn-ea"/>
              </a:rPr>
              <a:t>：</a:t>
            </a:r>
            <a:endParaRPr lang="zh-CN" altLang="en-US" sz="2800" b="1" dirty="0">
              <a:solidFill>
                <a:srgbClr val="FF3300"/>
              </a:solidFill>
              <a:latin typeface="Times New Roman" panose="02020603050405020304" pitchFamily="18" charset="0"/>
              <a:ea typeface="宋体" panose="02010600030101010101" pitchFamily="2" charset="-122"/>
            </a:endParaRPr>
          </a:p>
          <a:p>
            <a:pPr marL="0" indent="304800" algn="just" fontAlgn="auto">
              <a:lnSpc>
                <a:spcPct val="150000"/>
              </a:lnSpc>
              <a:spcBef>
                <a:spcPts val="0"/>
              </a:spcBef>
            </a:pPr>
            <a:r>
              <a:rPr altLang="en-US" sz="2800" b="1" dirty="0">
                <a:latin typeface="Arial" panose="020B0604020202020204" pitchFamily="34" charset="0"/>
                <a:ea typeface="楷体_GB2312" pitchFamily="49" charset="-122"/>
                <a:sym typeface="+mn-ea"/>
              </a:rPr>
              <a:t>如何在特定的经济形势下，确定各生产部门的投入产出水平，以及满足整个社会的生产需求</a:t>
            </a:r>
            <a:r>
              <a:rPr lang="en-US" altLang="zh-CN" sz="2800">
                <a:latin typeface="Arial" panose="020B0604020202020204" pitchFamily="34" charset="0"/>
                <a:ea typeface="楷体_GB2312" pitchFamily="49" charset="-122"/>
                <a:sym typeface="+mn-ea"/>
              </a:rPr>
              <a:t>.</a:t>
            </a:r>
            <a:endParaRPr lang="zh-CN" altLang="en-US" sz="2800"/>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
        <p:nvSpPr>
          <p:cNvPr id="4" name="文本框 3"/>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lang="en-US" altLang="zh-CN"/>
              <a:t>2</a:t>
            </a:r>
            <a:r>
              <a:rPr lang="zh-CN" altLang="en-US"/>
              <a:t>.</a:t>
            </a:r>
            <a:r>
              <a:rPr lang="en-US" altLang="zh-CN"/>
              <a:t> </a:t>
            </a:r>
            <a:r>
              <a:rPr lang="zh-CN" altLang="en-US"/>
              <a:t>模型假设和模型</a:t>
            </a:r>
            <a:endParaRPr lang="zh-CN" altLang="en-US"/>
          </a:p>
        </p:txBody>
      </p:sp>
      <p:sp>
        <p:nvSpPr>
          <p:cNvPr id="3" name="内容占位符 2"/>
          <p:cNvSpPr>
            <a:spLocks noGrp="1"/>
          </p:cNvSpPr>
          <p:nvPr>
            <p:ph idx="1"/>
          </p:nvPr>
        </p:nvSpPr>
        <p:spPr>
          <a:xfrm>
            <a:off x="393065" y="2309495"/>
            <a:ext cx="11406505" cy="4162425"/>
          </a:xfrm>
        </p:spPr>
        <p:txBody>
          <a:bodyPr>
            <a:noAutofit/>
          </a:bodyPr>
          <a:p>
            <a:pPr>
              <a:spcAft>
                <a:spcPct val="45000"/>
              </a:spcAft>
              <a:buFont typeface="Wingdings" panose="05000000000000000000" pitchFamily="2" charset="2"/>
              <a:buChar char="Ø"/>
            </a:pPr>
            <a:r>
              <a:rPr altLang="en-US" sz="2800" b="1" dirty="0">
                <a:solidFill>
                  <a:srgbClr val="0000FF"/>
                </a:solidFill>
                <a:latin typeface="Arial" panose="020B0604020202020204" pitchFamily="34" charset="0"/>
                <a:ea typeface="楷体_GB2312" pitchFamily="49" charset="-122"/>
                <a:sym typeface="+mn-ea"/>
              </a:rPr>
              <a:t>经济系统被划分为若干个生产实体或部门</a:t>
            </a:r>
            <a:r>
              <a:rPr lang="en-US" altLang="zh-CN" sz="2800" b="1">
                <a:solidFill>
                  <a:srgbClr val="0000FF"/>
                </a:solidFill>
                <a:latin typeface="Arial" panose="020B0604020202020204" pitchFamily="34" charset="0"/>
                <a:ea typeface="楷体_GB2312" pitchFamily="49" charset="-122"/>
                <a:sym typeface="+mn-ea"/>
              </a:rPr>
              <a:t>,</a:t>
            </a:r>
            <a:r>
              <a:rPr altLang="en-US" sz="2800" b="1" dirty="0">
                <a:solidFill>
                  <a:srgbClr val="0000FF"/>
                </a:solidFill>
                <a:latin typeface="Arial" panose="020B0604020202020204" pitchFamily="34" charset="0"/>
                <a:ea typeface="楷体_GB2312" pitchFamily="49" charset="-122"/>
                <a:sym typeface="+mn-ea"/>
              </a:rPr>
              <a:t>每个部门生产一种产品</a:t>
            </a:r>
            <a:r>
              <a:rPr altLang="en-US" sz="2800" dirty="0">
                <a:solidFill>
                  <a:srgbClr val="0000FF"/>
                </a:solidFill>
                <a:latin typeface="Arial" panose="020B0604020202020204" pitchFamily="34" charset="0"/>
                <a:ea typeface="楷体_GB2312" pitchFamily="49" charset="-122"/>
                <a:sym typeface="+mn-ea"/>
              </a:rPr>
              <a:t> ；</a:t>
            </a:r>
            <a:endParaRPr lang="zh-CN" altLang="en-US" sz="2800" b="1" dirty="0">
              <a:solidFill>
                <a:srgbClr val="0000FF"/>
              </a:solidFill>
              <a:latin typeface="楷体_GB2312" pitchFamily="49" charset="-122"/>
              <a:ea typeface="楷体_GB2312" pitchFamily="49" charset="-122"/>
            </a:endParaRPr>
          </a:p>
          <a:p>
            <a:pPr>
              <a:spcAft>
                <a:spcPct val="45000"/>
              </a:spcAft>
              <a:buFont typeface="Wingdings" panose="05000000000000000000" pitchFamily="2" charset="2"/>
              <a:buChar char="Ø"/>
            </a:pPr>
            <a:r>
              <a:rPr altLang="en-US" sz="2800" b="1" dirty="0">
                <a:solidFill>
                  <a:schemeClr val="tx2"/>
                </a:solidFill>
                <a:latin typeface="Arial" panose="020B0604020202020204" pitchFamily="34" charset="0"/>
                <a:ea typeface="楷体_GB2312" pitchFamily="49" charset="-122"/>
                <a:sym typeface="+mn-ea"/>
              </a:rPr>
              <a:t>每个生产部门将其他部门的原材料经过再加工生产形成本部门的产品</a:t>
            </a:r>
            <a:r>
              <a:rPr lang="en-US" altLang="zh-CN" sz="2800" b="1">
                <a:solidFill>
                  <a:schemeClr val="tx2"/>
                </a:solidFill>
                <a:latin typeface="Arial" panose="020B0604020202020204" pitchFamily="34" charset="0"/>
                <a:ea typeface="楷体_GB2312" pitchFamily="49" charset="-122"/>
                <a:sym typeface="+mn-ea"/>
              </a:rPr>
              <a:t>.</a:t>
            </a:r>
            <a:r>
              <a:rPr lang="en-US" altLang="zh-CN" sz="2800">
                <a:latin typeface="Arial" panose="020B0604020202020204" pitchFamily="34" charset="0"/>
                <a:ea typeface="楷体_GB2312" pitchFamily="49" charset="-122"/>
                <a:sym typeface="+mn-ea"/>
              </a:rPr>
              <a:t> </a:t>
            </a:r>
            <a:endParaRPr lang="en-US" altLang="zh-CN" sz="2800">
              <a:latin typeface="Arial" panose="020B0604020202020204" pitchFamily="34" charset="0"/>
              <a:ea typeface="楷体_GB2312" pitchFamily="49" charset="-122"/>
            </a:endParaRPr>
          </a:p>
          <a:p>
            <a:pPr>
              <a:spcAft>
                <a:spcPct val="45000"/>
              </a:spcAft>
              <a:buFont typeface="Wingdings" panose="05000000000000000000" pitchFamily="2" charset="2"/>
              <a:buChar char="Ø"/>
            </a:pPr>
            <a:r>
              <a:rPr altLang="en-US" sz="2800" b="1" dirty="0">
                <a:solidFill>
                  <a:srgbClr val="0000FF"/>
                </a:solidFill>
                <a:latin typeface="Arial" panose="020B0604020202020204" pitchFamily="34" charset="0"/>
                <a:ea typeface="楷体_GB2312" pitchFamily="49" charset="-122"/>
                <a:sym typeface="+mn-ea"/>
              </a:rPr>
              <a:t>消耗其他部门的原材料称为“投入”</a:t>
            </a:r>
            <a:r>
              <a:rPr lang="en-US" altLang="zh-CN" sz="2800" b="1">
                <a:solidFill>
                  <a:srgbClr val="0000FF"/>
                </a:solidFill>
                <a:latin typeface="Arial" panose="020B0604020202020204" pitchFamily="34" charset="0"/>
                <a:ea typeface="楷体_GB2312" pitchFamily="49" charset="-122"/>
                <a:sym typeface="+mn-ea"/>
              </a:rPr>
              <a:t>,</a:t>
            </a:r>
            <a:r>
              <a:rPr altLang="en-US" sz="2800" b="1" dirty="0">
                <a:solidFill>
                  <a:srgbClr val="0000FF"/>
                </a:solidFill>
                <a:latin typeface="Arial" panose="020B0604020202020204" pitchFamily="34" charset="0"/>
                <a:ea typeface="楷体_GB2312" pitchFamily="49" charset="-122"/>
                <a:sym typeface="+mn-ea"/>
              </a:rPr>
              <a:t>生产的本部门产品称为“产出”</a:t>
            </a:r>
            <a:r>
              <a:rPr lang="en-US" altLang="zh-CN" sz="2800" b="1">
                <a:solidFill>
                  <a:srgbClr val="0000FF"/>
                </a:solidFill>
                <a:latin typeface="Arial" panose="020B0604020202020204" pitchFamily="34" charset="0"/>
                <a:ea typeface="楷体_GB2312" pitchFamily="49" charset="-122"/>
                <a:sym typeface="+mn-ea"/>
              </a:rPr>
              <a:t>.</a:t>
            </a:r>
            <a:r>
              <a:rPr lang="en-US" altLang="zh-CN" sz="2800">
                <a:latin typeface="Arial" panose="020B0604020202020204" pitchFamily="34" charset="0"/>
                <a:ea typeface="楷体_GB2312" pitchFamily="49" charset="-122"/>
                <a:sym typeface="+mn-ea"/>
              </a:rPr>
              <a:t> </a:t>
            </a:r>
            <a:endParaRPr lang="zh-CN" altLang="en-US" sz="2800" dirty="0">
              <a:latin typeface="Arial" panose="020B0604020202020204" pitchFamily="34" charset="0"/>
              <a:ea typeface="楷体_GB2312" pitchFamily="49" charset="-122"/>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endParaRPr lang="zh-CN" altLang="en-US" sz="2800"/>
          </a:p>
        </p:txBody>
      </p:sp>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249858" name="Object 8"/>
          <p:cNvGraphicFramePr/>
          <p:nvPr/>
        </p:nvGraphicFramePr>
        <p:xfrm>
          <a:off x="1950085" y="5387658"/>
          <a:ext cx="7950200" cy="876300"/>
        </p:xfrm>
        <a:graphic>
          <a:graphicData uri="http://schemas.openxmlformats.org/presentationml/2006/ole">
            <mc:AlternateContent xmlns:mc="http://schemas.openxmlformats.org/markup-compatibility/2006">
              <mc:Choice xmlns:v="urn:schemas-microsoft-com:vml" Requires="v">
                <p:oleObj spid="_x0000_s3083" name="" r:id="rId1" imgW="4165600" imgH="474345" progId="Word.Document.8">
                  <p:embed/>
                </p:oleObj>
              </mc:Choice>
              <mc:Fallback>
                <p:oleObj name="" r:id="rId1" imgW="4165600" imgH="474345" progId="Word.Document.8">
                  <p:embed/>
                  <p:pic>
                    <p:nvPicPr>
                      <p:cNvPr id="0" name="图片 3082"/>
                      <p:cNvPicPr/>
                      <p:nvPr/>
                    </p:nvPicPr>
                    <p:blipFill>
                      <a:blip r:embed="rId2"/>
                      <a:stretch>
                        <a:fillRect/>
                      </a:stretch>
                    </p:blipFill>
                    <p:spPr>
                      <a:xfrm>
                        <a:off x="1950085" y="5387658"/>
                        <a:ext cx="7950200" cy="876300"/>
                      </a:xfrm>
                      <a:prstGeom prst="rect">
                        <a:avLst/>
                      </a:prstGeom>
                      <a:noFill/>
                      <a:ln w="38100">
                        <a:noFill/>
                        <a:miter/>
                      </a:ln>
                    </p:spPr>
                  </p:pic>
                </p:oleObj>
              </mc:Fallback>
            </mc:AlternateContent>
          </a:graphicData>
        </a:graphic>
      </p:graphicFrame>
      <p:graphicFrame>
        <p:nvGraphicFramePr>
          <p:cNvPr id="249861" name="Object 8"/>
          <p:cNvGraphicFramePr/>
          <p:nvPr/>
        </p:nvGraphicFramePr>
        <p:xfrm>
          <a:off x="1518285" y="1930083"/>
          <a:ext cx="8636000" cy="3530600"/>
        </p:xfrm>
        <a:graphic>
          <a:graphicData uri="http://schemas.openxmlformats.org/presentationml/2006/ole">
            <mc:AlternateContent xmlns:mc="http://schemas.openxmlformats.org/markup-compatibility/2006">
              <mc:Choice xmlns:v="urn:schemas-microsoft-com:vml" Requires="v">
                <p:oleObj spid="_x0000_s3085" name="" r:id="rId3" imgW="4504055" imgH="1851660" progId="Word.Document.8">
                  <p:embed/>
                </p:oleObj>
              </mc:Choice>
              <mc:Fallback>
                <p:oleObj name="" r:id="rId3" imgW="4504055" imgH="1851660" progId="Word.Document.8">
                  <p:embed/>
                  <p:pic>
                    <p:nvPicPr>
                      <p:cNvPr id="0" name="图片 3084"/>
                      <p:cNvPicPr/>
                      <p:nvPr/>
                    </p:nvPicPr>
                    <p:blipFill>
                      <a:blip r:embed="rId4"/>
                      <a:stretch>
                        <a:fillRect/>
                      </a:stretch>
                    </p:blipFill>
                    <p:spPr>
                      <a:xfrm>
                        <a:off x="1518285" y="1930083"/>
                        <a:ext cx="8636000" cy="3530600"/>
                      </a:xfrm>
                      <a:prstGeom prst="rect">
                        <a:avLst/>
                      </a:prstGeom>
                      <a:noFill/>
                      <a:ln w="38100">
                        <a:noFill/>
                        <a:miter/>
                      </a:ln>
                    </p:spPr>
                  </p:pic>
                </p:oleObj>
              </mc:Fallback>
            </mc:AlternateContent>
          </a:graphicData>
        </a:graphic>
      </p:graphicFrame>
      <p:sp>
        <p:nvSpPr>
          <p:cNvPr id="15" name="Text Box 2"/>
          <p:cNvSpPr txBox="1">
            <a:spLocks noChangeArrowheads="1"/>
          </p:cNvSpPr>
          <p:nvPr/>
        </p:nvSpPr>
        <p:spPr bwMode="auto">
          <a:xfrm>
            <a:off x="0" y="1196975"/>
            <a:ext cx="9144000" cy="645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楷体_GB2312" pitchFamily="49" charset="-122"/>
                <a:cs typeface="+mn-cs"/>
              </a:defRPr>
            </a:lvl5pPr>
          </a:lstStyle>
          <a:p>
            <a:pPr lvl="0"/>
            <a:r>
              <a:rPr lang="zh-CN" altLang="en-US" sz="2800" b="1" dirty="0">
                <a:solidFill>
                  <a:srgbClr val="FF3300"/>
                </a:solidFill>
                <a:latin typeface="宋体" panose="02010600030101010101" pitchFamily="2" charset="-122"/>
                <a:ea typeface="宋体" panose="02010600030101010101" pitchFamily="2" charset="-122"/>
              </a:rPr>
              <a:t>    </a:t>
            </a:r>
            <a:r>
              <a:rPr lang="zh-CN" altLang="en-US" sz="3600" b="1" dirty="0">
                <a:solidFill>
                  <a:srgbClr val="FF3300"/>
                </a:solidFill>
                <a:latin typeface="宋体" panose="02010600030101010101" pitchFamily="2" charset="-122"/>
                <a:ea typeface="宋体" panose="02010600030101010101" pitchFamily="2" charset="-122"/>
              </a:rPr>
              <a:t>三个部门的投入产出模型</a:t>
            </a:r>
            <a:endParaRPr lang="zh-CN" altLang="en-US" sz="3600" b="1" dirty="0">
              <a:solidFill>
                <a:srgbClr val="FF33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withEffect">
                                  <p:stCondLst>
                                    <p:cond delay="0"/>
                                  </p:stCondLst>
                                  <p:childTnLst>
                                    <p:set>
                                      <p:cBhvr>
                                        <p:cTn id="6" dur="1" fill="hold">
                                          <p:stCondLst>
                                            <p:cond delay="0"/>
                                          </p:stCondLst>
                                        </p:cTn>
                                        <p:tgtEl>
                                          <p:spTgt spid="249861"/>
                                        </p:tgtEl>
                                        <p:attrNameLst>
                                          <p:attrName>style.visibility</p:attrName>
                                        </p:attrNameLst>
                                      </p:cBhvr>
                                      <p:to>
                                        <p:strVal val="visible"/>
                                      </p:to>
                                    </p:set>
                                    <p:animEffect transition="in" filter="checkerboard(down)">
                                      <p:cBhvr>
                                        <p:cTn id="7" dur="500"/>
                                        <p:tgtEl>
                                          <p:spTgt spid="24986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249858"/>
                                        </p:tgtEl>
                                        <p:attrNameLst>
                                          <p:attrName>style.visibility</p:attrName>
                                        </p:attrNameLst>
                                      </p:cBhvr>
                                      <p:to>
                                        <p:strVal val="visible"/>
                                      </p:to>
                                    </p:set>
                                    <p:animEffect transition="in" filter="checkerboard(down)">
                                      <p:cBhvr>
                                        <p:cTn id="12" dur="500"/>
                                        <p:tgtEl>
                                          <p:spTgt spid="249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317442" name="Object 8"/>
          <p:cNvGraphicFramePr/>
          <p:nvPr/>
        </p:nvGraphicFramePr>
        <p:xfrm>
          <a:off x="996950" y="5133340"/>
          <a:ext cx="8597900" cy="1079500"/>
        </p:xfrm>
        <a:graphic>
          <a:graphicData uri="http://schemas.openxmlformats.org/presentationml/2006/ole">
            <mc:AlternateContent xmlns:mc="http://schemas.openxmlformats.org/markup-compatibility/2006">
              <mc:Choice xmlns:v="urn:schemas-microsoft-com:vml" Requires="v">
                <p:oleObj spid="_x0000_s3084" name="" r:id="rId1" imgW="4515485" imgH="575945" progId="Word.Document.8">
                  <p:embed/>
                </p:oleObj>
              </mc:Choice>
              <mc:Fallback>
                <p:oleObj name="" r:id="rId1" imgW="4515485" imgH="575945" progId="Word.Document.8">
                  <p:embed/>
                  <p:pic>
                    <p:nvPicPr>
                      <p:cNvPr id="0" name="图片 3083"/>
                      <p:cNvPicPr/>
                      <p:nvPr/>
                    </p:nvPicPr>
                    <p:blipFill>
                      <a:blip r:embed="rId2"/>
                      <a:stretch>
                        <a:fillRect/>
                      </a:stretch>
                    </p:blipFill>
                    <p:spPr>
                      <a:xfrm>
                        <a:off x="996950" y="5133340"/>
                        <a:ext cx="8597900" cy="1079500"/>
                      </a:xfrm>
                      <a:prstGeom prst="rect">
                        <a:avLst/>
                      </a:prstGeom>
                      <a:noFill/>
                      <a:ln w="38100">
                        <a:noFill/>
                        <a:miter/>
                      </a:ln>
                    </p:spPr>
                  </p:pic>
                </p:oleObj>
              </mc:Fallback>
            </mc:AlternateContent>
          </a:graphicData>
        </a:graphic>
      </p:graphicFrame>
      <p:graphicFrame>
        <p:nvGraphicFramePr>
          <p:cNvPr id="317445" name="Object 8"/>
          <p:cNvGraphicFramePr/>
          <p:nvPr/>
        </p:nvGraphicFramePr>
        <p:xfrm>
          <a:off x="990600" y="1243330"/>
          <a:ext cx="7937500" cy="3797300"/>
        </p:xfrm>
        <a:graphic>
          <a:graphicData uri="http://schemas.openxmlformats.org/presentationml/2006/ole">
            <mc:AlternateContent xmlns:mc="http://schemas.openxmlformats.org/markup-compatibility/2006">
              <mc:Choice xmlns:v="urn:schemas-microsoft-com:vml" Requires="v">
                <p:oleObj spid="_x0000_s3090" name="" r:id="rId3" imgW="4142740" imgH="1986915" progId="Word.Document.8">
                  <p:embed/>
                </p:oleObj>
              </mc:Choice>
              <mc:Fallback>
                <p:oleObj name="" r:id="rId3" imgW="4142740" imgH="1986915" progId="Word.Document.8">
                  <p:embed/>
                  <p:pic>
                    <p:nvPicPr>
                      <p:cNvPr id="0" name="图片 3089"/>
                      <p:cNvPicPr/>
                      <p:nvPr/>
                    </p:nvPicPr>
                    <p:blipFill>
                      <a:blip r:embed="rId4"/>
                      <a:stretch>
                        <a:fillRect/>
                      </a:stretch>
                    </p:blipFill>
                    <p:spPr>
                      <a:xfrm>
                        <a:off x="990600" y="1243330"/>
                        <a:ext cx="7937500" cy="37973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with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checkerboard(down)">
                                      <p:cBhvr>
                                        <p:cTn id="7" dur="500"/>
                                        <p:tgtEl>
                                          <p:spTgt spid="31744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17442"/>
                                        </p:tgtEl>
                                        <p:attrNameLst>
                                          <p:attrName>style.visibility</p:attrName>
                                        </p:attrNameLst>
                                      </p:cBhvr>
                                      <p:to>
                                        <p:strVal val="visible"/>
                                      </p:to>
                                    </p:set>
                                    <p:animEffect transition="in" filter="checkerboard(down)">
                                      <p:cBhvr>
                                        <p:cTn id="12" dur="500"/>
                                        <p:tgtEl>
                                          <p:spTgt spid="31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318469" name="Object 8"/>
          <p:cNvGraphicFramePr/>
          <p:nvPr/>
        </p:nvGraphicFramePr>
        <p:xfrm>
          <a:off x="1598613" y="1550353"/>
          <a:ext cx="6819900" cy="711200"/>
        </p:xfrm>
        <a:graphic>
          <a:graphicData uri="http://schemas.openxmlformats.org/presentationml/2006/ole">
            <mc:AlternateContent xmlns:mc="http://schemas.openxmlformats.org/markup-compatibility/2006">
              <mc:Choice xmlns:v="urn:schemas-microsoft-com:vml" Requires="v">
                <p:oleObj spid="_x0000_s3088" name="" r:id="rId1" imgW="3556000" imgH="383540" progId="Word.Document.8">
                  <p:embed/>
                </p:oleObj>
              </mc:Choice>
              <mc:Fallback>
                <p:oleObj name="" r:id="rId1" imgW="3556000" imgH="383540" progId="Word.Document.8">
                  <p:embed/>
                  <p:pic>
                    <p:nvPicPr>
                      <p:cNvPr id="0" name="图片 3087"/>
                      <p:cNvPicPr/>
                      <p:nvPr/>
                    </p:nvPicPr>
                    <p:blipFill>
                      <a:blip r:embed="rId2"/>
                      <a:stretch>
                        <a:fillRect/>
                      </a:stretch>
                    </p:blipFill>
                    <p:spPr>
                      <a:xfrm>
                        <a:off x="1598613" y="1550353"/>
                        <a:ext cx="6819900" cy="711200"/>
                      </a:xfrm>
                      <a:prstGeom prst="rect">
                        <a:avLst/>
                      </a:prstGeom>
                      <a:noFill/>
                      <a:ln w="38100">
                        <a:noFill/>
                        <a:miter/>
                      </a:ln>
                    </p:spPr>
                  </p:pic>
                </p:oleObj>
              </mc:Fallback>
            </mc:AlternateContent>
          </a:graphicData>
        </a:graphic>
      </p:graphicFrame>
      <p:graphicFrame>
        <p:nvGraphicFramePr>
          <p:cNvPr id="318470" name="Object 8"/>
          <p:cNvGraphicFramePr/>
          <p:nvPr/>
        </p:nvGraphicFramePr>
        <p:xfrm>
          <a:off x="1600200" y="2275840"/>
          <a:ext cx="8318500" cy="660400"/>
        </p:xfrm>
        <a:graphic>
          <a:graphicData uri="http://schemas.openxmlformats.org/presentationml/2006/ole">
            <mc:AlternateContent xmlns:mc="http://schemas.openxmlformats.org/markup-compatibility/2006">
              <mc:Choice xmlns:v="urn:schemas-microsoft-com:vml" Requires="v">
                <p:oleObj spid="_x0000_s3093" name="" r:id="rId3" imgW="4335145" imgH="361315" progId="Word.Document.8">
                  <p:embed/>
                </p:oleObj>
              </mc:Choice>
              <mc:Fallback>
                <p:oleObj name="" r:id="rId3" imgW="4335145" imgH="361315" progId="Word.Document.8">
                  <p:embed/>
                  <p:pic>
                    <p:nvPicPr>
                      <p:cNvPr id="0" name="图片 3092"/>
                      <p:cNvPicPr/>
                      <p:nvPr/>
                    </p:nvPicPr>
                    <p:blipFill>
                      <a:blip r:embed="rId4"/>
                      <a:stretch>
                        <a:fillRect/>
                      </a:stretch>
                    </p:blipFill>
                    <p:spPr>
                      <a:xfrm>
                        <a:off x="1600200" y="2275840"/>
                        <a:ext cx="8318500" cy="660400"/>
                      </a:xfrm>
                      <a:prstGeom prst="rect">
                        <a:avLst/>
                      </a:prstGeom>
                      <a:noFill/>
                      <a:ln w="38100">
                        <a:noFill/>
                        <a:miter/>
                      </a:ln>
                    </p:spPr>
                  </p:pic>
                </p:oleObj>
              </mc:Fallback>
            </mc:AlternateContent>
          </a:graphicData>
        </a:graphic>
      </p:graphicFrame>
      <p:graphicFrame>
        <p:nvGraphicFramePr>
          <p:cNvPr id="318471" name="Object 8"/>
          <p:cNvGraphicFramePr/>
          <p:nvPr/>
        </p:nvGraphicFramePr>
        <p:xfrm>
          <a:off x="1525588" y="2991803"/>
          <a:ext cx="8318500" cy="1066800"/>
        </p:xfrm>
        <a:graphic>
          <a:graphicData uri="http://schemas.openxmlformats.org/presentationml/2006/ole">
            <mc:AlternateContent xmlns:mc="http://schemas.openxmlformats.org/markup-compatibility/2006">
              <mc:Choice xmlns:v="urn:schemas-microsoft-com:vml" Requires="v">
                <p:oleObj spid="_x0000_s3089" name="" r:id="rId5" imgW="4335145" imgH="564515" progId="Word.Document.8">
                  <p:embed/>
                </p:oleObj>
              </mc:Choice>
              <mc:Fallback>
                <p:oleObj name="" r:id="rId5" imgW="4335145" imgH="564515" progId="Word.Document.8">
                  <p:embed/>
                  <p:pic>
                    <p:nvPicPr>
                      <p:cNvPr id="0" name="图片 3088"/>
                      <p:cNvPicPr/>
                      <p:nvPr/>
                    </p:nvPicPr>
                    <p:blipFill>
                      <a:blip r:embed="rId6"/>
                      <a:stretch>
                        <a:fillRect/>
                      </a:stretch>
                    </p:blipFill>
                    <p:spPr>
                      <a:xfrm>
                        <a:off x="1525588" y="2991803"/>
                        <a:ext cx="8318500" cy="1066800"/>
                      </a:xfrm>
                      <a:prstGeom prst="rect">
                        <a:avLst/>
                      </a:prstGeom>
                      <a:noFill/>
                      <a:ln w="38100">
                        <a:noFill/>
                        <a:miter/>
                      </a:ln>
                    </p:spPr>
                  </p:pic>
                </p:oleObj>
              </mc:Fallback>
            </mc:AlternateContent>
          </a:graphicData>
        </a:graphic>
      </p:graphicFrame>
      <p:graphicFrame>
        <p:nvGraphicFramePr>
          <p:cNvPr id="318472" name="Object 8"/>
          <p:cNvGraphicFramePr/>
          <p:nvPr/>
        </p:nvGraphicFramePr>
        <p:xfrm>
          <a:off x="1524000" y="3926840"/>
          <a:ext cx="7175500" cy="1612900"/>
        </p:xfrm>
        <a:graphic>
          <a:graphicData uri="http://schemas.openxmlformats.org/presentationml/2006/ole">
            <mc:AlternateContent xmlns:mc="http://schemas.openxmlformats.org/markup-compatibility/2006">
              <mc:Choice xmlns:v="urn:schemas-microsoft-com:vml" Requires="v">
                <p:oleObj spid="_x0000_s3092" name="" r:id="rId7" imgW="3747770" imgH="857885" progId="Word.Document.8">
                  <p:embed/>
                </p:oleObj>
              </mc:Choice>
              <mc:Fallback>
                <p:oleObj name="" r:id="rId7" imgW="3747770" imgH="857885" progId="Word.Document.8">
                  <p:embed/>
                  <p:pic>
                    <p:nvPicPr>
                      <p:cNvPr id="0" name="图片 3091"/>
                      <p:cNvPicPr/>
                      <p:nvPr/>
                    </p:nvPicPr>
                    <p:blipFill>
                      <a:blip r:embed="rId8"/>
                      <a:stretch>
                        <a:fillRect/>
                      </a:stretch>
                    </p:blipFill>
                    <p:spPr>
                      <a:xfrm>
                        <a:off x="1524000" y="3926840"/>
                        <a:ext cx="7175500" cy="16129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withEffect">
                                  <p:stCondLst>
                                    <p:cond delay="0"/>
                                  </p:stCondLst>
                                  <p:childTnLst>
                                    <p:set>
                                      <p:cBhvr>
                                        <p:cTn id="6" dur="1" fill="hold">
                                          <p:stCondLst>
                                            <p:cond delay="0"/>
                                          </p:stCondLst>
                                        </p:cTn>
                                        <p:tgtEl>
                                          <p:spTgt spid="318469"/>
                                        </p:tgtEl>
                                        <p:attrNameLst>
                                          <p:attrName>style.visibility</p:attrName>
                                        </p:attrNameLst>
                                      </p:cBhvr>
                                      <p:to>
                                        <p:strVal val="visible"/>
                                      </p:to>
                                    </p:set>
                                    <p:animEffect transition="in" filter="checkerboard(down)">
                                      <p:cBhvr>
                                        <p:cTn id="7" dur="500"/>
                                        <p:tgtEl>
                                          <p:spTgt spid="31846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18470"/>
                                        </p:tgtEl>
                                        <p:attrNameLst>
                                          <p:attrName>style.visibility</p:attrName>
                                        </p:attrNameLst>
                                      </p:cBhvr>
                                      <p:to>
                                        <p:strVal val="visible"/>
                                      </p:to>
                                    </p:set>
                                    <p:animEffect transition="in" filter="checkerboard(down)">
                                      <p:cBhvr>
                                        <p:cTn id="12" dur="500"/>
                                        <p:tgtEl>
                                          <p:spTgt spid="31847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318471"/>
                                        </p:tgtEl>
                                        <p:attrNameLst>
                                          <p:attrName>style.visibility</p:attrName>
                                        </p:attrNameLst>
                                      </p:cBhvr>
                                      <p:to>
                                        <p:strVal val="visible"/>
                                      </p:to>
                                    </p:set>
                                    <p:animEffect transition="in" filter="checkerboard(down)">
                                      <p:cBhvr>
                                        <p:cTn id="17" dur="500"/>
                                        <p:tgtEl>
                                          <p:spTgt spid="31847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5" fill="hold" nodeType="clickEffect">
                                  <p:stCondLst>
                                    <p:cond delay="0"/>
                                  </p:stCondLst>
                                  <p:childTnLst>
                                    <p:set>
                                      <p:cBhvr>
                                        <p:cTn id="21" dur="1" fill="hold">
                                          <p:stCondLst>
                                            <p:cond delay="0"/>
                                          </p:stCondLst>
                                        </p:cTn>
                                        <p:tgtEl>
                                          <p:spTgt spid="318472"/>
                                        </p:tgtEl>
                                        <p:attrNameLst>
                                          <p:attrName>style.visibility</p:attrName>
                                        </p:attrNameLst>
                                      </p:cBhvr>
                                      <p:to>
                                        <p:strVal val="visible"/>
                                      </p:to>
                                    </p:set>
                                    <p:animEffect transition="in" filter="checkerboard(down)">
                                      <p:cBhvr>
                                        <p:cTn id="22" dur="500"/>
                                        <p:tgtEl>
                                          <p:spTgt spid="318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035" y="467360"/>
            <a:ext cx="11657965" cy="1233170"/>
          </a:xfrm>
        </p:spPr>
        <p:txBody>
          <a:bodyPr/>
          <a:p>
            <a:r>
              <a:rPr altLang="en-US">
                <a:sym typeface="+mn-ea"/>
              </a:rPr>
              <a:t>双层玻璃窗功效</a:t>
            </a:r>
            <a:r>
              <a:rPr lang="en-US" altLang="zh-CN">
                <a:sym typeface="+mn-ea"/>
              </a:rPr>
              <a:t>—</a:t>
            </a:r>
            <a:r>
              <a:rPr altLang="en-US">
                <a:sym typeface="+mn-ea"/>
              </a:rPr>
              <a:t>张敬信《数学建模：算法与编程实现》</a:t>
            </a:r>
            <a:endParaRPr altLang="en-US">
              <a:sym typeface="+mn-ea"/>
            </a:endParaRPr>
          </a:p>
        </p:txBody>
      </p:sp>
      <p:sp>
        <p:nvSpPr>
          <p:cNvPr id="3" name="内容占位符 2"/>
          <p:cNvSpPr>
            <a:spLocks noGrp="1"/>
          </p:cNvSpPr>
          <p:nvPr>
            <p:ph idx="1"/>
          </p:nvPr>
        </p:nvSpPr>
        <p:spPr>
          <a:xfrm>
            <a:off x="393065" y="1797050"/>
            <a:ext cx="11406505" cy="4674870"/>
          </a:xfrm>
        </p:spPr>
        <p:txBody>
          <a:bodyPr>
            <a:noAutofit/>
          </a:bodyPr>
          <a:p>
            <a:pPr marL="30988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通过一个简单的、具体的数学建模案例：双层玻璃窗功效，引领大家体会数学建模的整个思维过程和</a:t>
            </a:r>
            <a:r>
              <a:rPr altLang="en-US" sz="2800">
                <a:sym typeface="+mn-ea"/>
              </a:rPr>
              <a:t>一般流程。</a:t>
            </a:r>
            <a:r>
              <a:rPr lang="zh-CN" altLang="en-US" sz="2800"/>
              <a:t>无论简单还是复杂的数学建模问题，这些东西都是相通的。</a:t>
            </a:r>
            <a:endParaRPr altLang="en-US" sz="2800">
              <a:sym typeface="+mn-ea"/>
            </a:endParaRPr>
          </a:p>
          <a:p>
            <a:pPr marL="309880" indent="0" algn="just" fontAlgn="auto">
              <a:lnSpc>
                <a:spcPct val="150000"/>
              </a:lnSpc>
              <a:spcBef>
                <a:spcPts val="0"/>
              </a:spcBef>
              <a:buNone/>
            </a:pPr>
            <a:r>
              <a:rPr lang="zh-CN" altLang="en-US" sz="2800">
                <a:solidFill>
                  <a:srgbClr val="FF0000"/>
                </a:solidFill>
              </a:rPr>
              <a:t>重点体会：</a:t>
            </a:r>
            <a:endParaRPr lang="zh-CN" altLang="en-US" sz="2800"/>
          </a:p>
          <a:p>
            <a:pPr marL="30988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利用常识去思考，利用简化的物理规律建模</a:t>
            </a:r>
            <a:endParaRPr lang="zh-CN" altLang="en-US" sz="2800"/>
          </a:p>
          <a:p>
            <a:pPr marL="30988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掌握数学建模的一般过程，以及一些入手的关键点</a:t>
            </a:r>
            <a:endParaRPr lang="zh-CN" altLang="en-US" sz="2800"/>
          </a:p>
          <a:p>
            <a:pPr marL="30988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编程的重要性：用编程实现模型求解、过程计算、结果展示</a:t>
            </a:r>
            <a:endParaRPr lang="zh-CN" altLang="en-US" sz="2800"/>
          </a:p>
        </p:txBody>
      </p:sp>
      <p:sp>
        <p:nvSpPr>
          <p:cNvPr id="5" name="文本框 4"/>
          <p:cNvSpPr txBox="1"/>
          <p:nvPr/>
        </p:nvSpPr>
        <p:spPr>
          <a:xfrm>
            <a:off x="280035" y="296545"/>
            <a:ext cx="334327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319492" name="Object 8"/>
          <p:cNvGraphicFramePr/>
          <p:nvPr/>
        </p:nvGraphicFramePr>
        <p:xfrm>
          <a:off x="1168400" y="1240790"/>
          <a:ext cx="7730490" cy="584200"/>
        </p:xfrm>
        <a:graphic>
          <a:graphicData uri="http://schemas.openxmlformats.org/presentationml/2006/ole">
            <mc:AlternateContent xmlns:mc="http://schemas.openxmlformats.org/markup-compatibility/2006">
              <mc:Choice xmlns:v="urn:schemas-microsoft-com:vml" Requires="v">
                <p:oleObj spid="_x0000_s3091" name="" r:id="rId1" imgW="3402330" imgH="262890" progId="Word.Document.8">
                  <p:embed/>
                </p:oleObj>
              </mc:Choice>
              <mc:Fallback>
                <p:oleObj name="" r:id="rId1" imgW="3402330" imgH="262890" progId="Word.Document.8">
                  <p:embed/>
                  <p:pic>
                    <p:nvPicPr>
                      <p:cNvPr id="0" name="图片 3090"/>
                      <p:cNvPicPr/>
                      <p:nvPr/>
                    </p:nvPicPr>
                    <p:blipFill>
                      <a:blip r:embed="rId2"/>
                      <a:stretch>
                        <a:fillRect/>
                      </a:stretch>
                    </p:blipFill>
                    <p:spPr>
                      <a:xfrm>
                        <a:off x="1168400" y="1240790"/>
                        <a:ext cx="7730490" cy="584200"/>
                      </a:xfrm>
                      <a:prstGeom prst="rect">
                        <a:avLst/>
                      </a:prstGeom>
                      <a:noFill/>
                      <a:ln w="38100">
                        <a:noFill/>
                        <a:miter/>
                      </a:ln>
                    </p:spPr>
                  </p:pic>
                </p:oleObj>
              </mc:Fallback>
            </mc:AlternateContent>
          </a:graphicData>
        </a:graphic>
      </p:graphicFrame>
      <p:graphicFrame>
        <p:nvGraphicFramePr>
          <p:cNvPr id="319493" name="Object 8"/>
          <p:cNvGraphicFramePr/>
          <p:nvPr/>
        </p:nvGraphicFramePr>
        <p:xfrm>
          <a:off x="1098233" y="1986280"/>
          <a:ext cx="7023100" cy="560070"/>
        </p:xfrm>
        <a:graphic>
          <a:graphicData uri="http://schemas.openxmlformats.org/presentationml/2006/ole">
            <mc:AlternateContent xmlns:mc="http://schemas.openxmlformats.org/markup-compatibility/2006">
              <mc:Choice xmlns:v="urn:schemas-microsoft-com:vml" Requires="v">
                <p:oleObj spid="_x0000_s3086" name="" r:id="rId3" imgW="3093720" imgH="255270" progId="Word.Document.8">
                  <p:embed/>
                </p:oleObj>
              </mc:Choice>
              <mc:Fallback>
                <p:oleObj name="" r:id="rId3" imgW="3093720" imgH="255270" progId="Word.Document.8">
                  <p:embed/>
                  <p:pic>
                    <p:nvPicPr>
                      <p:cNvPr id="0" name="图片 3085"/>
                      <p:cNvPicPr/>
                      <p:nvPr/>
                    </p:nvPicPr>
                    <p:blipFill>
                      <a:blip r:embed="rId4"/>
                      <a:stretch>
                        <a:fillRect/>
                      </a:stretch>
                    </p:blipFill>
                    <p:spPr>
                      <a:xfrm>
                        <a:off x="1098233" y="1986280"/>
                        <a:ext cx="7023100" cy="560070"/>
                      </a:xfrm>
                      <a:prstGeom prst="rect">
                        <a:avLst/>
                      </a:prstGeom>
                      <a:noFill/>
                      <a:ln w="38100">
                        <a:noFill/>
                        <a:miter/>
                      </a:ln>
                    </p:spPr>
                  </p:pic>
                </p:oleObj>
              </mc:Fallback>
            </mc:AlternateContent>
          </a:graphicData>
        </a:graphic>
      </p:graphicFrame>
      <p:graphicFrame>
        <p:nvGraphicFramePr>
          <p:cNvPr id="319495" name="Object 8"/>
          <p:cNvGraphicFramePr/>
          <p:nvPr/>
        </p:nvGraphicFramePr>
        <p:xfrm>
          <a:off x="1131253" y="2739390"/>
          <a:ext cx="8318500" cy="3581400"/>
        </p:xfrm>
        <a:graphic>
          <a:graphicData uri="http://schemas.openxmlformats.org/presentationml/2006/ole">
            <mc:AlternateContent xmlns:mc="http://schemas.openxmlformats.org/markup-compatibility/2006">
              <mc:Choice xmlns:v="urn:schemas-microsoft-com:vml" Requires="v">
                <p:oleObj spid="_x0000_s3087" name="" r:id="rId5" imgW="4335145" imgH="1873885" progId="Word.Document.8">
                  <p:embed/>
                </p:oleObj>
              </mc:Choice>
              <mc:Fallback>
                <p:oleObj name="" r:id="rId5" imgW="4335145" imgH="1873885" progId="Word.Document.8">
                  <p:embed/>
                  <p:pic>
                    <p:nvPicPr>
                      <p:cNvPr id="0" name="图片 3086"/>
                      <p:cNvPicPr/>
                      <p:nvPr/>
                    </p:nvPicPr>
                    <p:blipFill>
                      <a:blip r:embed="rId6"/>
                      <a:stretch>
                        <a:fillRect/>
                      </a:stretch>
                    </p:blipFill>
                    <p:spPr>
                      <a:xfrm>
                        <a:off x="1131253" y="2739390"/>
                        <a:ext cx="8318500" cy="35814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withEffect">
                                  <p:stCondLst>
                                    <p:cond delay="0"/>
                                  </p:stCondLst>
                                  <p:childTnLst>
                                    <p:set>
                                      <p:cBhvr>
                                        <p:cTn id="6" dur="1" fill="hold">
                                          <p:stCondLst>
                                            <p:cond delay="0"/>
                                          </p:stCondLst>
                                        </p:cTn>
                                        <p:tgtEl>
                                          <p:spTgt spid="319492"/>
                                        </p:tgtEl>
                                        <p:attrNameLst>
                                          <p:attrName>style.visibility</p:attrName>
                                        </p:attrNameLst>
                                      </p:cBhvr>
                                      <p:to>
                                        <p:strVal val="visible"/>
                                      </p:to>
                                    </p:set>
                                    <p:animEffect transition="in" filter="checkerboard(down)">
                                      <p:cBhvr>
                                        <p:cTn id="7" dur="500"/>
                                        <p:tgtEl>
                                          <p:spTgt spid="31949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19493"/>
                                        </p:tgtEl>
                                        <p:attrNameLst>
                                          <p:attrName>style.visibility</p:attrName>
                                        </p:attrNameLst>
                                      </p:cBhvr>
                                      <p:to>
                                        <p:strVal val="visible"/>
                                      </p:to>
                                    </p:set>
                                    <p:animEffect transition="in" filter="checkerboard(down)">
                                      <p:cBhvr>
                                        <p:cTn id="12" dur="500"/>
                                        <p:tgtEl>
                                          <p:spTgt spid="31949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319495"/>
                                        </p:tgtEl>
                                        <p:attrNameLst>
                                          <p:attrName>style.visibility</p:attrName>
                                        </p:attrNameLst>
                                      </p:cBhvr>
                                      <p:to>
                                        <p:strVal val="visible"/>
                                      </p:to>
                                    </p:set>
                                    <p:animEffect transition="in" filter="checkerboard(down)">
                                      <p:cBhvr>
                                        <p:cTn id="17" dur="500"/>
                                        <p:tgtEl>
                                          <p:spTgt spid="3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lang="en-US" altLang="zh-CN"/>
              <a:t>3</a:t>
            </a:r>
            <a:r>
              <a:rPr lang="zh-CN" altLang="en-US"/>
              <a:t>.模型结果和推广</a:t>
            </a:r>
            <a:endParaRPr lang="zh-CN" altLang="en-US"/>
          </a:p>
        </p:txBody>
      </p:sp>
      <p:sp>
        <p:nvSpPr>
          <p:cNvPr id="3" name="内容占位符 2"/>
          <p:cNvSpPr>
            <a:spLocks noGrp="1"/>
          </p:cNvSpPr>
          <p:nvPr>
            <p:ph idx="1"/>
          </p:nvPr>
        </p:nvSpPr>
        <p:spPr>
          <a:xfrm>
            <a:off x="393065" y="1797050"/>
            <a:ext cx="11406505" cy="467487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实际中的问题:若直接消耗保持不变,根据确定的社会最终需求,如何确定各部门的总产出？或社会总需求发生改变,相应的总产出应如何改变？</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若对任何的社会总需求(每个元素均为非负值),方程组(</a:t>
            </a:r>
            <a:r>
              <a:rPr lang="en-US" altLang="zh-CN" sz="2800">
                <a:sym typeface="+mn-ea"/>
              </a:rPr>
              <a:t>*</a:t>
            </a:r>
            <a:r>
              <a:rPr altLang="en-US" sz="2800">
                <a:sym typeface="+mn-ea"/>
              </a:rPr>
              <a:t>)总有非负解,就称此投入产出模型表示的经济系统是可行的.</a:t>
            </a:r>
            <a:endParaRPr altLang="en-US" sz="2800">
              <a:sym typeface="+mn-ea"/>
            </a:endParaRPr>
          </a:p>
        </p:txBody>
      </p:sp>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321543" name="Object 8"/>
          <p:cNvGraphicFramePr/>
          <p:nvPr/>
        </p:nvGraphicFramePr>
        <p:xfrm>
          <a:off x="1254443" y="2786063"/>
          <a:ext cx="7531100" cy="1689100"/>
        </p:xfrm>
        <a:graphic>
          <a:graphicData uri="http://schemas.openxmlformats.org/presentationml/2006/ole">
            <mc:AlternateContent xmlns:mc="http://schemas.openxmlformats.org/markup-compatibility/2006">
              <mc:Choice xmlns:v="urn:schemas-microsoft-com:vml" Requires="v">
                <p:oleObj spid="_x0000_s3139" name="" r:id="rId1" imgW="3928745" imgH="891540" progId="Word.Document.8">
                  <p:embed/>
                </p:oleObj>
              </mc:Choice>
              <mc:Fallback>
                <p:oleObj name="" r:id="rId1" imgW="3928745" imgH="891540" progId="Word.Document.8">
                  <p:embed/>
                  <p:pic>
                    <p:nvPicPr>
                      <p:cNvPr id="0" name="图片 3138"/>
                      <p:cNvPicPr/>
                      <p:nvPr/>
                    </p:nvPicPr>
                    <p:blipFill>
                      <a:blip r:embed="rId2"/>
                      <a:stretch>
                        <a:fillRect/>
                      </a:stretch>
                    </p:blipFill>
                    <p:spPr>
                      <a:xfrm>
                        <a:off x="1254443" y="2786063"/>
                        <a:ext cx="7531100" cy="1689100"/>
                      </a:xfrm>
                      <a:prstGeom prst="rect">
                        <a:avLst/>
                      </a:prstGeom>
                      <a:noFill/>
                      <a:ln w="38100">
                        <a:noFill/>
                        <a:miter/>
                      </a:ln>
                    </p:spPr>
                  </p:pic>
                </p:oleObj>
              </mc:Fallback>
            </mc:AlternateContent>
          </a:graphicData>
        </a:graphic>
      </p:graphicFrame>
      <p:graphicFrame>
        <p:nvGraphicFramePr>
          <p:cNvPr id="321544" name="Object 8"/>
          <p:cNvGraphicFramePr/>
          <p:nvPr/>
        </p:nvGraphicFramePr>
        <p:xfrm>
          <a:off x="1249045" y="4596130"/>
          <a:ext cx="7543800" cy="580390"/>
        </p:xfrm>
        <a:graphic>
          <a:graphicData uri="http://schemas.openxmlformats.org/presentationml/2006/ole">
            <mc:AlternateContent xmlns:mc="http://schemas.openxmlformats.org/markup-compatibility/2006">
              <mc:Choice xmlns:v="urn:schemas-microsoft-com:vml" Requires="v">
                <p:oleObj spid="_x0000_s3141" name="" r:id="rId3" imgW="3318510" imgH="262890" progId="Word.Document.8">
                  <p:embed/>
                </p:oleObj>
              </mc:Choice>
              <mc:Fallback>
                <p:oleObj name="" r:id="rId3" imgW="3318510" imgH="262890" progId="Word.Document.8">
                  <p:embed/>
                  <p:pic>
                    <p:nvPicPr>
                      <p:cNvPr id="0" name="图片 3140"/>
                      <p:cNvPicPr/>
                      <p:nvPr/>
                    </p:nvPicPr>
                    <p:blipFill>
                      <a:blip r:embed="rId4"/>
                      <a:stretch>
                        <a:fillRect/>
                      </a:stretch>
                    </p:blipFill>
                    <p:spPr>
                      <a:xfrm>
                        <a:off x="1249045" y="4596130"/>
                        <a:ext cx="7543800" cy="580390"/>
                      </a:xfrm>
                      <a:prstGeom prst="rect">
                        <a:avLst/>
                      </a:prstGeom>
                      <a:noFill/>
                      <a:ln w="38100">
                        <a:noFill/>
                        <a:miter/>
                      </a:ln>
                    </p:spPr>
                  </p:pic>
                </p:oleObj>
              </mc:Fallback>
            </mc:AlternateContent>
          </a:graphicData>
        </a:graphic>
      </p:graphicFrame>
      <p:graphicFrame>
        <p:nvGraphicFramePr>
          <p:cNvPr id="321542" name="Object 8"/>
          <p:cNvGraphicFramePr/>
          <p:nvPr/>
        </p:nvGraphicFramePr>
        <p:xfrm>
          <a:off x="2281555" y="984568"/>
          <a:ext cx="5143500" cy="1701800"/>
        </p:xfrm>
        <a:graphic>
          <a:graphicData uri="http://schemas.openxmlformats.org/presentationml/2006/ole">
            <mc:AlternateContent xmlns:mc="http://schemas.openxmlformats.org/markup-compatibility/2006">
              <mc:Choice xmlns:v="urn:schemas-microsoft-com:vml" Requires="v">
                <p:oleObj spid="_x0000_s3140" name="" r:id="rId5" imgW="2698115" imgH="891540" progId="Word.Document.8">
                  <p:embed/>
                </p:oleObj>
              </mc:Choice>
              <mc:Fallback>
                <p:oleObj name="" r:id="rId5" imgW="2698115" imgH="891540" progId="Word.Document.8">
                  <p:embed/>
                  <p:pic>
                    <p:nvPicPr>
                      <p:cNvPr id="0" name="图片 3139"/>
                      <p:cNvPicPr/>
                      <p:nvPr/>
                    </p:nvPicPr>
                    <p:blipFill>
                      <a:blip r:embed="rId6"/>
                      <a:stretch>
                        <a:fillRect/>
                      </a:stretch>
                    </p:blipFill>
                    <p:spPr>
                      <a:xfrm>
                        <a:off x="2281555" y="984568"/>
                        <a:ext cx="5143500" cy="17018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21543"/>
                                        </p:tgtEl>
                                        <p:attrNameLst>
                                          <p:attrName>style.visibility</p:attrName>
                                        </p:attrNameLst>
                                      </p:cBhvr>
                                      <p:to>
                                        <p:strVal val="visible"/>
                                      </p:to>
                                    </p:set>
                                    <p:animEffect transition="in" filter="checkerboard(down)">
                                      <p:cBhvr>
                                        <p:cTn id="7" dur="500"/>
                                        <p:tgtEl>
                                          <p:spTgt spid="32154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21544"/>
                                        </p:tgtEl>
                                        <p:attrNameLst>
                                          <p:attrName>style.visibility</p:attrName>
                                        </p:attrNameLst>
                                      </p:cBhvr>
                                      <p:to>
                                        <p:strVal val="visible"/>
                                      </p:to>
                                    </p:set>
                                    <p:animEffect transition="in" filter="checkerboard(down)">
                                      <p:cBhvr>
                                        <p:cTn id="12" dur="500"/>
                                        <p:tgtEl>
                                          <p:spTgt spid="32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经济模型：投入</a:t>
            </a:r>
            <a:r>
              <a:rPr lang="zh-CN" altLang="en-US" sz="3600" b="1">
                <a:solidFill>
                  <a:schemeClr val="bg1"/>
                </a:solidFill>
                <a:latin typeface="宋体" panose="02010600030101010101" pitchFamily="2" charset="-122"/>
                <a:ea typeface="宋体" panose="02010600030101010101" pitchFamily="2" charset="-122"/>
                <a:sym typeface="+mn-ea"/>
              </a:rPr>
              <a:t>产出</a:t>
            </a:r>
            <a:endParaRPr lang="zh-CN" altLang="en-US" sz="3600" b="1">
              <a:solidFill>
                <a:schemeClr val="bg1"/>
              </a:solidFill>
              <a:latin typeface="宋体" panose="02010600030101010101" pitchFamily="2" charset="-122"/>
              <a:ea typeface="宋体" panose="02010600030101010101" pitchFamily="2" charset="-122"/>
              <a:sym typeface="+mn-ea"/>
            </a:endParaRPr>
          </a:p>
        </p:txBody>
      </p:sp>
      <p:graphicFrame>
        <p:nvGraphicFramePr>
          <p:cNvPr id="322564" name="Object 8"/>
          <p:cNvGraphicFramePr/>
          <p:nvPr/>
        </p:nvGraphicFramePr>
        <p:xfrm>
          <a:off x="1944370" y="1446213"/>
          <a:ext cx="7759700" cy="622300"/>
        </p:xfrm>
        <a:graphic>
          <a:graphicData uri="http://schemas.openxmlformats.org/presentationml/2006/ole">
            <mc:AlternateContent xmlns:mc="http://schemas.openxmlformats.org/markup-compatibility/2006">
              <mc:Choice xmlns:v="urn:schemas-microsoft-com:vml" Requires="v">
                <p:oleObj spid="_x0000_s3146" name="" r:id="rId1" imgW="4052570" imgH="338455" progId="Word.Document.8">
                  <p:embed/>
                </p:oleObj>
              </mc:Choice>
              <mc:Fallback>
                <p:oleObj name="" r:id="rId1" imgW="4052570" imgH="338455" progId="Word.Document.8">
                  <p:embed/>
                  <p:pic>
                    <p:nvPicPr>
                      <p:cNvPr id="0" name="图片 3145"/>
                      <p:cNvPicPr/>
                      <p:nvPr/>
                    </p:nvPicPr>
                    <p:blipFill>
                      <a:blip r:embed="rId2"/>
                      <a:stretch>
                        <a:fillRect/>
                      </a:stretch>
                    </p:blipFill>
                    <p:spPr>
                      <a:xfrm>
                        <a:off x="1944370" y="1446213"/>
                        <a:ext cx="7759700" cy="622300"/>
                      </a:xfrm>
                      <a:prstGeom prst="rect">
                        <a:avLst/>
                      </a:prstGeom>
                      <a:noFill/>
                      <a:ln w="38100">
                        <a:noFill/>
                        <a:miter/>
                      </a:ln>
                    </p:spPr>
                  </p:pic>
                </p:oleObj>
              </mc:Fallback>
            </mc:AlternateContent>
          </a:graphicData>
        </a:graphic>
      </p:graphicFrame>
      <p:graphicFrame>
        <p:nvGraphicFramePr>
          <p:cNvPr id="322565" name="Object 8"/>
          <p:cNvGraphicFramePr/>
          <p:nvPr/>
        </p:nvGraphicFramePr>
        <p:xfrm>
          <a:off x="1584008" y="2165350"/>
          <a:ext cx="7721600" cy="1181100"/>
        </p:xfrm>
        <a:graphic>
          <a:graphicData uri="http://schemas.openxmlformats.org/presentationml/2006/ole">
            <mc:AlternateContent xmlns:mc="http://schemas.openxmlformats.org/markup-compatibility/2006">
              <mc:Choice xmlns:v="urn:schemas-microsoft-com:vml" Requires="v">
                <p:oleObj spid="_x0000_s3148" name="" r:id="rId3" imgW="4030345" imgH="632460" progId="Word.Document.8">
                  <p:embed/>
                </p:oleObj>
              </mc:Choice>
              <mc:Fallback>
                <p:oleObj name="" r:id="rId3" imgW="4030345" imgH="632460" progId="Word.Document.8">
                  <p:embed/>
                  <p:pic>
                    <p:nvPicPr>
                      <p:cNvPr id="0" name="图片 3147"/>
                      <p:cNvPicPr/>
                      <p:nvPr/>
                    </p:nvPicPr>
                    <p:blipFill>
                      <a:blip r:embed="rId4"/>
                      <a:stretch>
                        <a:fillRect/>
                      </a:stretch>
                    </p:blipFill>
                    <p:spPr>
                      <a:xfrm>
                        <a:off x="1584008" y="2165350"/>
                        <a:ext cx="7721600" cy="1181100"/>
                      </a:xfrm>
                      <a:prstGeom prst="rect">
                        <a:avLst/>
                      </a:prstGeom>
                      <a:noFill/>
                      <a:ln w="38100">
                        <a:noFill/>
                        <a:miter/>
                      </a:ln>
                    </p:spPr>
                  </p:pic>
                </p:oleObj>
              </mc:Fallback>
            </mc:AlternateContent>
          </a:graphicData>
        </a:graphic>
      </p:graphicFrame>
      <p:graphicFrame>
        <p:nvGraphicFramePr>
          <p:cNvPr id="322566" name="Object 8"/>
          <p:cNvGraphicFramePr/>
          <p:nvPr/>
        </p:nvGraphicFramePr>
        <p:xfrm>
          <a:off x="2090420" y="3609975"/>
          <a:ext cx="7556500" cy="889000"/>
        </p:xfrm>
        <a:graphic>
          <a:graphicData uri="http://schemas.openxmlformats.org/presentationml/2006/ole">
            <mc:AlternateContent xmlns:mc="http://schemas.openxmlformats.org/markup-compatibility/2006">
              <mc:Choice xmlns:v="urn:schemas-microsoft-com:vml" Requires="v">
                <p:oleObj spid="_x0000_s3147" name="" r:id="rId5" imgW="3939540" imgH="474345" progId="Word.Document.8">
                  <p:embed/>
                </p:oleObj>
              </mc:Choice>
              <mc:Fallback>
                <p:oleObj name="" r:id="rId5" imgW="3939540" imgH="474345" progId="Word.Document.8">
                  <p:embed/>
                  <p:pic>
                    <p:nvPicPr>
                      <p:cNvPr id="0" name="图片 3146"/>
                      <p:cNvPicPr/>
                      <p:nvPr/>
                    </p:nvPicPr>
                    <p:blipFill>
                      <a:blip r:embed="rId6"/>
                      <a:stretch>
                        <a:fillRect/>
                      </a:stretch>
                    </p:blipFill>
                    <p:spPr>
                      <a:xfrm>
                        <a:off x="2090420" y="3609975"/>
                        <a:ext cx="7556500" cy="889000"/>
                      </a:xfrm>
                      <a:prstGeom prst="rect">
                        <a:avLst/>
                      </a:prstGeom>
                      <a:noFill/>
                      <a:ln w="38100">
                        <a:noFill/>
                        <a:miter/>
                      </a:ln>
                    </p:spPr>
                  </p:pic>
                </p:oleObj>
              </mc:Fallback>
            </mc:AlternateContent>
          </a:graphicData>
        </a:graphic>
      </p:graphicFrame>
      <p:graphicFrame>
        <p:nvGraphicFramePr>
          <p:cNvPr id="322567" name="Object 8"/>
          <p:cNvGraphicFramePr/>
          <p:nvPr/>
        </p:nvGraphicFramePr>
        <p:xfrm>
          <a:off x="1657033" y="4398963"/>
          <a:ext cx="7556500" cy="1155700"/>
        </p:xfrm>
        <a:graphic>
          <a:graphicData uri="http://schemas.openxmlformats.org/presentationml/2006/ole">
            <mc:AlternateContent xmlns:mc="http://schemas.openxmlformats.org/markup-compatibility/2006">
              <mc:Choice xmlns:v="urn:schemas-microsoft-com:vml" Requires="v">
                <p:oleObj spid="_x0000_s3145" name="" r:id="rId7" imgW="3939540" imgH="621030" progId="Word.Document.8">
                  <p:embed/>
                </p:oleObj>
              </mc:Choice>
              <mc:Fallback>
                <p:oleObj name="" r:id="rId7" imgW="3939540" imgH="621030" progId="Word.Document.8">
                  <p:embed/>
                  <p:pic>
                    <p:nvPicPr>
                      <p:cNvPr id="0" name="图片 3144"/>
                      <p:cNvPicPr/>
                      <p:nvPr/>
                    </p:nvPicPr>
                    <p:blipFill>
                      <a:blip r:embed="rId8"/>
                      <a:stretch>
                        <a:fillRect/>
                      </a:stretch>
                    </p:blipFill>
                    <p:spPr>
                      <a:xfrm>
                        <a:off x="1657033" y="4398963"/>
                        <a:ext cx="7556500" cy="11557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22565"/>
                                        </p:tgtEl>
                                        <p:attrNameLst>
                                          <p:attrName>style.visibility</p:attrName>
                                        </p:attrNameLst>
                                      </p:cBhvr>
                                      <p:to>
                                        <p:strVal val="visible"/>
                                      </p:to>
                                    </p:set>
                                    <p:animEffect transition="in" filter="checkerboard(down)">
                                      <p:cBhvr>
                                        <p:cTn id="7" dur="500"/>
                                        <p:tgtEl>
                                          <p:spTgt spid="3225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22566"/>
                                        </p:tgtEl>
                                        <p:attrNameLst>
                                          <p:attrName>style.visibility</p:attrName>
                                        </p:attrNameLst>
                                      </p:cBhvr>
                                      <p:to>
                                        <p:strVal val="visible"/>
                                      </p:to>
                                    </p:set>
                                    <p:animEffect transition="in" filter="checkerboard(down)">
                                      <p:cBhvr>
                                        <p:cTn id="12" dur="500"/>
                                        <p:tgtEl>
                                          <p:spTgt spid="32256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322567"/>
                                        </p:tgtEl>
                                        <p:attrNameLst>
                                          <p:attrName>style.visibility</p:attrName>
                                        </p:attrNameLst>
                                      </p:cBhvr>
                                      <p:to>
                                        <p:strVal val="visible"/>
                                      </p:to>
                                    </p:set>
                                    <p:animEffect transition="in" filter="checkerboard(down)">
                                      <p:cBhvr>
                                        <p:cTn id="17" dur="500"/>
                                        <p:tgtEl>
                                          <p:spTgt spid="32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社会模型：信息加密与解密模型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484505" y="1801495"/>
            <a:ext cx="4987290" cy="678815"/>
          </a:xfrm>
        </p:spPr>
        <p:txBody>
          <a:bodyPr>
            <a:normAutofit/>
          </a:bodyPr>
          <a:p>
            <a:r>
              <a:rPr lang="en-US" altLang="zh-CN"/>
              <a:t>1.</a:t>
            </a:r>
            <a:r>
              <a:rPr lang="zh-CN" altLang="en-US"/>
              <a:t>问题提出</a:t>
            </a:r>
            <a:endParaRPr lang="zh-CN" altLang="en-US"/>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
        <p:nvSpPr>
          <p:cNvPr id="9" name="内容占位符 8"/>
          <p:cNvSpPr>
            <a:spLocks noGrp="1"/>
          </p:cNvSpPr>
          <p:nvPr>
            <p:ph idx="1"/>
          </p:nvPr>
        </p:nvSpPr>
        <p:spPr>
          <a:xfrm>
            <a:off x="410210" y="2394585"/>
            <a:ext cx="11426190" cy="3958590"/>
          </a:xfrm>
        </p:spPr>
        <p:txBody>
          <a:bodyPr>
            <a:noAutofit/>
          </a:bodyPr>
          <a:p>
            <a:pPr marL="0" indent="304800" algn="just" fontAlgn="auto">
              <a:lnSpc>
                <a:spcPct val="150000"/>
              </a:lnSpc>
              <a:spcBef>
                <a:spcPts val="0"/>
              </a:spcBef>
            </a:pPr>
            <a:r>
              <a:rPr altLang="zh-CN" sz="2800" b="1" dirty="0">
                <a:solidFill>
                  <a:srgbClr val="0000FF"/>
                </a:solidFill>
                <a:latin typeface="Arial" panose="020B0604020202020204" pitchFamily="34" charset="0"/>
                <a:ea typeface="楷体_GB2312" pitchFamily="49" charset="-122"/>
                <a:sym typeface="+mn-ea"/>
              </a:rPr>
              <a:t>信息加密和解密</a:t>
            </a:r>
            <a:r>
              <a:rPr altLang="en-US" sz="2800" b="1" dirty="0">
                <a:solidFill>
                  <a:srgbClr val="0000FF"/>
                </a:solidFill>
                <a:latin typeface="Arial" panose="020B0604020202020204" pitchFamily="34" charset="0"/>
                <a:ea typeface="楷体_GB2312" pitchFamily="49" charset="-122"/>
                <a:sym typeface="+mn-ea"/>
              </a:rPr>
              <a:t>在通讯安全、保密与窃密和密码破译等方面的优势，均被认为是获得战争胜利的重要因素之一．特别是近几十年，随着计算机的发展，使得信息的加密与解密更成为全社会关注的重要问题．</a:t>
            </a:r>
            <a:endParaRPr altLang="en-US" sz="2800" b="1" dirty="0">
              <a:latin typeface="Arial" panose="020B0604020202020204" pitchFamily="34" charset="0"/>
              <a:ea typeface="楷体_GB2312" pitchFamily="49" charset="-122"/>
              <a:sym typeface="+mn-ea"/>
            </a:endParaRPr>
          </a:p>
          <a:p>
            <a:pPr marL="0" indent="0" algn="just" fontAlgn="auto">
              <a:lnSpc>
                <a:spcPct val="150000"/>
              </a:lnSpc>
              <a:spcBef>
                <a:spcPts val="0"/>
              </a:spcBef>
              <a:buNone/>
            </a:pPr>
            <a:r>
              <a:rPr altLang="en-US" sz="2800" b="1" u="sng" dirty="0">
                <a:solidFill>
                  <a:srgbClr val="FF3300"/>
                </a:solidFill>
                <a:latin typeface="Times New Roman" panose="02020603050405020304" pitchFamily="18" charset="0"/>
                <a:ea typeface="幼圆" panose="02010509060101010101" pitchFamily="49" charset="-122"/>
                <a:sym typeface="+mn-ea"/>
              </a:rPr>
              <a:t>问题</a:t>
            </a:r>
            <a:r>
              <a:rPr altLang="en-US" sz="2800" b="1" dirty="0">
                <a:solidFill>
                  <a:srgbClr val="FF3300"/>
                </a:solidFill>
                <a:latin typeface="Times New Roman" panose="02020603050405020304" pitchFamily="18" charset="0"/>
                <a:ea typeface="宋体" panose="02010600030101010101" pitchFamily="2" charset="-122"/>
                <a:sym typeface="+mn-ea"/>
              </a:rPr>
              <a:t>：</a:t>
            </a:r>
            <a:endParaRPr lang="zh-CN" altLang="en-US" sz="2800" b="1" dirty="0">
              <a:solidFill>
                <a:srgbClr val="FF3300"/>
              </a:solidFill>
              <a:latin typeface="Times New Roman" panose="02020603050405020304" pitchFamily="18" charset="0"/>
              <a:ea typeface="宋体" panose="02010600030101010101" pitchFamily="2" charset="-122"/>
            </a:endParaRPr>
          </a:p>
          <a:p>
            <a:pPr marL="0" indent="304800" algn="just" fontAlgn="auto">
              <a:lnSpc>
                <a:spcPct val="150000"/>
              </a:lnSpc>
              <a:spcBef>
                <a:spcPts val="0"/>
              </a:spcBef>
            </a:pPr>
            <a:r>
              <a:rPr altLang="en-US" sz="2800" b="1" dirty="0">
                <a:solidFill>
                  <a:srgbClr val="0000FF"/>
                </a:solidFill>
                <a:latin typeface="Arial" panose="020B0604020202020204" pitchFamily="34" charset="0"/>
                <a:ea typeface="楷体_GB2312" pitchFamily="49" charset="-122"/>
                <a:sym typeface="+mn-ea"/>
              </a:rPr>
              <a:t>设计一种对网络传输中的英文字母组成的文字信息进行加密和解密的方法．</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社会模型：信息加密与解密模型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53954" name="Object 7"/>
          <p:cNvGraphicFramePr/>
          <p:nvPr/>
        </p:nvGraphicFramePr>
        <p:xfrm>
          <a:off x="1139825" y="1586230"/>
          <a:ext cx="8712200" cy="2921000"/>
        </p:xfrm>
        <a:graphic>
          <a:graphicData uri="http://schemas.openxmlformats.org/presentationml/2006/ole">
            <mc:AlternateContent xmlns:mc="http://schemas.openxmlformats.org/markup-compatibility/2006">
              <mc:Choice xmlns:v="urn:schemas-microsoft-com:vml" Requires="v">
                <p:oleObj spid="_x0000_s3162" name="" r:id="rId1" imgW="4075430" imgH="1365885" progId="Word.Document.8">
                  <p:embed/>
                </p:oleObj>
              </mc:Choice>
              <mc:Fallback>
                <p:oleObj name="" r:id="rId1" imgW="4075430" imgH="1365885" progId="Word.Document.8">
                  <p:embed/>
                  <p:pic>
                    <p:nvPicPr>
                      <p:cNvPr id="0" name="图片 3161"/>
                      <p:cNvPicPr/>
                      <p:nvPr/>
                    </p:nvPicPr>
                    <p:blipFill>
                      <a:blip r:embed="rId2"/>
                      <a:stretch>
                        <a:fillRect/>
                      </a:stretch>
                    </p:blipFill>
                    <p:spPr>
                      <a:xfrm>
                        <a:off x="1139825" y="1586230"/>
                        <a:ext cx="8712200" cy="2921000"/>
                      </a:xfrm>
                      <a:prstGeom prst="rect">
                        <a:avLst/>
                      </a:prstGeom>
                      <a:noFill/>
                      <a:ln w="38100">
                        <a:noFill/>
                        <a:miter/>
                      </a:ln>
                    </p:spPr>
                  </p:pic>
                </p:oleObj>
              </mc:Fallback>
            </mc:AlternateContent>
          </a:graphicData>
        </a:graphic>
      </p:graphicFrame>
      <p:sp>
        <p:nvSpPr>
          <p:cNvPr id="4" name="标题 3"/>
          <p:cNvSpPr>
            <a:spLocks noGrp="1"/>
          </p:cNvSpPr>
          <p:nvPr>
            <p:ph type="title"/>
          </p:nvPr>
        </p:nvSpPr>
        <p:spPr>
          <a:xfrm>
            <a:off x="484505" y="975360"/>
            <a:ext cx="4987290" cy="678815"/>
          </a:xfrm>
        </p:spPr>
        <p:txBody>
          <a:bodyPr>
            <a:normAutofit/>
          </a:bodyPr>
          <a:p>
            <a:r>
              <a:rPr lang="en-US" altLang="zh-CN"/>
              <a:t>2</a:t>
            </a:r>
            <a:r>
              <a:rPr lang="zh-CN" altLang="en-US"/>
              <a:t>.</a:t>
            </a:r>
            <a:r>
              <a:rPr lang="en-US" altLang="zh-CN"/>
              <a:t> </a:t>
            </a:r>
            <a:r>
              <a:rPr lang="zh-CN" altLang="en-US"/>
              <a:t>模型</a:t>
            </a:r>
            <a:endParaRPr lang="zh-CN" altLang="en-US"/>
          </a:p>
        </p:txBody>
      </p:sp>
      <p:graphicFrame>
        <p:nvGraphicFramePr>
          <p:cNvPr id="253955" name="Object 9"/>
          <p:cNvGraphicFramePr/>
          <p:nvPr/>
        </p:nvGraphicFramePr>
        <p:xfrm>
          <a:off x="1259840" y="4318635"/>
          <a:ext cx="8648700" cy="1905000"/>
        </p:xfrm>
        <a:graphic>
          <a:graphicData uri="http://schemas.openxmlformats.org/presentationml/2006/ole">
            <mc:AlternateContent xmlns:mc="http://schemas.openxmlformats.org/markup-compatibility/2006">
              <mc:Choice xmlns:v="urn:schemas-microsoft-com:vml" Requires="v">
                <p:oleObj spid="_x0000_s3170" name="" r:id="rId3" imgW="3837940" imgH="857885" progId="Word.Document.8">
                  <p:embed/>
                </p:oleObj>
              </mc:Choice>
              <mc:Fallback>
                <p:oleObj name="" r:id="rId3" imgW="3837940" imgH="857885" progId="Word.Document.8">
                  <p:embed/>
                  <p:pic>
                    <p:nvPicPr>
                      <p:cNvPr id="0" name="图片 3169"/>
                      <p:cNvPicPr/>
                      <p:nvPr/>
                    </p:nvPicPr>
                    <p:blipFill>
                      <a:blip r:embed="rId4"/>
                      <a:stretch>
                        <a:fillRect/>
                      </a:stretch>
                    </p:blipFill>
                    <p:spPr>
                      <a:xfrm>
                        <a:off x="1259840" y="4318635"/>
                        <a:ext cx="8648700" cy="1905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blinds(horizontal)">
                                      <p:cBhvr>
                                        <p:cTn id="7" dur="500"/>
                                        <p:tgtEl>
                                          <p:spTgt spid="2539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3955"/>
                                        </p:tgtEl>
                                        <p:attrNameLst>
                                          <p:attrName>style.visibility</p:attrName>
                                        </p:attrNameLst>
                                      </p:cBhvr>
                                      <p:to>
                                        <p:strVal val="visible"/>
                                      </p:to>
                                    </p:set>
                                    <p:animEffect transition="in" filter="blinds(horizontal)">
                                      <p:cBhvr>
                                        <p:cTn id="12" dur="500"/>
                                        <p:tgtEl>
                                          <p:spTgt spid="25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社会模型：信息加密与解密模型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32802" name="Object 7"/>
          <p:cNvGraphicFramePr/>
          <p:nvPr/>
        </p:nvGraphicFramePr>
        <p:xfrm>
          <a:off x="280035" y="1093470"/>
          <a:ext cx="11491595" cy="1546860"/>
        </p:xfrm>
        <a:graphic>
          <a:graphicData uri="http://schemas.openxmlformats.org/presentationml/2006/ole">
            <mc:AlternateContent xmlns:mc="http://schemas.openxmlformats.org/markup-compatibility/2006">
              <mc:Choice xmlns:v="urn:schemas-microsoft-com:vml" Requires="v">
                <p:oleObj spid="_x0000_s3163" name="" r:id="rId1" imgW="5276850" imgH="533400" progId="Word.Document.8">
                  <p:embed/>
                </p:oleObj>
              </mc:Choice>
              <mc:Fallback>
                <p:oleObj name="" r:id="rId1" imgW="5276850" imgH="533400" progId="Word.Document.8">
                  <p:embed/>
                  <p:pic>
                    <p:nvPicPr>
                      <p:cNvPr id="0" name="图片 3162"/>
                      <p:cNvPicPr/>
                      <p:nvPr/>
                    </p:nvPicPr>
                    <p:blipFill>
                      <a:blip r:embed="rId2"/>
                      <a:stretch>
                        <a:fillRect/>
                      </a:stretch>
                    </p:blipFill>
                    <p:spPr>
                      <a:xfrm>
                        <a:off x="280035" y="1093470"/>
                        <a:ext cx="11491595" cy="1546860"/>
                      </a:xfrm>
                      <a:prstGeom prst="rect">
                        <a:avLst/>
                      </a:prstGeom>
                      <a:noFill/>
                      <a:ln w="38100">
                        <a:noFill/>
                        <a:miter/>
                      </a:ln>
                    </p:spPr>
                  </p:pic>
                </p:oleObj>
              </mc:Fallback>
            </mc:AlternateContent>
          </a:graphicData>
        </a:graphic>
      </p:graphicFrame>
      <p:graphicFrame>
        <p:nvGraphicFramePr>
          <p:cNvPr id="332803" name="Object 9"/>
          <p:cNvGraphicFramePr/>
          <p:nvPr/>
        </p:nvGraphicFramePr>
        <p:xfrm>
          <a:off x="289560" y="2299335"/>
          <a:ext cx="11565890" cy="1471295"/>
        </p:xfrm>
        <a:graphic>
          <a:graphicData uri="http://schemas.openxmlformats.org/presentationml/2006/ole">
            <mc:AlternateContent xmlns:mc="http://schemas.openxmlformats.org/markup-compatibility/2006">
              <mc:Choice xmlns:v="urn:schemas-microsoft-com:vml" Requires="v">
                <p:oleObj spid="_x0000_s3168" name="" r:id="rId3" imgW="5276850" imgH="560070" progId="Word.Document.8">
                  <p:embed/>
                </p:oleObj>
              </mc:Choice>
              <mc:Fallback>
                <p:oleObj name="" r:id="rId3" imgW="5276850" imgH="560070" progId="Word.Document.8">
                  <p:embed/>
                  <p:pic>
                    <p:nvPicPr>
                      <p:cNvPr id="0" name="图片 3167"/>
                      <p:cNvPicPr/>
                      <p:nvPr/>
                    </p:nvPicPr>
                    <p:blipFill>
                      <a:blip r:embed="rId4"/>
                      <a:stretch>
                        <a:fillRect/>
                      </a:stretch>
                    </p:blipFill>
                    <p:spPr>
                      <a:xfrm>
                        <a:off x="289560" y="2299335"/>
                        <a:ext cx="11565890" cy="1471295"/>
                      </a:xfrm>
                      <a:prstGeom prst="rect">
                        <a:avLst/>
                      </a:prstGeom>
                      <a:noFill/>
                      <a:ln w="38100">
                        <a:noFill/>
                        <a:miter/>
                      </a:ln>
                    </p:spPr>
                  </p:pic>
                </p:oleObj>
              </mc:Fallback>
            </mc:AlternateContent>
          </a:graphicData>
        </a:graphic>
      </p:graphicFrame>
      <p:graphicFrame>
        <p:nvGraphicFramePr>
          <p:cNvPr id="254980" name="Object 9"/>
          <p:cNvGraphicFramePr/>
          <p:nvPr/>
        </p:nvGraphicFramePr>
        <p:xfrm>
          <a:off x="280035" y="3893185"/>
          <a:ext cx="11574780" cy="1203325"/>
        </p:xfrm>
        <a:graphic>
          <a:graphicData uri="http://schemas.openxmlformats.org/presentationml/2006/ole">
            <mc:AlternateContent xmlns:mc="http://schemas.openxmlformats.org/markup-compatibility/2006">
              <mc:Choice xmlns:v="urn:schemas-microsoft-com:vml" Requires="v">
                <p:oleObj spid="_x0000_s3164" name="" r:id="rId5" imgW="5276850" imgH="453390" progId="Word.Document.8">
                  <p:embed/>
                </p:oleObj>
              </mc:Choice>
              <mc:Fallback>
                <p:oleObj name="" r:id="rId5" imgW="5276850" imgH="453390" progId="Word.Document.8">
                  <p:embed/>
                  <p:pic>
                    <p:nvPicPr>
                      <p:cNvPr id="0" name="图片 3163"/>
                      <p:cNvPicPr/>
                      <p:nvPr/>
                    </p:nvPicPr>
                    <p:blipFill>
                      <a:blip r:embed="rId6"/>
                      <a:stretch>
                        <a:fillRect/>
                      </a:stretch>
                    </p:blipFill>
                    <p:spPr>
                      <a:xfrm>
                        <a:off x="280035" y="3893185"/>
                        <a:ext cx="11574780" cy="12033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2802"/>
                                        </p:tgtEl>
                                        <p:attrNameLst>
                                          <p:attrName>style.visibility</p:attrName>
                                        </p:attrNameLst>
                                      </p:cBhvr>
                                      <p:to>
                                        <p:strVal val="visible"/>
                                      </p:to>
                                    </p:set>
                                    <p:animEffect transition="in" filter="blinds(horizontal)">
                                      <p:cBhvr>
                                        <p:cTn id="7" dur="500"/>
                                        <p:tgtEl>
                                          <p:spTgt spid="3328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2803"/>
                                        </p:tgtEl>
                                        <p:attrNameLst>
                                          <p:attrName>style.visibility</p:attrName>
                                        </p:attrNameLst>
                                      </p:cBhvr>
                                      <p:to>
                                        <p:strVal val="visible"/>
                                      </p:to>
                                    </p:set>
                                    <p:animEffect transition="in" filter="blinds(horizontal)">
                                      <p:cBhvr>
                                        <p:cTn id="12" dur="500"/>
                                        <p:tgtEl>
                                          <p:spTgt spid="33280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54980"/>
                                        </p:tgtEl>
                                        <p:attrNameLst>
                                          <p:attrName>style.visibility</p:attrName>
                                        </p:attrNameLst>
                                      </p:cBhvr>
                                      <p:to>
                                        <p:strVal val="visible"/>
                                      </p:to>
                                    </p:set>
                                    <p:animEffect transition="in" filter="box(out)">
                                      <p:cBhvr>
                                        <p:cTn id="17"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社会模型：信息加密与解密模型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54982" name="Object 19"/>
          <p:cNvGraphicFramePr/>
          <p:nvPr/>
        </p:nvGraphicFramePr>
        <p:xfrm>
          <a:off x="191770" y="1083945"/>
          <a:ext cx="11643995" cy="2475865"/>
        </p:xfrm>
        <a:graphic>
          <a:graphicData uri="http://schemas.openxmlformats.org/presentationml/2006/ole">
            <mc:AlternateContent xmlns:mc="http://schemas.openxmlformats.org/markup-compatibility/2006">
              <mc:Choice xmlns:v="urn:schemas-microsoft-com:vml" Requires="v">
                <p:oleObj spid="_x0000_s3165" name="" r:id="rId1" imgW="5276850" imgH="1074420" progId="Word.Document.8">
                  <p:embed/>
                </p:oleObj>
              </mc:Choice>
              <mc:Fallback>
                <p:oleObj name="" r:id="rId1" imgW="5276850" imgH="1074420" progId="Word.Document.8">
                  <p:embed/>
                  <p:pic>
                    <p:nvPicPr>
                      <p:cNvPr id="0" name="图片 3164"/>
                      <p:cNvPicPr/>
                      <p:nvPr/>
                    </p:nvPicPr>
                    <p:blipFill>
                      <a:blip r:embed="rId2"/>
                      <a:stretch>
                        <a:fillRect/>
                      </a:stretch>
                    </p:blipFill>
                    <p:spPr>
                      <a:xfrm>
                        <a:off x="191770" y="1083945"/>
                        <a:ext cx="11643995" cy="2475865"/>
                      </a:xfrm>
                      <a:prstGeom prst="rect">
                        <a:avLst/>
                      </a:prstGeom>
                      <a:noFill/>
                      <a:ln w="38100">
                        <a:noFill/>
                        <a:miter/>
                      </a:ln>
                    </p:spPr>
                  </p:pic>
                </p:oleObj>
              </mc:Fallback>
            </mc:AlternateContent>
          </a:graphicData>
        </a:graphic>
      </p:graphicFrame>
      <p:graphicFrame>
        <p:nvGraphicFramePr>
          <p:cNvPr id="333827" name="Object 9"/>
          <p:cNvGraphicFramePr/>
          <p:nvPr/>
        </p:nvGraphicFramePr>
        <p:xfrm>
          <a:off x="408305" y="3133725"/>
          <a:ext cx="11405870" cy="2953385"/>
        </p:xfrm>
        <a:graphic>
          <a:graphicData uri="http://schemas.openxmlformats.org/presentationml/2006/ole">
            <mc:AlternateContent xmlns:mc="http://schemas.openxmlformats.org/markup-compatibility/2006">
              <mc:Choice xmlns:v="urn:schemas-microsoft-com:vml" Requires="v">
                <p:oleObj spid="_x0000_s3169" name="" r:id="rId3" imgW="5276850" imgH="1116330" progId="Word.Document.8">
                  <p:embed/>
                </p:oleObj>
              </mc:Choice>
              <mc:Fallback>
                <p:oleObj name="" r:id="rId3" imgW="5276850" imgH="1116330" progId="Word.Document.8">
                  <p:embed/>
                  <p:pic>
                    <p:nvPicPr>
                      <p:cNvPr id="0" name="图片 3168"/>
                      <p:cNvPicPr/>
                      <p:nvPr/>
                    </p:nvPicPr>
                    <p:blipFill>
                      <a:blip r:embed="rId4"/>
                      <a:stretch>
                        <a:fillRect/>
                      </a:stretch>
                    </p:blipFill>
                    <p:spPr>
                      <a:xfrm>
                        <a:off x="408305" y="3133725"/>
                        <a:ext cx="11405870" cy="295338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54982"/>
                                        </p:tgtEl>
                                        <p:attrNameLst>
                                          <p:attrName>style.visibility</p:attrName>
                                        </p:attrNameLst>
                                      </p:cBhvr>
                                      <p:to>
                                        <p:strVal val="visible"/>
                                      </p:to>
                                    </p:set>
                                    <p:animEffect transition="in" filter="box(out)">
                                      <p:cBhvr>
                                        <p:cTn id="7" dur="500"/>
                                        <p:tgtEl>
                                          <p:spTgt spid="254982"/>
                                        </p:tgtEl>
                                      </p:cBhvr>
                                    </p:animEffect>
                                  </p:childTnLst>
                                </p:cTn>
                              </p:par>
                              <p:par>
                                <p:cTn id="8" presetID="4" presetClass="entr" presetSubtype="32" fill="hold" nodeType="withEffect">
                                  <p:stCondLst>
                                    <p:cond delay="0"/>
                                  </p:stCondLst>
                                  <p:childTnLst>
                                    <p:set>
                                      <p:cBhvr>
                                        <p:cTn id="9" dur="1" fill="hold">
                                          <p:stCondLst>
                                            <p:cond delay="0"/>
                                          </p:stCondLst>
                                        </p:cTn>
                                        <p:tgtEl>
                                          <p:spTgt spid="333827"/>
                                        </p:tgtEl>
                                        <p:attrNameLst>
                                          <p:attrName>style.visibility</p:attrName>
                                        </p:attrNameLst>
                                      </p:cBhvr>
                                      <p:to>
                                        <p:strVal val="visible"/>
                                      </p:to>
                                    </p:set>
                                    <p:animEffect transition="in" filter="box(out)">
                                      <p:cBhvr>
                                        <p:cTn id="10" dur="500"/>
                                        <p:tgtEl>
                                          <p:spTgt spid="333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社会模型：信息加密与解密模型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33828" name="Object 19"/>
          <p:cNvGraphicFramePr/>
          <p:nvPr/>
        </p:nvGraphicFramePr>
        <p:xfrm>
          <a:off x="141605" y="1188085"/>
          <a:ext cx="11757660" cy="1054100"/>
        </p:xfrm>
        <a:graphic>
          <a:graphicData uri="http://schemas.openxmlformats.org/presentationml/2006/ole">
            <mc:AlternateContent xmlns:mc="http://schemas.openxmlformats.org/markup-compatibility/2006">
              <mc:Choice xmlns:v="urn:schemas-microsoft-com:vml" Requires="v">
                <p:oleObj spid="_x0000_s3167" name="" r:id="rId1" imgW="5276850" imgH="468630" progId="Word.Document.8">
                  <p:embed/>
                </p:oleObj>
              </mc:Choice>
              <mc:Fallback>
                <p:oleObj name="" r:id="rId1" imgW="5276850" imgH="468630" progId="Word.Document.8">
                  <p:embed/>
                  <p:pic>
                    <p:nvPicPr>
                      <p:cNvPr id="0" name="图片 3166"/>
                      <p:cNvPicPr/>
                      <p:nvPr/>
                    </p:nvPicPr>
                    <p:blipFill>
                      <a:blip r:embed="rId2"/>
                      <a:stretch>
                        <a:fillRect/>
                      </a:stretch>
                    </p:blipFill>
                    <p:spPr>
                      <a:xfrm>
                        <a:off x="141605" y="1188085"/>
                        <a:ext cx="11757660" cy="1054100"/>
                      </a:xfrm>
                      <a:prstGeom prst="rect">
                        <a:avLst/>
                      </a:prstGeom>
                      <a:noFill/>
                      <a:ln w="38100">
                        <a:noFill/>
                        <a:miter/>
                      </a:ln>
                    </p:spPr>
                  </p:pic>
                </p:oleObj>
              </mc:Fallback>
            </mc:AlternateContent>
          </a:graphicData>
        </a:graphic>
      </p:graphicFrame>
      <p:graphicFrame>
        <p:nvGraphicFramePr>
          <p:cNvPr id="334850" name="Object 9"/>
          <p:cNvGraphicFramePr/>
          <p:nvPr/>
        </p:nvGraphicFramePr>
        <p:xfrm>
          <a:off x="215265" y="2430145"/>
          <a:ext cx="11549380" cy="1771015"/>
        </p:xfrm>
        <a:graphic>
          <a:graphicData uri="http://schemas.openxmlformats.org/presentationml/2006/ole">
            <mc:AlternateContent xmlns:mc="http://schemas.openxmlformats.org/markup-compatibility/2006">
              <mc:Choice xmlns:v="urn:schemas-microsoft-com:vml" Requires="v">
                <p:oleObj spid="_x0000_s3172" name="" r:id="rId3" imgW="5276850" imgH="666750" progId="Word.Document.8">
                  <p:embed/>
                </p:oleObj>
              </mc:Choice>
              <mc:Fallback>
                <p:oleObj name="" r:id="rId3" imgW="5276850" imgH="666750" progId="Word.Document.8">
                  <p:embed/>
                  <p:pic>
                    <p:nvPicPr>
                      <p:cNvPr id="0" name="图片 3171"/>
                      <p:cNvPicPr/>
                      <p:nvPr/>
                    </p:nvPicPr>
                    <p:blipFill>
                      <a:blip r:embed="rId4"/>
                      <a:stretch>
                        <a:fillRect/>
                      </a:stretch>
                    </p:blipFill>
                    <p:spPr>
                      <a:xfrm>
                        <a:off x="215265" y="2430145"/>
                        <a:ext cx="11549380" cy="1771015"/>
                      </a:xfrm>
                      <a:prstGeom prst="rect">
                        <a:avLst/>
                      </a:prstGeom>
                      <a:noFill/>
                      <a:ln w="38100">
                        <a:noFill/>
                        <a:miter/>
                      </a:ln>
                    </p:spPr>
                  </p:pic>
                </p:oleObj>
              </mc:Fallback>
            </mc:AlternateContent>
          </a:graphicData>
        </a:graphic>
      </p:graphicFrame>
      <p:graphicFrame>
        <p:nvGraphicFramePr>
          <p:cNvPr id="334851" name="Object 19"/>
          <p:cNvGraphicFramePr/>
          <p:nvPr/>
        </p:nvGraphicFramePr>
        <p:xfrm>
          <a:off x="280670" y="4632960"/>
          <a:ext cx="11631295" cy="925830"/>
        </p:xfrm>
        <a:graphic>
          <a:graphicData uri="http://schemas.openxmlformats.org/presentationml/2006/ole">
            <mc:AlternateContent xmlns:mc="http://schemas.openxmlformats.org/markup-compatibility/2006">
              <mc:Choice xmlns:v="urn:schemas-microsoft-com:vml" Requires="v">
                <p:oleObj spid="_x0000_s3171" name="" r:id="rId5" imgW="5276850" imgH="411480" progId="Word.Document.8">
                  <p:embed/>
                </p:oleObj>
              </mc:Choice>
              <mc:Fallback>
                <p:oleObj name="" r:id="rId5" imgW="5276850" imgH="411480" progId="Word.Document.8">
                  <p:embed/>
                  <p:pic>
                    <p:nvPicPr>
                      <p:cNvPr id="0" name="图片 3170"/>
                      <p:cNvPicPr/>
                      <p:nvPr/>
                    </p:nvPicPr>
                    <p:blipFill>
                      <a:blip r:embed="rId6"/>
                      <a:stretch>
                        <a:fillRect/>
                      </a:stretch>
                    </p:blipFill>
                    <p:spPr>
                      <a:xfrm>
                        <a:off x="280670" y="4632960"/>
                        <a:ext cx="11631295" cy="92583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box(out)">
                                      <p:cBhvr>
                                        <p:cTn id="7" dur="500"/>
                                        <p:tgtEl>
                                          <p:spTgt spid="333828"/>
                                        </p:tgtEl>
                                      </p:cBhvr>
                                    </p:animEffect>
                                  </p:childTnLst>
                                </p:cTn>
                              </p:par>
                              <p:par>
                                <p:cTn id="8" presetID="4" presetClass="entr" presetSubtype="32" fill="hold" nodeType="withEffect">
                                  <p:stCondLst>
                                    <p:cond delay="0"/>
                                  </p:stCondLst>
                                  <p:childTnLst>
                                    <p:set>
                                      <p:cBhvr>
                                        <p:cTn id="9" dur="1" fill="hold">
                                          <p:stCondLst>
                                            <p:cond delay="0"/>
                                          </p:stCondLst>
                                        </p:cTn>
                                        <p:tgtEl>
                                          <p:spTgt spid="334850"/>
                                        </p:tgtEl>
                                        <p:attrNameLst>
                                          <p:attrName>style.visibility</p:attrName>
                                        </p:attrNameLst>
                                      </p:cBhvr>
                                      <p:to>
                                        <p:strVal val="visible"/>
                                      </p:to>
                                    </p:set>
                                    <p:animEffect transition="in" filter="box(out)">
                                      <p:cBhvr>
                                        <p:cTn id="10" dur="500"/>
                                        <p:tgtEl>
                                          <p:spTgt spid="33485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334851"/>
                                        </p:tgtEl>
                                        <p:attrNameLst>
                                          <p:attrName>style.visibility</p:attrName>
                                        </p:attrNameLst>
                                      </p:cBhvr>
                                      <p:to>
                                        <p:strVal val="visible"/>
                                      </p:to>
                                    </p:set>
                                    <p:animEffect transition="in" filter="box(out)">
                                      <p:cBhvr>
                                        <p:cTn id="15" dur="500"/>
                                        <p:tgtEl>
                                          <p:spTgt spid="334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lang="zh-CN" altLang="en-US"/>
              <a:t>一、问题提出</a:t>
            </a:r>
            <a:endParaRPr lang="zh-CN" altLang="en-US"/>
          </a:p>
        </p:txBody>
      </p:sp>
      <p:sp>
        <p:nvSpPr>
          <p:cNvPr id="3" name="内容占位符 2"/>
          <p:cNvSpPr>
            <a:spLocks noGrp="1"/>
          </p:cNvSpPr>
          <p:nvPr>
            <p:ph idx="1"/>
          </p:nvPr>
        </p:nvSpPr>
        <p:spPr>
          <a:xfrm>
            <a:off x="393065" y="1797050"/>
            <a:ext cx="11406505" cy="4674870"/>
          </a:xfrm>
        </p:spPr>
        <p:txBody>
          <a:bodyPr>
            <a:noAutofit/>
          </a:bodyPr>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北方城镇楼房的窗户通常都是双层玻璃的，中间有一定空隙：</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双层玻璃理应比单层玻璃更能保暖，那么到底比单层玻璃能减少多少热量损失呢?</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热量损失与中间空气层厚度是什么关系？多少厚度最佳?</a:t>
            </a:r>
            <a:endParaRPr lang="zh-CN" altLang="en-US" sz="2800"/>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lang="zh-CN" altLang="en-US" sz="2800"/>
              <a:t>建模问题都是来自实际问题，其描述往往是定性描述，且叙述很不严密。所以，学建模第一步，需要明确问题。</a:t>
            </a:r>
            <a:endParaRPr lang="zh-CN" altLang="en-US" sz="2800"/>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社会模型：城市交通流量模型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484505" y="1801495"/>
            <a:ext cx="4987290" cy="678815"/>
          </a:xfrm>
        </p:spPr>
        <p:txBody>
          <a:bodyPr>
            <a:normAutofit/>
          </a:bodyPr>
          <a:p>
            <a:r>
              <a:rPr lang="en-US" altLang="zh-CN"/>
              <a:t>1.</a:t>
            </a:r>
            <a:r>
              <a:rPr lang="zh-CN" altLang="en-US"/>
              <a:t>问题提出</a:t>
            </a:r>
            <a:endParaRPr lang="zh-CN" altLang="en-US"/>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
        <p:nvSpPr>
          <p:cNvPr id="9" name="内容占位符 8"/>
          <p:cNvSpPr>
            <a:spLocks noGrp="1"/>
          </p:cNvSpPr>
          <p:nvPr>
            <p:ph idx="1"/>
          </p:nvPr>
        </p:nvSpPr>
        <p:spPr>
          <a:xfrm>
            <a:off x="410210" y="2394585"/>
            <a:ext cx="11426190" cy="3958590"/>
          </a:xfrm>
        </p:spPr>
        <p:txBody>
          <a:bodyPr>
            <a:noAutofit/>
          </a:bodyPr>
          <a:p>
            <a:pPr marL="0" indent="304800" algn="just" fontAlgn="auto">
              <a:lnSpc>
                <a:spcPct val="150000"/>
              </a:lnSpc>
              <a:spcBef>
                <a:spcPts val="0"/>
              </a:spcBef>
            </a:pPr>
            <a:r>
              <a:rPr altLang="en-US" sz="2800" b="1" dirty="0">
                <a:latin typeface="Arial" panose="020B0604020202020204" pitchFamily="34" charset="0"/>
                <a:ea typeface="楷体_GB2312" pitchFamily="49" charset="-122"/>
                <a:sym typeface="+mn-ea"/>
              </a:rPr>
              <a:t>城市交通问题是一个普遍的社会问题，时刻掌握交通流的状况，也是城市交通管理的重要内容，受条件限制并不是随时都能掌握所有路上的交通流量。</a:t>
            </a:r>
            <a:endParaRPr altLang="en-US" sz="2800" b="1" dirty="0">
              <a:latin typeface="Arial" panose="020B0604020202020204" pitchFamily="34" charset="0"/>
              <a:ea typeface="楷体_GB2312" pitchFamily="49" charset="-122"/>
              <a:sym typeface="+mn-ea"/>
            </a:endParaRPr>
          </a:p>
          <a:p>
            <a:pPr marL="0" indent="0" algn="just" fontAlgn="auto">
              <a:lnSpc>
                <a:spcPct val="150000"/>
              </a:lnSpc>
              <a:spcBef>
                <a:spcPts val="0"/>
              </a:spcBef>
              <a:buNone/>
            </a:pPr>
            <a:r>
              <a:rPr altLang="en-US" sz="2800" b="1" u="sng" dirty="0">
                <a:solidFill>
                  <a:srgbClr val="FF3300"/>
                </a:solidFill>
                <a:latin typeface="Times New Roman" panose="02020603050405020304" pitchFamily="18" charset="0"/>
                <a:ea typeface="幼圆" panose="02010509060101010101" pitchFamily="49" charset="-122"/>
                <a:sym typeface="+mn-ea"/>
              </a:rPr>
              <a:t>问题</a:t>
            </a:r>
            <a:r>
              <a:rPr altLang="en-US" sz="2800" b="1" dirty="0">
                <a:solidFill>
                  <a:srgbClr val="FF3300"/>
                </a:solidFill>
                <a:latin typeface="Times New Roman" panose="02020603050405020304" pitchFamily="18" charset="0"/>
                <a:ea typeface="宋体" panose="02010600030101010101" pitchFamily="2" charset="-122"/>
                <a:sym typeface="+mn-ea"/>
              </a:rPr>
              <a:t>：</a:t>
            </a:r>
            <a:endParaRPr lang="zh-CN" altLang="en-US" sz="2800" b="1" dirty="0">
              <a:solidFill>
                <a:srgbClr val="FF3300"/>
              </a:solidFill>
              <a:latin typeface="Times New Roman" panose="02020603050405020304" pitchFamily="18" charset="0"/>
              <a:ea typeface="宋体" panose="02010600030101010101" pitchFamily="2" charset="-122"/>
            </a:endParaRPr>
          </a:p>
          <a:p>
            <a:pPr marL="0" indent="304800" algn="just" fontAlgn="auto">
              <a:lnSpc>
                <a:spcPct val="150000"/>
              </a:lnSpc>
              <a:spcBef>
                <a:spcPts val="0"/>
              </a:spcBef>
            </a:pPr>
            <a:r>
              <a:rPr altLang="zh-CN" sz="2800" b="1" dirty="0">
                <a:latin typeface="Arial" panose="020B0604020202020204" pitchFamily="34" charset="0"/>
                <a:ea typeface="楷体_GB2312" pitchFamily="49" charset="-122"/>
                <a:sym typeface="+mn-ea"/>
              </a:rPr>
              <a:t>通过</a:t>
            </a:r>
            <a:r>
              <a:rPr altLang="en-US" sz="2800" b="1" dirty="0">
                <a:latin typeface="Arial" panose="020B0604020202020204" pitchFamily="34" charset="0"/>
                <a:ea typeface="楷体_GB2312" pitchFamily="49" charset="-122"/>
                <a:sym typeface="+mn-ea"/>
              </a:rPr>
              <a:t>已知</a:t>
            </a:r>
            <a:r>
              <a:rPr altLang="zh-CN" sz="2800" b="1" dirty="0">
                <a:latin typeface="Arial" panose="020B0604020202020204" pitchFamily="34" charset="0"/>
                <a:ea typeface="楷体_GB2312" pitchFamily="49" charset="-122"/>
                <a:sym typeface="+mn-ea"/>
              </a:rPr>
              <a:t>部分路段的交通流量，</a:t>
            </a:r>
            <a:r>
              <a:rPr altLang="en-US" sz="2800" b="1" dirty="0">
                <a:latin typeface="Arial" panose="020B0604020202020204" pitchFamily="34" charset="0"/>
                <a:ea typeface="楷体_GB2312" pitchFamily="49" charset="-122"/>
                <a:sym typeface="+mn-ea"/>
              </a:rPr>
              <a:t>帮助确定出该交通网络中</a:t>
            </a:r>
            <a:r>
              <a:rPr lang="en-US" altLang="zh-CN" sz="2800" b="1">
                <a:latin typeface="Arial" panose="020B0604020202020204" pitchFamily="34" charset="0"/>
                <a:ea typeface="楷体_GB2312" pitchFamily="49" charset="-122"/>
                <a:sym typeface="+mn-ea"/>
              </a:rPr>
              <a:t>,</a:t>
            </a:r>
            <a:r>
              <a:rPr altLang="en-US" sz="2800" b="1" dirty="0">
                <a:latin typeface="Arial" panose="020B0604020202020204" pitchFamily="34" charset="0"/>
                <a:ea typeface="楷体_GB2312" pitchFamily="49" charset="-122"/>
                <a:sym typeface="+mn-ea"/>
              </a:rPr>
              <a:t>未知部分路段可能的交通流量数</a:t>
            </a:r>
            <a:r>
              <a:rPr lang="en-US" altLang="zh-CN" sz="2800" b="1">
                <a:latin typeface="Arial" panose="020B0604020202020204" pitchFamily="34" charset="0"/>
                <a:ea typeface="楷体_GB2312" pitchFamily="49" charset="-122"/>
                <a:sym typeface="+mn-ea"/>
              </a:rPr>
              <a:t>.</a:t>
            </a:r>
            <a:endParaRPr lang="zh-CN" altLang="en-US" sz="2800" b="1">
              <a:latin typeface="Arial" panose="020B0604020202020204" pitchFamily="34" charset="0"/>
              <a:ea typeface="楷体_GB2312" pitchFamily="49" charset="-122"/>
            </a:endParaRPr>
          </a:p>
          <a:p>
            <a:pPr marL="0" indent="304800" algn="just" fontAlgn="auto">
              <a:lnSpc>
                <a:spcPct val="150000"/>
              </a:lnSpc>
              <a:spcBef>
                <a:spcPts val="0"/>
              </a:spcBef>
            </a:pPr>
            <a:r>
              <a:rPr altLang="en-US" sz="2800" b="1" dirty="0">
                <a:solidFill>
                  <a:srgbClr val="0000FF"/>
                </a:solidFill>
                <a:latin typeface="Arial" panose="020B0604020202020204" pitchFamily="34" charset="0"/>
                <a:ea typeface="楷体_GB2312" pitchFamily="49" charset="-122"/>
                <a:sym typeface="+mn-ea"/>
              </a:rPr>
              <a:t>．</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社会模型：城市交通流量模型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4" name="标题 3"/>
          <p:cNvSpPr>
            <a:spLocks noGrp="1"/>
          </p:cNvSpPr>
          <p:nvPr>
            <p:ph type="title"/>
          </p:nvPr>
        </p:nvSpPr>
        <p:spPr>
          <a:xfrm>
            <a:off x="484505" y="975360"/>
            <a:ext cx="4987290" cy="678815"/>
          </a:xfrm>
        </p:spPr>
        <p:txBody>
          <a:bodyPr>
            <a:normAutofit/>
          </a:bodyPr>
          <a:p>
            <a:r>
              <a:rPr lang="en-US" altLang="zh-CN"/>
              <a:t>2</a:t>
            </a:r>
            <a:r>
              <a:rPr lang="zh-CN" altLang="en-US"/>
              <a:t>.</a:t>
            </a:r>
            <a:r>
              <a:rPr lang="en-US" altLang="zh-CN"/>
              <a:t> </a:t>
            </a:r>
            <a:r>
              <a:rPr lang="zh-CN" altLang="en-US"/>
              <a:t>模型</a:t>
            </a:r>
            <a:endParaRPr lang="zh-CN" altLang="en-US"/>
          </a:p>
        </p:txBody>
      </p:sp>
      <p:graphicFrame>
        <p:nvGraphicFramePr>
          <p:cNvPr id="256009" name="Object 9"/>
          <p:cNvGraphicFramePr/>
          <p:nvPr/>
        </p:nvGraphicFramePr>
        <p:xfrm>
          <a:off x="817880" y="1684020"/>
          <a:ext cx="5664200" cy="4330700"/>
        </p:xfrm>
        <a:graphic>
          <a:graphicData uri="http://schemas.openxmlformats.org/presentationml/2006/ole">
            <mc:AlternateContent xmlns:mc="http://schemas.openxmlformats.org/markup-compatibility/2006">
              <mc:Choice xmlns:v="urn:schemas-microsoft-com:vml" Requires="v">
                <p:oleObj spid="_x0000_s3078" name="" r:id="rId1" imgW="2528570" imgH="1941830" progId="Word.Document.8">
                  <p:embed/>
                </p:oleObj>
              </mc:Choice>
              <mc:Fallback>
                <p:oleObj name="" r:id="rId1" imgW="2528570" imgH="1941830" progId="Word.Document.8">
                  <p:embed/>
                  <p:pic>
                    <p:nvPicPr>
                      <p:cNvPr id="0" name="图片 3077"/>
                      <p:cNvPicPr/>
                      <p:nvPr/>
                    </p:nvPicPr>
                    <p:blipFill>
                      <a:blip r:embed="rId2"/>
                      <a:stretch>
                        <a:fillRect/>
                      </a:stretch>
                    </p:blipFill>
                    <p:spPr>
                      <a:xfrm>
                        <a:off x="817880" y="1684020"/>
                        <a:ext cx="5664200" cy="4330700"/>
                      </a:xfrm>
                      <a:prstGeom prst="rect">
                        <a:avLst/>
                      </a:prstGeom>
                      <a:noFill/>
                      <a:ln w="38100">
                        <a:noFill/>
                        <a:miter/>
                      </a:ln>
                    </p:spPr>
                  </p:pic>
                </p:oleObj>
              </mc:Fallback>
            </mc:AlternateContent>
          </a:graphicData>
        </a:graphic>
      </p:graphicFrame>
      <p:sp>
        <p:nvSpPr>
          <p:cNvPr id="256011" name="文本框 256010"/>
          <p:cNvSpPr txBox="1"/>
          <p:nvPr/>
        </p:nvSpPr>
        <p:spPr>
          <a:xfrm>
            <a:off x="6725285" y="1497330"/>
            <a:ext cx="4449445" cy="4523105"/>
          </a:xfrm>
          <a:prstGeom prst="rect">
            <a:avLst/>
          </a:prstGeom>
          <a:noFill/>
          <a:ln w="9525">
            <a:noFill/>
          </a:ln>
        </p:spPr>
        <p:txBody>
          <a:bodyPr wrap="square">
            <a:spAutoFit/>
          </a:bodyPr>
          <a:p>
            <a:pPr indent="0" algn="just" fontAlgn="auto">
              <a:lnSpc>
                <a:spcPct val="150000"/>
              </a:lnSpc>
              <a:spcAft>
                <a:spcPts val="0"/>
              </a:spcAft>
              <a:buFont typeface="Wingdings" panose="05000000000000000000" pitchFamily="2" charset="2"/>
              <a:buChar char="Ø"/>
            </a:pPr>
            <a:r>
              <a:rPr lang="zh-CN" altLang="en-US" b="1" dirty="0">
                <a:solidFill>
                  <a:srgbClr val="0000FF"/>
                </a:solidFill>
                <a:latin typeface="Arial" panose="020B0604020202020204" pitchFamily="34" charset="0"/>
                <a:ea typeface="楷体_GB2312" pitchFamily="49" charset="-122"/>
              </a:rPr>
              <a:t> </a:t>
            </a:r>
            <a:r>
              <a:rPr lang="zh-CN" altLang="en-US" sz="3200" b="1" dirty="0">
                <a:solidFill>
                  <a:srgbClr val="0000FF"/>
                </a:solidFill>
                <a:latin typeface="宋体" panose="02010600030101010101" pitchFamily="2" charset="-122"/>
                <a:ea typeface="宋体" panose="02010600030101010101" pitchFamily="2" charset="-122"/>
                <a:cs typeface="宋体" panose="02010600030101010101" pitchFamily="2" charset="-122"/>
              </a:rPr>
              <a:t>全部进入网络的车流量等于全部驶出网络的车流量；</a:t>
            </a:r>
            <a:endParaRPr lang="zh-CN" altLang="en-US" sz="3200" b="1"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indent="0" algn="just" fontAlgn="auto">
              <a:lnSpc>
                <a:spcPct val="150000"/>
              </a:lnSpc>
              <a:spcAft>
                <a:spcPts val="0"/>
              </a:spcAft>
              <a:buFont typeface="Wingdings" panose="05000000000000000000" pitchFamily="2" charset="2"/>
              <a:buChar char="Ø"/>
            </a:pPr>
            <a:r>
              <a:rPr lang="zh-CN" altLang="en-US" sz="3200" b="1" dirty="0">
                <a:solidFill>
                  <a:srgbClr val="0000FF"/>
                </a:solidFill>
                <a:latin typeface="宋体" panose="02010600030101010101" pitchFamily="2" charset="-122"/>
                <a:ea typeface="宋体" panose="02010600030101010101" pitchFamily="2" charset="-122"/>
                <a:cs typeface="宋体" panose="02010600030101010101" pitchFamily="2" charset="-122"/>
              </a:rPr>
              <a:t> 全部进入一个节点的流量等于全部驶出该节点的车流量. </a:t>
            </a:r>
            <a:r>
              <a:rPr lang="zh-CN" altLang="en-US" sz="3200" dirty="0">
                <a:solidFill>
                  <a:srgbClr val="0000FF"/>
                </a:solidFill>
                <a:latin typeface="宋体" panose="02010600030101010101" pitchFamily="2" charset="-122"/>
                <a:ea typeface="宋体" panose="02010600030101010101" pitchFamily="2" charset="-122"/>
                <a:cs typeface="宋体" panose="02010600030101010101" pitchFamily="2" charset="-122"/>
              </a:rPr>
              <a:t> </a:t>
            </a:r>
            <a:r>
              <a:rPr lang="zh-CN" altLang="en-US" sz="3200" b="1" dirty="0">
                <a:solidFill>
                  <a:srgbClr val="0000FF"/>
                </a:solidFill>
                <a:latin typeface="宋体" panose="02010600030101010101" pitchFamily="2" charset="-122"/>
                <a:ea typeface="宋体" panose="02010600030101010101" pitchFamily="2" charset="-122"/>
                <a:cs typeface="宋体" panose="02010600030101010101" pitchFamily="2" charset="-122"/>
              </a:rPr>
              <a:t> </a:t>
            </a:r>
            <a:r>
              <a:rPr lang="zh-CN" altLang="en-US" sz="3200" b="1" dirty="0">
                <a:solidFill>
                  <a:srgbClr val="0000FF"/>
                </a:solidFill>
                <a:latin typeface="楷体_GB2312" pitchFamily="49" charset="-122"/>
                <a:ea typeface="楷体_GB2312" pitchFamily="49" charset="-122"/>
              </a:rPr>
              <a:t>   </a:t>
            </a:r>
            <a:endParaRPr lang="en-US" altLang="zh-CN" sz="3200" b="1">
              <a:solidFill>
                <a:srgbClr val="0000FF"/>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256009"/>
                                        </p:tgtEl>
                                        <p:attrNameLst>
                                          <p:attrName>style.visibility</p:attrName>
                                        </p:attrNameLst>
                                      </p:cBhvr>
                                      <p:to>
                                        <p:strVal val="visible"/>
                                      </p:to>
                                    </p:set>
                                    <p:animEffect transition="in" filter="box(out)">
                                      <p:cBhvr>
                                        <p:cTn id="7" dur="500"/>
                                        <p:tgtEl>
                                          <p:spTgt spid="2560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11">
                                            <p:txEl>
                                              <p:charRg st="0" end="25"/>
                                            </p:txEl>
                                          </p:spTgt>
                                        </p:tgtEl>
                                        <p:attrNameLst>
                                          <p:attrName>style.visibility</p:attrName>
                                        </p:attrNameLst>
                                      </p:cBhvr>
                                      <p:to>
                                        <p:strVal val="visible"/>
                                      </p:to>
                                    </p:set>
                                    <p:animEffect transition="in" filter="blinds(horizontal)">
                                      <p:cBhvr>
                                        <p:cTn id="12" dur="500"/>
                                        <p:tgtEl>
                                          <p:spTgt spid="256011">
                                            <p:txEl>
                                              <p:charRg st="0"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56011">
                                            <p:txEl>
                                              <p:charRg st="25" end="58"/>
                                            </p:txEl>
                                          </p:spTgt>
                                        </p:tgtEl>
                                        <p:attrNameLst>
                                          <p:attrName>style.visibility</p:attrName>
                                        </p:attrNameLst>
                                      </p:cBhvr>
                                      <p:to>
                                        <p:strVal val="visible"/>
                                      </p:to>
                                    </p:set>
                                    <p:animEffect transition="in" filter="blinds(vertical)">
                                      <p:cBhvr>
                                        <p:cTn id="17" dur="3000"/>
                                        <p:tgtEl>
                                          <p:spTgt spid="256011">
                                            <p:txEl>
                                              <p:charRg st="25" end="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社会模型：城市交通流量模型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37923" name="Object 9"/>
          <p:cNvGraphicFramePr/>
          <p:nvPr/>
        </p:nvGraphicFramePr>
        <p:xfrm>
          <a:off x="177800" y="1409700"/>
          <a:ext cx="3898900" cy="4483100"/>
        </p:xfrm>
        <a:graphic>
          <a:graphicData uri="http://schemas.openxmlformats.org/presentationml/2006/ole">
            <mc:AlternateContent xmlns:mc="http://schemas.openxmlformats.org/markup-compatibility/2006">
              <mc:Choice xmlns:v="urn:schemas-microsoft-com:vml" Requires="v">
                <p:oleObj spid="_x0000_s3079" name="" r:id="rId1" imgW="1750060" imgH="2009140" progId="Word.Document.8">
                  <p:embed/>
                </p:oleObj>
              </mc:Choice>
              <mc:Fallback>
                <p:oleObj name="" r:id="rId1" imgW="1750060" imgH="2009140" progId="Word.Document.8">
                  <p:embed/>
                  <p:pic>
                    <p:nvPicPr>
                      <p:cNvPr id="0" name="图片 3078"/>
                      <p:cNvPicPr/>
                      <p:nvPr/>
                    </p:nvPicPr>
                    <p:blipFill>
                      <a:blip r:embed="rId2"/>
                      <a:stretch>
                        <a:fillRect/>
                      </a:stretch>
                    </p:blipFill>
                    <p:spPr>
                      <a:xfrm>
                        <a:off x="177800" y="1409700"/>
                        <a:ext cx="3898900" cy="4483100"/>
                      </a:xfrm>
                      <a:prstGeom prst="rect">
                        <a:avLst/>
                      </a:prstGeom>
                      <a:noFill/>
                      <a:ln w="38100">
                        <a:noFill/>
                        <a:miter/>
                      </a:ln>
                    </p:spPr>
                  </p:pic>
                </p:oleObj>
              </mc:Fallback>
            </mc:AlternateContent>
          </a:graphicData>
        </a:graphic>
      </p:graphicFrame>
      <p:graphicFrame>
        <p:nvGraphicFramePr>
          <p:cNvPr id="337925" name="Object 9"/>
          <p:cNvGraphicFramePr/>
          <p:nvPr/>
        </p:nvGraphicFramePr>
        <p:xfrm>
          <a:off x="4170045" y="935355"/>
          <a:ext cx="7519035" cy="1020445"/>
        </p:xfrm>
        <a:graphic>
          <a:graphicData uri="http://schemas.openxmlformats.org/presentationml/2006/ole">
            <mc:AlternateContent xmlns:mc="http://schemas.openxmlformats.org/markup-compatibility/2006">
              <mc:Choice xmlns:v="urn:schemas-microsoft-com:vml" Requires="v">
                <p:oleObj spid="_x0000_s3077" name="" r:id="rId3" imgW="3112770" imgH="384810" progId="Word.Document.8">
                  <p:embed/>
                </p:oleObj>
              </mc:Choice>
              <mc:Fallback>
                <p:oleObj name="" r:id="rId3" imgW="3112770" imgH="384810" progId="Word.Document.8">
                  <p:embed/>
                  <p:pic>
                    <p:nvPicPr>
                      <p:cNvPr id="0" name="图片 3076"/>
                      <p:cNvPicPr/>
                      <p:nvPr/>
                    </p:nvPicPr>
                    <p:blipFill>
                      <a:blip r:embed="rId4"/>
                      <a:stretch>
                        <a:fillRect/>
                      </a:stretch>
                    </p:blipFill>
                    <p:spPr>
                      <a:xfrm>
                        <a:off x="4170045" y="935355"/>
                        <a:ext cx="7519035" cy="1020445"/>
                      </a:xfrm>
                      <a:prstGeom prst="rect">
                        <a:avLst/>
                      </a:prstGeom>
                      <a:noFill/>
                      <a:ln w="38100">
                        <a:noFill/>
                        <a:miter/>
                      </a:ln>
                    </p:spPr>
                  </p:pic>
                </p:oleObj>
              </mc:Fallback>
            </mc:AlternateContent>
          </a:graphicData>
        </a:graphic>
      </p:graphicFrame>
      <p:graphicFrame>
        <p:nvGraphicFramePr>
          <p:cNvPr id="337928" name="对象 337927"/>
          <p:cNvGraphicFramePr/>
          <p:nvPr/>
        </p:nvGraphicFramePr>
        <p:xfrm>
          <a:off x="4795203" y="1883410"/>
          <a:ext cx="3529012" cy="484188"/>
        </p:xfrm>
        <a:graphic>
          <a:graphicData uri="http://schemas.openxmlformats.org/presentationml/2006/ole">
            <mc:AlternateContent xmlns:mc="http://schemas.openxmlformats.org/markup-compatibility/2006">
              <mc:Choice xmlns:v="urn:schemas-microsoft-com:vml" Requires="v">
                <p:oleObj spid="_x0000_s3083" name="" r:id="rId5" imgW="1663700" imgH="228600" progId="Equation.3">
                  <p:embed/>
                </p:oleObj>
              </mc:Choice>
              <mc:Fallback>
                <p:oleObj name="" r:id="rId5" imgW="1663700" imgH="228600" progId="Equation.3">
                  <p:embed/>
                  <p:pic>
                    <p:nvPicPr>
                      <p:cNvPr id="0" name="图片 3082"/>
                      <p:cNvPicPr/>
                      <p:nvPr/>
                    </p:nvPicPr>
                    <p:blipFill>
                      <a:blip r:embed="rId6"/>
                      <a:stretch>
                        <a:fillRect/>
                      </a:stretch>
                    </p:blipFill>
                    <p:spPr>
                      <a:xfrm>
                        <a:off x="4795203" y="1883410"/>
                        <a:ext cx="3529012" cy="484188"/>
                      </a:xfrm>
                      <a:prstGeom prst="rect">
                        <a:avLst/>
                      </a:prstGeom>
                      <a:noFill/>
                      <a:ln w="38100">
                        <a:noFill/>
                        <a:miter/>
                      </a:ln>
                    </p:spPr>
                  </p:pic>
                </p:oleObj>
              </mc:Fallback>
            </mc:AlternateContent>
          </a:graphicData>
        </a:graphic>
      </p:graphicFrame>
      <p:graphicFrame>
        <p:nvGraphicFramePr>
          <p:cNvPr id="337930" name="对象 337929"/>
          <p:cNvGraphicFramePr/>
          <p:nvPr/>
        </p:nvGraphicFramePr>
        <p:xfrm>
          <a:off x="4795203" y="2439035"/>
          <a:ext cx="3455987" cy="460375"/>
        </p:xfrm>
        <a:graphic>
          <a:graphicData uri="http://schemas.openxmlformats.org/presentationml/2006/ole">
            <mc:AlternateContent xmlns:mc="http://schemas.openxmlformats.org/markup-compatibility/2006">
              <mc:Choice xmlns:v="urn:schemas-microsoft-com:vml" Requires="v">
                <p:oleObj spid="_x0000_s3081" name="" r:id="rId7" imgW="1714500" imgH="228600" progId="Equation.3">
                  <p:embed/>
                </p:oleObj>
              </mc:Choice>
              <mc:Fallback>
                <p:oleObj name="" r:id="rId7" imgW="1714500" imgH="228600" progId="Equation.3">
                  <p:embed/>
                  <p:pic>
                    <p:nvPicPr>
                      <p:cNvPr id="0" name="图片 3080"/>
                      <p:cNvPicPr/>
                      <p:nvPr/>
                    </p:nvPicPr>
                    <p:blipFill>
                      <a:blip r:embed="rId8"/>
                      <a:stretch>
                        <a:fillRect/>
                      </a:stretch>
                    </p:blipFill>
                    <p:spPr>
                      <a:xfrm>
                        <a:off x="4795203" y="2439035"/>
                        <a:ext cx="3455987" cy="460375"/>
                      </a:xfrm>
                      <a:prstGeom prst="rect">
                        <a:avLst/>
                      </a:prstGeom>
                      <a:noFill/>
                      <a:ln w="38100">
                        <a:noFill/>
                        <a:miter/>
                      </a:ln>
                    </p:spPr>
                  </p:pic>
                </p:oleObj>
              </mc:Fallback>
            </mc:AlternateContent>
          </a:graphicData>
        </a:graphic>
      </p:graphicFrame>
      <p:graphicFrame>
        <p:nvGraphicFramePr>
          <p:cNvPr id="338947" name="Object 9"/>
          <p:cNvGraphicFramePr/>
          <p:nvPr/>
        </p:nvGraphicFramePr>
        <p:xfrm>
          <a:off x="3999548" y="3143885"/>
          <a:ext cx="7860030" cy="1672590"/>
        </p:xfrm>
        <a:graphic>
          <a:graphicData uri="http://schemas.openxmlformats.org/presentationml/2006/ole">
            <mc:AlternateContent xmlns:mc="http://schemas.openxmlformats.org/markup-compatibility/2006">
              <mc:Choice xmlns:v="urn:schemas-microsoft-com:vml" Requires="v">
                <p:oleObj spid="_x0000_s3080" name="" r:id="rId9" imgW="3112770" imgH="636270" progId="Word.Document.8">
                  <p:embed/>
                </p:oleObj>
              </mc:Choice>
              <mc:Fallback>
                <p:oleObj name="" r:id="rId9" imgW="3112770" imgH="636270" progId="Word.Document.8">
                  <p:embed/>
                  <p:pic>
                    <p:nvPicPr>
                      <p:cNvPr id="0" name="图片 3079"/>
                      <p:cNvPicPr/>
                      <p:nvPr/>
                    </p:nvPicPr>
                    <p:blipFill>
                      <a:blip r:embed="rId10"/>
                      <a:stretch>
                        <a:fillRect/>
                      </a:stretch>
                    </p:blipFill>
                    <p:spPr>
                      <a:xfrm>
                        <a:off x="3999548" y="3143885"/>
                        <a:ext cx="7860030" cy="1672590"/>
                      </a:xfrm>
                      <a:prstGeom prst="rect">
                        <a:avLst/>
                      </a:prstGeom>
                      <a:noFill/>
                      <a:ln w="38100">
                        <a:noFill/>
                        <a:miter/>
                      </a:ln>
                    </p:spPr>
                  </p:pic>
                </p:oleObj>
              </mc:Fallback>
            </mc:AlternateContent>
          </a:graphicData>
        </a:graphic>
      </p:graphicFrame>
      <p:graphicFrame>
        <p:nvGraphicFramePr>
          <p:cNvPr id="338955" name="Object 9"/>
          <p:cNvGraphicFramePr/>
          <p:nvPr/>
        </p:nvGraphicFramePr>
        <p:xfrm>
          <a:off x="3466783" y="4765041"/>
          <a:ext cx="8264525" cy="1221105"/>
        </p:xfrm>
        <a:graphic>
          <a:graphicData uri="http://schemas.openxmlformats.org/presentationml/2006/ole">
            <mc:AlternateContent xmlns:mc="http://schemas.openxmlformats.org/markup-compatibility/2006">
              <mc:Choice xmlns:v="urn:schemas-microsoft-com:vml" Requires="v">
                <p:oleObj spid="_x0000_s3084" name="" r:id="rId11" imgW="3112770" imgH="476250" progId="Word.Document.8">
                  <p:embed/>
                </p:oleObj>
              </mc:Choice>
              <mc:Fallback>
                <p:oleObj name="" r:id="rId11" imgW="3112770" imgH="476250" progId="Word.Document.8">
                  <p:embed/>
                  <p:pic>
                    <p:nvPicPr>
                      <p:cNvPr id="0" name="图片 3083"/>
                      <p:cNvPicPr/>
                      <p:nvPr/>
                    </p:nvPicPr>
                    <p:blipFill>
                      <a:blip r:embed="rId12"/>
                      <a:stretch>
                        <a:fillRect/>
                      </a:stretch>
                    </p:blipFill>
                    <p:spPr>
                      <a:xfrm>
                        <a:off x="3466783" y="4765041"/>
                        <a:ext cx="8264525" cy="1221105"/>
                      </a:xfrm>
                      <a:prstGeom prst="rect">
                        <a:avLst/>
                      </a:prstGeom>
                      <a:noFill/>
                      <a:ln w="38100">
                        <a:noFill/>
                        <a:miter/>
                      </a:ln>
                    </p:spPr>
                  </p:pic>
                </p:oleObj>
              </mc:Fallback>
            </mc:AlternateContent>
          </a:graphicData>
        </a:graphic>
      </p:graphicFrame>
      <p:pic>
        <p:nvPicPr>
          <p:cNvPr id="100" name="图片 99"/>
          <p:cNvPicPr/>
          <p:nvPr/>
        </p:nvPicPr>
        <p:blipFill>
          <a:blip r:embed="rId13"/>
          <a:stretch>
            <a:fillRect/>
          </a:stretch>
        </p:blipFill>
        <p:spPr>
          <a:xfrm>
            <a:off x="3634105" y="5831840"/>
            <a:ext cx="104775" cy="76200"/>
          </a:xfrm>
          <a:prstGeom prst="rect">
            <a:avLst/>
          </a:prstGeom>
          <a:noFill/>
          <a:ln w="9525">
            <a:noFill/>
          </a:ln>
        </p:spPr>
      </p:pic>
      <p:sp>
        <p:nvSpPr>
          <p:cNvPr id="101" name="文本框 100"/>
          <p:cNvSpPr txBox="1"/>
          <p:nvPr/>
        </p:nvSpPr>
        <p:spPr>
          <a:xfrm>
            <a:off x="4258945" y="5995670"/>
            <a:ext cx="7430135" cy="460375"/>
          </a:xfrm>
          <a:prstGeom prst="rect">
            <a:avLst/>
          </a:prstGeom>
          <a:noFill/>
          <a:ln w="9525">
            <a:noFill/>
          </a:ln>
        </p:spPr>
        <p:txBody>
          <a:bodyPr wrap="square">
            <a:spAutoFit/>
          </a:bodyPr>
          <a:p>
            <a:pPr indent="0"/>
            <a:r>
              <a:rPr lang="en-US" altLang="zh-CN" sz="2400" b="1" i="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的每一个分量，即为交通网络未知部分的具体流量。</a:t>
            </a:r>
            <a:endPar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37923"/>
                                        </p:tgtEl>
                                        <p:attrNameLst>
                                          <p:attrName>style.visibility</p:attrName>
                                        </p:attrNameLst>
                                      </p:cBhvr>
                                      <p:to>
                                        <p:strVal val="visible"/>
                                      </p:to>
                                    </p:set>
                                    <p:animEffect transition="in" filter="box(out)">
                                      <p:cBhvr>
                                        <p:cTn id="7" dur="500"/>
                                        <p:tgtEl>
                                          <p:spTgt spid="3379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box(out)">
                                      <p:cBhvr>
                                        <p:cTn id="12" dur="500"/>
                                        <p:tgtEl>
                                          <p:spTgt spid="3379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7928"/>
                                        </p:tgtEl>
                                        <p:attrNameLst>
                                          <p:attrName>style.visibility</p:attrName>
                                        </p:attrNameLst>
                                      </p:cBhvr>
                                      <p:to>
                                        <p:strVal val="visible"/>
                                      </p:to>
                                    </p:set>
                                    <p:animEffect transition="in" filter="blinds(horizontal)">
                                      <p:cBhvr>
                                        <p:cTn id="17" dur="500"/>
                                        <p:tgtEl>
                                          <p:spTgt spid="337928"/>
                                        </p:tgtEl>
                                      </p:cBhvr>
                                    </p:animEffect>
                                  </p:childTnLst>
                                </p:cTn>
                              </p:par>
                              <p:par>
                                <p:cTn id="18" presetID="3" presetClass="entr" presetSubtype="10" fill="hold" nodeType="withEffect">
                                  <p:stCondLst>
                                    <p:cond delay="0"/>
                                  </p:stCondLst>
                                  <p:childTnLst>
                                    <p:set>
                                      <p:cBhvr>
                                        <p:cTn id="19" dur="1" fill="hold">
                                          <p:stCondLst>
                                            <p:cond delay="0"/>
                                          </p:stCondLst>
                                        </p:cTn>
                                        <p:tgtEl>
                                          <p:spTgt spid="337930"/>
                                        </p:tgtEl>
                                        <p:attrNameLst>
                                          <p:attrName>style.visibility</p:attrName>
                                        </p:attrNameLst>
                                      </p:cBhvr>
                                      <p:to>
                                        <p:strVal val="visible"/>
                                      </p:to>
                                    </p:set>
                                    <p:animEffect transition="in" filter="blinds(horizontal)">
                                      <p:cBhvr>
                                        <p:cTn id="20" dur="500"/>
                                        <p:tgtEl>
                                          <p:spTgt spid="337930"/>
                                        </p:tgtEl>
                                      </p:cBhvr>
                                    </p:animEffect>
                                  </p:childTnLst>
                                </p:cTn>
                              </p:par>
                              <p:par>
                                <p:cTn id="21" presetID="4" presetClass="entr" presetSubtype="32" fill="hold" nodeType="withEffect">
                                  <p:stCondLst>
                                    <p:cond delay="0"/>
                                  </p:stCondLst>
                                  <p:childTnLst>
                                    <p:set>
                                      <p:cBhvr>
                                        <p:cTn id="22" dur="1" fill="hold">
                                          <p:stCondLst>
                                            <p:cond delay="0"/>
                                          </p:stCondLst>
                                        </p:cTn>
                                        <p:tgtEl>
                                          <p:spTgt spid="338947"/>
                                        </p:tgtEl>
                                        <p:attrNameLst>
                                          <p:attrName>style.visibility</p:attrName>
                                        </p:attrNameLst>
                                      </p:cBhvr>
                                      <p:to>
                                        <p:strVal val="visible"/>
                                      </p:to>
                                    </p:set>
                                    <p:animEffect transition="in" filter="box(out)">
                                      <p:cBhvr>
                                        <p:cTn id="23" dur="500"/>
                                        <p:tgtEl>
                                          <p:spTgt spid="33894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338955"/>
                                        </p:tgtEl>
                                        <p:attrNameLst>
                                          <p:attrName>style.visibility</p:attrName>
                                        </p:attrNameLst>
                                      </p:cBhvr>
                                      <p:to>
                                        <p:strVal val="visible"/>
                                      </p:to>
                                    </p:set>
                                    <p:animEffect transition="in" filter="box(out)">
                                      <p:cBhvr>
                                        <p:cTn id="28" dur="500"/>
                                        <p:tgtEl>
                                          <p:spTgt spid="338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484505" y="1801495"/>
            <a:ext cx="4987290" cy="678815"/>
          </a:xfrm>
        </p:spPr>
        <p:txBody>
          <a:bodyPr>
            <a:normAutofit/>
          </a:bodyPr>
          <a:p>
            <a:r>
              <a:rPr lang="en-US" altLang="zh-CN"/>
              <a:t>1.</a:t>
            </a:r>
            <a:r>
              <a:rPr lang="zh-CN" altLang="en-US"/>
              <a:t>问题提出</a:t>
            </a:r>
            <a:endParaRPr lang="zh-CN" altLang="en-US"/>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资料来源：韩中庚，</a:t>
            </a:r>
            <a:r>
              <a:rPr lang="zh-CN" altLang="en-US" sz="3600" b="1" dirty="0">
                <a:latin typeface="Arial" panose="020B0604020202020204" pitchFamily="34" charset="0"/>
                <a:sym typeface="+mn-ea"/>
              </a:rPr>
              <a:t>数学建模实用教程－高教出版社</a:t>
            </a:r>
            <a:endParaRPr lang="zh-CN" altLang="en-US" sz="3600" b="1" dirty="0">
              <a:latin typeface="Arial" panose="020B0604020202020204" pitchFamily="34" charset="0"/>
              <a:sym typeface="+mn-ea"/>
            </a:endParaRPr>
          </a:p>
        </p:txBody>
      </p:sp>
      <p:sp>
        <p:nvSpPr>
          <p:cNvPr id="9" name="内容占位符 8"/>
          <p:cNvSpPr>
            <a:spLocks noGrp="1"/>
          </p:cNvSpPr>
          <p:nvPr>
            <p:ph idx="1"/>
          </p:nvPr>
        </p:nvSpPr>
        <p:spPr>
          <a:xfrm>
            <a:off x="410210" y="2394585"/>
            <a:ext cx="11426190" cy="3958590"/>
          </a:xfrm>
        </p:spPr>
        <p:txBody>
          <a:bodyPr>
            <a:noAutofit/>
          </a:bodyPr>
          <a:p>
            <a:pPr marL="0" indent="304800" algn="just" fontAlgn="auto">
              <a:lnSpc>
                <a:spcPct val="150000"/>
              </a:lnSpc>
              <a:spcBef>
                <a:spcPts val="0"/>
              </a:spcBef>
            </a:pPr>
            <a:r>
              <a:rPr altLang="en-US" sz="2800" b="1" dirty="0">
                <a:latin typeface="Arial" panose="020B0604020202020204" pitchFamily="34" charset="0"/>
                <a:ea typeface="楷体_GB2312" pitchFamily="49" charset="-122"/>
                <a:sym typeface="+mn-ea"/>
              </a:rPr>
              <a:t>森林树木的生长，需要一个很长的时间周期.一般树木在幼树期生长很快，但并无实际的利用价值，随着时间的增加，利用价值也越来越大.随后，树木进入衰老期，其利用价值会逐渐下降.</a:t>
            </a:r>
            <a:endParaRPr altLang="en-US" sz="2800" b="1" dirty="0">
              <a:latin typeface="Arial" panose="020B0604020202020204" pitchFamily="34" charset="0"/>
              <a:ea typeface="楷体_GB2312" pitchFamily="49" charset="-122"/>
              <a:sym typeface="+mn-ea"/>
            </a:endParaRPr>
          </a:p>
          <a:p>
            <a:pPr marL="0" indent="0" algn="just" fontAlgn="auto">
              <a:lnSpc>
                <a:spcPct val="150000"/>
              </a:lnSpc>
              <a:spcBef>
                <a:spcPts val="0"/>
              </a:spcBef>
              <a:buNone/>
            </a:pPr>
            <a:r>
              <a:rPr altLang="en-US" sz="2800" b="1" u="sng" dirty="0">
                <a:solidFill>
                  <a:srgbClr val="FF3300"/>
                </a:solidFill>
                <a:latin typeface="Times New Roman" panose="02020603050405020304" pitchFamily="18" charset="0"/>
                <a:ea typeface="幼圆" panose="02010509060101010101" pitchFamily="49" charset="-122"/>
                <a:sym typeface="+mn-ea"/>
              </a:rPr>
              <a:t>问题</a:t>
            </a:r>
            <a:r>
              <a:rPr altLang="en-US" sz="2800" b="1" dirty="0">
                <a:solidFill>
                  <a:srgbClr val="FF3300"/>
                </a:solidFill>
                <a:latin typeface="Times New Roman" panose="02020603050405020304" pitchFamily="18" charset="0"/>
                <a:ea typeface="宋体" panose="02010600030101010101" pitchFamily="2" charset="-122"/>
                <a:sym typeface="+mn-ea"/>
              </a:rPr>
              <a:t>：</a:t>
            </a:r>
            <a:endParaRPr lang="zh-CN" altLang="en-US" sz="2800" b="1" dirty="0">
              <a:solidFill>
                <a:srgbClr val="FF3300"/>
              </a:solidFill>
              <a:latin typeface="Times New Roman" panose="02020603050405020304" pitchFamily="18" charset="0"/>
              <a:ea typeface="宋体" panose="02010600030101010101" pitchFamily="2" charset="-122"/>
            </a:endParaRPr>
          </a:p>
          <a:p>
            <a:pPr marL="0" indent="304800" algn="just" fontAlgn="auto">
              <a:lnSpc>
                <a:spcPct val="150000"/>
              </a:lnSpc>
              <a:spcBef>
                <a:spcPts val="0"/>
              </a:spcBef>
            </a:pPr>
            <a:r>
              <a:rPr altLang="en-US" sz="2800" b="1" dirty="0">
                <a:solidFill>
                  <a:srgbClr val="0070C0"/>
                </a:solidFill>
                <a:latin typeface="Arial" panose="020B0604020202020204" pitchFamily="34" charset="0"/>
                <a:ea typeface="楷体_GB2312" pitchFamily="49" charset="-122"/>
                <a:sym typeface="+mn-ea"/>
              </a:rPr>
              <a:t>为了维持森林的可持续性，应该采用何种砍伐策略，获得最大的经济效益</a:t>
            </a:r>
            <a:r>
              <a:rPr lang="en-US" altLang="zh-CN" sz="2800" b="1">
                <a:solidFill>
                  <a:srgbClr val="0070C0"/>
                </a:solidFill>
                <a:latin typeface="Arial" panose="020B0604020202020204" pitchFamily="34" charset="0"/>
                <a:ea typeface="楷体_GB2312" pitchFamily="49" charset="-122"/>
                <a:sym typeface="+mn-ea"/>
              </a:rPr>
              <a:t>.</a:t>
            </a:r>
            <a:endParaRPr lang="zh-CN" altLang="en-US" sz="2800" b="1">
              <a:solidFill>
                <a:srgbClr val="0070C0"/>
              </a:solidFill>
              <a:latin typeface="Arial" panose="020B0604020202020204" pitchFamily="34" charset="0"/>
              <a:ea typeface="楷体_GB2312" pitchFamily="49" charset="-122"/>
            </a:endParaRPr>
          </a:p>
          <a:p>
            <a:pPr marL="0" indent="304800" algn="just" fontAlgn="auto">
              <a:lnSpc>
                <a:spcPct val="150000"/>
              </a:lnSpc>
              <a:spcBef>
                <a:spcPts val="0"/>
              </a:spcBef>
            </a:pPr>
            <a:r>
              <a:rPr altLang="en-US" sz="2800" b="1" dirty="0">
                <a:solidFill>
                  <a:srgbClr val="0000FF"/>
                </a:solidFill>
                <a:latin typeface="Arial" panose="020B0604020202020204" pitchFamily="34" charset="0"/>
                <a:ea typeface="楷体_GB2312" pitchFamily="49" charset="-122"/>
                <a:sym typeface="+mn-ea"/>
              </a:rPr>
              <a:t>．</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326390" y="1032510"/>
            <a:ext cx="4987290" cy="678815"/>
          </a:xfrm>
        </p:spPr>
        <p:txBody>
          <a:bodyPr>
            <a:normAutofit/>
          </a:bodyPr>
          <a:p>
            <a:r>
              <a:rPr lang="en-US" altLang="zh-CN"/>
              <a:t>2.</a:t>
            </a:r>
            <a:r>
              <a:rPr lang="zh-CN" altLang="en-US"/>
              <a:t>模型假设</a:t>
            </a:r>
            <a:endParaRPr lang="zh-CN" altLang="en-US"/>
          </a:p>
        </p:txBody>
      </p:sp>
      <p:sp>
        <p:nvSpPr>
          <p:cNvPr id="9" name="内容占位符 8"/>
          <p:cNvSpPr>
            <a:spLocks noGrp="1"/>
          </p:cNvSpPr>
          <p:nvPr>
            <p:ph idx="1"/>
          </p:nvPr>
        </p:nvSpPr>
        <p:spPr>
          <a:xfrm>
            <a:off x="410210" y="1610995"/>
            <a:ext cx="11426190" cy="4742180"/>
          </a:xfrm>
        </p:spPr>
        <p:txBody>
          <a:bodyPr>
            <a:noAutofit/>
          </a:bodyPr>
          <a:p>
            <a:pPr marL="0" indent="304800" algn="just" fontAlgn="auto">
              <a:lnSpc>
                <a:spcPct val="150000"/>
              </a:lnSpc>
              <a:spcBef>
                <a:spcPts val="0"/>
              </a:spcBef>
            </a:pPr>
            <a:r>
              <a:rPr altLang="en-US" sz="2800" b="1" dirty="0">
                <a:latin typeface="Times New Roman" panose="02020603050405020304" pitchFamily="18" charset="0"/>
                <a:ea typeface="楷体_GB2312" pitchFamily="49" charset="-122"/>
                <a:cs typeface="Times New Roman" panose="02020603050405020304" pitchFamily="18" charset="0"/>
                <a:sym typeface="+mn-ea"/>
              </a:rPr>
              <a:t>每年对森林中的树木砍伐一次，且只砍伐部分成材树木，使留下的树木和砍伐后补种的幼苗，经过一年的生长期后，回到原来数量；</a:t>
            </a:r>
            <a:endParaRPr altLang="en-US" sz="2800" b="1" dirty="0">
              <a:latin typeface="Times New Roman" panose="02020603050405020304" pitchFamily="18" charset="0"/>
              <a:ea typeface="楷体_GB2312" pitchFamily="49" charset="-122"/>
              <a:cs typeface="Times New Roman" panose="02020603050405020304" pitchFamily="18" charset="0"/>
              <a:sym typeface="+mn-ea"/>
            </a:endParaRPr>
          </a:p>
          <a:p>
            <a:pPr marL="0" indent="304800" algn="just" fontAlgn="auto">
              <a:lnSpc>
                <a:spcPct val="150000"/>
              </a:lnSpc>
              <a:spcBef>
                <a:spcPts val="0"/>
              </a:spcBef>
            </a:pPr>
            <a:r>
              <a:rPr altLang="en-US" sz="2800" b="1" dirty="0">
                <a:latin typeface="Times New Roman" panose="02020603050405020304" pitchFamily="18" charset="0"/>
                <a:ea typeface="楷体_GB2312" pitchFamily="49" charset="-122"/>
                <a:cs typeface="Times New Roman" panose="02020603050405020304" pitchFamily="18" charset="0"/>
                <a:sym typeface="+mn-ea"/>
              </a:rPr>
              <a:t>将树木按生长年限分为</a:t>
            </a:r>
            <a:r>
              <a:rPr altLang="en-US" sz="2800" b="1" i="1" dirty="0">
                <a:latin typeface="Times New Roman" panose="02020603050405020304" pitchFamily="18" charset="0"/>
                <a:ea typeface="楷体_GB2312" pitchFamily="49" charset="-122"/>
                <a:cs typeface="Times New Roman" panose="02020603050405020304" pitchFamily="18" charset="0"/>
                <a:sym typeface="+mn-ea"/>
              </a:rPr>
              <a:t>n</a:t>
            </a:r>
            <a:r>
              <a:rPr altLang="en-US" sz="2800" b="1" dirty="0">
                <a:latin typeface="Times New Roman" panose="02020603050405020304" pitchFamily="18" charset="0"/>
                <a:ea typeface="楷体_GB2312" pitchFamily="49" charset="-122"/>
                <a:cs typeface="Times New Roman" panose="02020603050405020304" pitchFamily="18" charset="0"/>
                <a:sym typeface="+mn-ea"/>
              </a:rPr>
              <a:t>个等级，第</a:t>
            </a:r>
            <a:r>
              <a:rPr lang="en-US" altLang="zh-CN" sz="2800" b="1" i="1" dirty="0">
                <a:latin typeface="Times New Roman" panose="02020603050405020304" pitchFamily="18" charset="0"/>
                <a:ea typeface="楷体_GB2312" pitchFamily="49" charset="-122"/>
                <a:cs typeface="Times New Roman" panose="02020603050405020304" pitchFamily="18" charset="0"/>
                <a:sym typeface="+mn-ea"/>
              </a:rPr>
              <a:t>k</a:t>
            </a:r>
            <a:r>
              <a:rPr altLang="en-US" sz="2800" b="1" dirty="0">
                <a:latin typeface="Times New Roman" panose="02020603050405020304" pitchFamily="18" charset="0"/>
                <a:ea typeface="楷体_GB2312" pitchFamily="49" charset="-122"/>
                <a:cs typeface="Times New Roman" panose="02020603050405020304" pitchFamily="18" charset="0"/>
                <a:sym typeface="+mn-ea"/>
              </a:rPr>
              <a:t>等级的树木在一年内最多可以生长成第</a:t>
            </a:r>
            <a:r>
              <a:rPr lang="en-US" altLang="zh-CN" sz="2800" b="1" i="1" dirty="0">
                <a:latin typeface="Times New Roman" panose="02020603050405020304" pitchFamily="18" charset="0"/>
                <a:ea typeface="楷体_GB2312" pitchFamily="49" charset="-122"/>
                <a:cs typeface="Times New Roman" panose="02020603050405020304" pitchFamily="18" charset="0"/>
                <a:sym typeface="+mn-ea"/>
              </a:rPr>
              <a:t>k</a:t>
            </a:r>
            <a:r>
              <a:rPr lang="en-US" altLang="zh-CN" sz="2800" b="1" dirty="0">
                <a:latin typeface="Times New Roman" panose="02020603050405020304" pitchFamily="18" charset="0"/>
                <a:ea typeface="楷体_GB2312" pitchFamily="49" charset="-122"/>
                <a:cs typeface="Times New Roman" panose="02020603050405020304" pitchFamily="18" charset="0"/>
                <a:sym typeface="+mn-ea"/>
              </a:rPr>
              <a:t>+1</a:t>
            </a:r>
            <a:r>
              <a:rPr altLang="en-US" sz="2800" b="1" dirty="0">
                <a:latin typeface="Times New Roman" panose="02020603050405020304" pitchFamily="18" charset="0"/>
                <a:ea typeface="楷体_GB2312" pitchFamily="49" charset="-122"/>
                <a:cs typeface="Times New Roman" panose="02020603050405020304" pitchFamily="18" charset="0"/>
                <a:sym typeface="+mn-ea"/>
              </a:rPr>
              <a:t>等级,也可能停留在第等级；</a:t>
            </a:r>
            <a:endParaRPr altLang="en-US" sz="2800" b="1" dirty="0">
              <a:solidFill>
                <a:srgbClr val="FF3300"/>
              </a:solidFill>
              <a:latin typeface="Times New Roman" panose="02020603050405020304" pitchFamily="18" charset="0"/>
              <a:cs typeface="Times New Roman" panose="02020603050405020304" pitchFamily="18" charset="0"/>
              <a:sym typeface="+mn-ea"/>
            </a:endParaRPr>
          </a:p>
          <a:p>
            <a:pPr marL="0" indent="304800" algn="just" fontAlgn="auto">
              <a:lnSpc>
                <a:spcPct val="150000"/>
              </a:lnSpc>
              <a:spcBef>
                <a:spcPts val="0"/>
              </a:spcBef>
            </a:pPr>
            <a:r>
              <a:rPr altLang="en-US" sz="2800" b="1" dirty="0">
                <a:latin typeface="Times New Roman" panose="02020603050405020304" pitchFamily="18" charset="0"/>
                <a:ea typeface="楷体_GB2312" pitchFamily="49" charset="-122"/>
                <a:cs typeface="Times New Roman" panose="02020603050405020304" pitchFamily="18" charset="0"/>
                <a:sym typeface="+mn-ea"/>
              </a:rPr>
              <a:t>两次砍伐中无树木死亡,每一棵幼苗从种植后都能生长,直到成材收获；</a:t>
            </a:r>
            <a:endParaRPr altLang="en-US" sz="2800" b="1" dirty="0">
              <a:latin typeface="Times New Roman" panose="02020603050405020304" pitchFamily="18" charset="0"/>
              <a:ea typeface="楷体_GB2312" pitchFamily="49" charset="-122"/>
              <a:cs typeface="Times New Roman" panose="02020603050405020304" pitchFamily="18" charset="0"/>
              <a:sym typeface="+mn-ea"/>
            </a:endParaRPr>
          </a:p>
          <a:p>
            <a:pPr marL="0" indent="304800" algn="just" fontAlgn="auto">
              <a:lnSpc>
                <a:spcPct val="150000"/>
              </a:lnSpc>
              <a:spcBef>
                <a:spcPts val="0"/>
              </a:spcBef>
            </a:pPr>
            <a:r>
              <a:rPr altLang="en-US" sz="2800" b="1" dirty="0">
                <a:latin typeface="Times New Roman" panose="02020603050405020304" pitchFamily="18" charset="0"/>
                <a:ea typeface="楷体_GB2312" pitchFamily="49" charset="-122"/>
                <a:cs typeface="Times New Roman" panose="02020603050405020304" pitchFamily="18" charset="0"/>
                <a:sym typeface="+mn-ea"/>
              </a:rPr>
              <a:t>所砍伐树木的销售价值依赖于树木的高度(等级)，不同高度树木价值不同.</a:t>
            </a:r>
            <a:endParaRPr altLang="en-US" sz="2800" b="1" dirty="0">
              <a:latin typeface="Times New Roman" panose="02020603050405020304" pitchFamily="18" charset="0"/>
              <a:ea typeface="楷体_GB2312"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326390" y="1032510"/>
            <a:ext cx="4987290" cy="678815"/>
          </a:xfrm>
        </p:spPr>
        <p:txBody>
          <a:bodyPr>
            <a:normAutofit/>
          </a:bodyPr>
          <a:p>
            <a:r>
              <a:rPr lang="en-US" altLang="zh-CN"/>
              <a:t>3.</a:t>
            </a:r>
            <a:r>
              <a:rPr lang="zh-CN" altLang="en-US"/>
              <a:t>符号说明</a:t>
            </a:r>
            <a:endParaRPr lang="zh-CN" altLang="en-US"/>
          </a:p>
        </p:txBody>
      </p:sp>
      <p:graphicFrame>
        <p:nvGraphicFramePr>
          <p:cNvPr id="344066" name="Object 9"/>
          <p:cNvGraphicFramePr/>
          <p:nvPr/>
        </p:nvGraphicFramePr>
        <p:xfrm>
          <a:off x="705168" y="1863090"/>
          <a:ext cx="8489315" cy="1058545"/>
        </p:xfrm>
        <a:graphic>
          <a:graphicData uri="http://schemas.openxmlformats.org/presentationml/2006/ole">
            <mc:AlternateContent xmlns:mc="http://schemas.openxmlformats.org/markup-compatibility/2006">
              <mc:Choice xmlns:v="urn:schemas-microsoft-com:vml" Requires="v">
                <p:oleObj spid="_x0000_s3087" name="" r:id="rId1" imgW="3192780" imgH="407670" progId="Word.Document.8">
                  <p:embed/>
                </p:oleObj>
              </mc:Choice>
              <mc:Fallback>
                <p:oleObj name="" r:id="rId1" imgW="3192780" imgH="407670" progId="Word.Document.8">
                  <p:embed/>
                  <p:pic>
                    <p:nvPicPr>
                      <p:cNvPr id="0" name="图片 3086"/>
                      <p:cNvPicPr/>
                      <p:nvPr/>
                    </p:nvPicPr>
                    <p:blipFill>
                      <a:blip r:embed="rId2"/>
                      <a:stretch>
                        <a:fillRect/>
                      </a:stretch>
                    </p:blipFill>
                    <p:spPr>
                      <a:xfrm>
                        <a:off x="705168" y="1863090"/>
                        <a:ext cx="8489315" cy="1058545"/>
                      </a:xfrm>
                      <a:prstGeom prst="rect">
                        <a:avLst/>
                      </a:prstGeom>
                      <a:noFill/>
                      <a:ln w="38100">
                        <a:noFill/>
                        <a:miter/>
                      </a:ln>
                    </p:spPr>
                  </p:pic>
                </p:oleObj>
              </mc:Fallback>
            </mc:AlternateContent>
          </a:graphicData>
        </a:graphic>
      </p:graphicFrame>
      <p:graphicFrame>
        <p:nvGraphicFramePr>
          <p:cNvPr id="344068" name="Object 9"/>
          <p:cNvGraphicFramePr/>
          <p:nvPr/>
        </p:nvGraphicFramePr>
        <p:xfrm>
          <a:off x="766763" y="2852738"/>
          <a:ext cx="8509000" cy="1485900"/>
        </p:xfrm>
        <a:graphic>
          <a:graphicData uri="http://schemas.openxmlformats.org/presentationml/2006/ole">
            <mc:AlternateContent xmlns:mc="http://schemas.openxmlformats.org/markup-compatibility/2006">
              <mc:Choice xmlns:v="urn:schemas-microsoft-com:vml" Requires="v">
                <p:oleObj spid="_x0000_s3091" name="" r:id="rId3" imgW="3792855" imgH="666115" progId="Word.Document.8">
                  <p:embed/>
                </p:oleObj>
              </mc:Choice>
              <mc:Fallback>
                <p:oleObj name="" r:id="rId3" imgW="3792855" imgH="666115" progId="Word.Document.8">
                  <p:embed/>
                  <p:pic>
                    <p:nvPicPr>
                      <p:cNvPr id="0" name="图片 3090"/>
                      <p:cNvPicPr/>
                      <p:nvPr/>
                    </p:nvPicPr>
                    <p:blipFill>
                      <a:blip r:embed="rId4"/>
                      <a:stretch>
                        <a:fillRect/>
                      </a:stretch>
                    </p:blipFill>
                    <p:spPr>
                      <a:xfrm>
                        <a:off x="766763" y="2852738"/>
                        <a:ext cx="8509000" cy="1485900"/>
                      </a:xfrm>
                      <a:prstGeom prst="rect">
                        <a:avLst/>
                      </a:prstGeom>
                      <a:noFill/>
                      <a:ln w="38100">
                        <a:noFill/>
                        <a:miter/>
                      </a:ln>
                    </p:spPr>
                  </p:pic>
                </p:oleObj>
              </mc:Fallback>
            </mc:AlternateContent>
          </a:graphicData>
        </a:graphic>
      </p:graphicFrame>
      <p:graphicFrame>
        <p:nvGraphicFramePr>
          <p:cNvPr id="344072" name="Object 9"/>
          <p:cNvGraphicFramePr/>
          <p:nvPr/>
        </p:nvGraphicFramePr>
        <p:xfrm>
          <a:off x="765175" y="3860800"/>
          <a:ext cx="8509000" cy="1689100"/>
        </p:xfrm>
        <a:graphic>
          <a:graphicData uri="http://schemas.openxmlformats.org/presentationml/2006/ole">
            <mc:AlternateContent xmlns:mc="http://schemas.openxmlformats.org/markup-compatibility/2006">
              <mc:Choice xmlns:v="urn:schemas-microsoft-com:vml" Requires="v">
                <p:oleObj spid="_x0000_s3089" name="" r:id="rId5" imgW="3792855" imgH="767715" progId="Word.Document.8">
                  <p:embed/>
                </p:oleObj>
              </mc:Choice>
              <mc:Fallback>
                <p:oleObj name="" r:id="rId5" imgW="3792855" imgH="767715" progId="Word.Document.8">
                  <p:embed/>
                  <p:pic>
                    <p:nvPicPr>
                      <p:cNvPr id="0" name="图片 3088"/>
                      <p:cNvPicPr/>
                      <p:nvPr/>
                    </p:nvPicPr>
                    <p:blipFill>
                      <a:blip r:embed="rId6"/>
                      <a:stretch>
                        <a:fillRect/>
                      </a:stretch>
                    </p:blipFill>
                    <p:spPr>
                      <a:xfrm>
                        <a:off x="765175" y="3860800"/>
                        <a:ext cx="8509000" cy="1689100"/>
                      </a:xfrm>
                      <a:prstGeom prst="rect">
                        <a:avLst/>
                      </a:prstGeom>
                      <a:noFill/>
                      <a:ln w="38100">
                        <a:noFill/>
                        <a:miter/>
                      </a:ln>
                    </p:spPr>
                  </p:pic>
                </p:oleObj>
              </mc:Fallback>
            </mc:AlternateContent>
          </a:graphicData>
        </a:graphic>
      </p:graphicFrame>
      <p:graphicFrame>
        <p:nvGraphicFramePr>
          <p:cNvPr id="344073" name="Object 9"/>
          <p:cNvGraphicFramePr/>
          <p:nvPr/>
        </p:nvGraphicFramePr>
        <p:xfrm>
          <a:off x="622300" y="5734050"/>
          <a:ext cx="8509000" cy="533400"/>
        </p:xfrm>
        <a:graphic>
          <a:graphicData uri="http://schemas.openxmlformats.org/presentationml/2006/ole">
            <mc:AlternateContent xmlns:mc="http://schemas.openxmlformats.org/markup-compatibility/2006">
              <mc:Choice xmlns:v="urn:schemas-microsoft-com:vml" Requires="v">
                <p:oleObj spid="_x0000_s3090" name="" r:id="rId7" imgW="3792855" imgH="248285" progId="Word.Document.8">
                  <p:embed/>
                </p:oleObj>
              </mc:Choice>
              <mc:Fallback>
                <p:oleObj name="" r:id="rId7" imgW="3792855" imgH="248285" progId="Word.Document.8">
                  <p:embed/>
                  <p:pic>
                    <p:nvPicPr>
                      <p:cNvPr id="0" name="图片 3089"/>
                      <p:cNvPicPr/>
                      <p:nvPr/>
                    </p:nvPicPr>
                    <p:blipFill>
                      <a:blip r:embed="rId8"/>
                      <a:stretch>
                        <a:fillRect/>
                      </a:stretch>
                    </p:blipFill>
                    <p:spPr>
                      <a:xfrm>
                        <a:off x="622300" y="5734050"/>
                        <a:ext cx="8509000" cy="5334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44066"/>
                                        </p:tgtEl>
                                        <p:attrNameLst>
                                          <p:attrName>style.visibility</p:attrName>
                                        </p:attrNameLst>
                                      </p:cBhvr>
                                      <p:to>
                                        <p:strVal val="visible"/>
                                      </p:to>
                                    </p:set>
                                    <p:animEffect transition="in" filter="box(out)">
                                      <p:cBhvr>
                                        <p:cTn id="7" dur="500"/>
                                        <p:tgtEl>
                                          <p:spTgt spid="3440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44068"/>
                                        </p:tgtEl>
                                        <p:attrNameLst>
                                          <p:attrName>style.visibility</p:attrName>
                                        </p:attrNameLst>
                                      </p:cBhvr>
                                      <p:to>
                                        <p:strVal val="visible"/>
                                      </p:to>
                                    </p:set>
                                    <p:animEffect transition="in" filter="box(out)">
                                      <p:cBhvr>
                                        <p:cTn id="12" dur="500"/>
                                        <p:tgtEl>
                                          <p:spTgt spid="34406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44072"/>
                                        </p:tgtEl>
                                        <p:attrNameLst>
                                          <p:attrName>style.visibility</p:attrName>
                                        </p:attrNameLst>
                                      </p:cBhvr>
                                      <p:to>
                                        <p:strVal val="visible"/>
                                      </p:to>
                                    </p:set>
                                    <p:animEffect transition="in" filter="box(out)">
                                      <p:cBhvr>
                                        <p:cTn id="17" dur="500"/>
                                        <p:tgtEl>
                                          <p:spTgt spid="34407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44073"/>
                                        </p:tgtEl>
                                        <p:attrNameLst>
                                          <p:attrName>style.visibility</p:attrName>
                                        </p:attrNameLst>
                                      </p:cBhvr>
                                      <p:to>
                                        <p:strVal val="visible"/>
                                      </p:to>
                                    </p:set>
                                    <p:animEffect transition="in" filter="box(out)">
                                      <p:cBhvr>
                                        <p:cTn id="22" dur="500"/>
                                        <p:tgtEl>
                                          <p:spTgt spid="344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326390" y="1032510"/>
            <a:ext cx="4987290" cy="678815"/>
          </a:xfrm>
        </p:spPr>
        <p:txBody>
          <a:bodyPr>
            <a:normAutofit/>
          </a:bodyPr>
          <a:p>
            <a:r>
              <a:rPr lang="en-US" altLang="zh-CN"/>
              <a:t>4.</a:t>
            </a:r>
            <a:r>
              <a:rPr lang="zh-CN" altLang="en-US"/>
              <a:t>模型</a:t>
            </a:r>
            <a:endParaRPr lang="zh-CN" altLang="en-US"/>
          </a:p>
        </p:txBody>
      </p:sp>
      <p:graphicFrame>
        <p:nvGraphicFramePr>
          <p:cNvPr id="347138" name="Object 9"/>
          <p:cNvGraphicFramePr/>
          <p:nvPr/>
        </p:nvGraphicFramePr>
        <p:xfrm>
          <a:off x="1324293" y="1514793"/>
          <a:ext cx="8489315" cy="1126490"/>
        </p:xfrm>
        <a:graphic>
          <a:graphicData uri="http://schemas.openxmlformats.org/presentationml/2006/ole">
            <mc:AlternateContent xmlns:mc="http://schemas.openxmlformats.org/markup-compatibility/2006">
              <mc:Choice xmlns:v="urn:schemas-microsoft-com:vml" Requires="v">
                <p:oleObj spid="_x0000_s3088" name="" r:id="rId1" imgW="3192780" imgH="407670" progId="Word.Document.8">
                  <p:embed/>
                </p:oleObj>
              </mc:Choice>
              <mc:Fallback>
                <p:oleObj name="" r:id="rId1" imgW="3192780" imgH="407670" progId="Word.Document.8">
                  <p:embed/>
                  <p:pic>
                    <p:nvPicPr>
                      <p:cNvPr id="0" name="图片 3087"/>
                      <p:cNvPicPr/>
                      <p:nvPr/>
                    </p:nvPicPr>
                    <p:blipFill>
                      <a:blip r:embed="rId2"/>
                      <a:stretch>
                        <a:fillRect/>
                      </a:stretch>
                    </p:blipFill>
                    <p:spPr>
                      <a:xfrm>
                        <a:off x="1324293" y="1514793"/>
                        <a:ext cx="8489315" cy="1126490"/>
                      </a:xfrm>
                      <a:prstGeom prst="rect">
                        <a:avLst/>
                      </a:prstGeom>
                      <a:noFill/>
                      <a:ln w="38100">
                        <a:noFill/>
                        <a:miter/>
                      </a:ln>
                    </p:spPr>
                  </p:pic>
                </p:oleObj>
              </mc:Fallback>
            </mc:AlternateContent>
          </a:graphicData>
        </a:graphic>
      </p:graphicFrame>
      <p:graphicFrame>
        <p:nvGraphicFramePr>
          <p:cNvPr id="347140" name="Object 9"/>
          <p:cNvGraphicFramePr/>
          <p:nvPr/>
        </p:nvGraphicFramePr>
        <p:xfrm>
          <a:off x="1530350" y="2641600"/>
          <a:ext cx="8940800" cy="4038600"/>
        </p:xfrm>
        <a:graphic>
          <a:graphicData uri="http://schemas.openxmlformats.org/presentationml/2006/ole">
            <mc:AlternateContent xmlns:mc="http://schemas.openxmlformats.org/markup-compatibility/2006">
              <mc:Choice xmlns:v="urn:schemas-microsoft-com:vml" Requires="v">
                <p:oleObj spid="_x0000_s3096" name="" r:id="rId3" imgW="3985260" imgH="1805940" progId="Word.Document.8">
                  <p:embed/>
                </p:oleObj>
              </mc:Choice>
              <mc:Fallback>
                <p:oleObj name="" r:id="rId3" imgW="3985260" imgH="1805940" progId="Word.Document.8">
                  <p:embed/>
                  <p:pic>
                    <p:nvPicPr>
                      <p:cNvPr id="0" name="图片 3095"/>
                      <p:cNvPicPr/>
                      <p:nvPr/>
                    </p:nvPicPr>
                    <p:blipFill>
                      <a:blip r:embed="rId4"/>
                      <a:stretch>
                        <a:fillRect/>
                      </a:stretch>
                    </p:blipFill>
                    <p:spPr>
                      <a:xfrm>
                        <a:off x="1530350" y="2641600"/>
                        <a:ext cx="8940800" cy="40386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box(out)">
                                      <p:cBhvr>
                                        <p:cTn id="7" dur="500"/>
                                        <p:tgtEl>
                                          <p:spTgt spid="3471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47140"/>
                                        </p:tgtEl>
                                        <p:attrNameLst>
                                          <p:attrName>style.visibility</p:attrName>
                                        </p:attrNameLst>
                                      </p:cBhvr>
                                      <p:to>
                                        <p:strVal val="visible"/>
                                      </p:to>
                                    </p:set>
                                    <p:animEffect transition="in" filter="box(out)">
                                      <p:cBhvr>
                                        <p:cTn id="12" dur="500"/>
                                        <p:tgtEl>
                                          <p:spTgt spid="347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46114" name="Object 9"/>
          <p:cNvGraphicFramePr/>
          <p:nvPr/>
        </p:nvGraphicFramePr>
        <p:xfrm>
          <a:off x="903605" y="1251585"/>
          <a:ext cx="8509000" cy="2959100"/>
        </p:xfrm>
        <a:graphic>
          <a:graphicData uri="http://schemas.openxmlformats.org/presentationml/2006/ole">
            <mc:AlternateContent xmlns:mc="http://schemas.openxmlformats.org/markup-compatibility/2006">
              <mc:Choice xmlns:v="urn:schemas-microsoft-com:vml" Requires="v">
                <p:oleObj spid="_x0000_s3098" name="" r:id="rId1" imgW="3792855" imgH="1332230" progId="Word.Document.8">
                  <p:embed/>
                </p:oleObj>
              </mc:Choice>
              <mc:Fallback>
                <p:oleObj name="" r:id="rId1" imgW="3792855" imgH="1332230" progId="Word.Document.8">
                  <p:embed/>
                  <p:pic>
                    <p:nvPicPr>
                      <p:cNvPr id="0" name="图片 3097"/>
                      <p:cNvPicPr/>
                      <p:nvPr/>
                    </p:nvPicPr>
                    <p:blipFill>
                      <a:blip r:embed="rId2"/>
                      <a:stretch>
                        <a:fillRect/>
                      </a:stretch>
                    </p:blipFill>
                    <p:spPr>
                      <a:xfrm>
                        <a:off x="903605" y="1251585"/>
                        <a:ext cx="8509000" cy="2959100"/>
                      </a:xfrm>
                      <a:prstGeom prst="rect">
                        <a:avLst/>
                      </a:prstGeom>
                      <a:noFill/>
                      <a:ln w="38100">
                        <a:noFill/>
                        <a:miter/>
                      </a:ln>
                    </p:spPr>
                  </p:pic>
                </p:oleObj>
              </mc:Fallback>
            </mc:AlternateContent>
          </a:graphicData>
        </a:graphic>
      </p:graphicFrame>
      <p:graphicFrame>
        <p:nvGraphicFramePr>
          <p:cNvPr id="346117" name="Object 9"/>
          <p:cNvGraphicFramePr/>
          <p:nvPr/>
        </p:nvGraphicFramePr>
        <p:xfrm>
          <a:off x="976630" y="4347210"/>
          <a:ext cx="8509000" cy="571500"/>
        </p:xfrm>
        <a:graphic>
          <a:graphicData uri="http://schemas.openxmlformats.org/presentationml/2006/ole">
            <mc:AlternateContent xmlns:mc="http://schemas.openxmlformats.org/markup-compatibility/2006">
              <mc:Choice xmlns:v="urn:schemas-microsoft-com:vml" Requires="v">
                <p:oleObj spid="_x0000_s3097" name="" r:id="rId3" imgW="3792855" imgH="271145" progId="Word.Document.8">
                  <p:embed/>
                </p:oleObj>
              </mc:Choice>
              <mc:Fallback>
                <p:oleObj name="" r:id="rId3" imgW="3792855" imgH="271145" progId="Word.Document.8">
                  <p:embed/>
                  <p:pic>
                    <p:nvPicPr>
                      <p:cNvPr id="0" name="图片 3096"/>
                      <p:cNvPicPr/>
                      <p:nvPr/>
                    </p:nvPicPr>
                    <p:blipFill>
                      <a:blip r:embed="rId4"/>
                      <a:stretch>
                        <a:fillRect/>
                      </a:stretch>
                    </p:blipFill>
                    <p:spPr>
                      <a:xfrm>
                        <a:off x="976630" y="4347210"/>
                        <a:ext cx="8509000" cy="571500"/>
                      </a:xfrm>
                      <a:prstGeom prst="rect">
                        <a:avLst/>
                      </a:prstGeom>
                      <a:noFill/>
                      <a:ln w="38100">
                        <a:noFill/>
                        <a:miter/>
                      </a:ln>
                    </p:spPr>
                  </p:pic>
                </p:oleObj>
              </mc:Fallback>
            </mc:AlternateContent>
          </a:graphicData>
        </a:graphic>
      </p:graphicFrame>
      <p:graphicFrame>
        <p:nvGraphicFramePr>
          <p:cNvPr id="346118" name="Object 9"/>
          <p:cNvGraphicFramePr/>
          <p:nvPr/>
        </p:nvGraphicFramePr>
        <p:xfrm>
          <a:off x="986473" y="5164455"/>
          <a:ext cx="8527415" cy="1108710"/>
        </p:xfrm>
        <a:graphic>
          <a:graphicData uri="http://schemas.openxmlformats.org/presentationml/2006/ole">
            <mc:AlternateContent xmlns:mc="http://schemas.openxmlformats.org/markup-compatibility/2006">
              <mc:Choice xmlns:v="urn:schemas-microsoft-com:vml" Requires="v">
                <p:oleObj spid="_x0000_s3100" name="" r:id="rId5" imgW="3211830" imgH="422910" progId="Word.Document.8">
                  <p:embed/>
                </p:oleObj>
              </mc:Choice>
              <mc:Fallback>
                <p:oleObj name="" r:id="rId5" imgW="3211830" imgH="422910" progId="Word.Document.8">
                  <p:embed/>
                  <p:pic>
                    <p:nvPicPr>
                      <p:cNvPr id="0" name="图片 3099"/>
                      <p:cNvPicPr/>
                      <p:nvPr/>
                    </p:nvPicPr>
                    <p:blipFill>
                      <a:blip r:embed="rId6"/>
                      <a:stretch>
                        <a:fillRect/>
                      </a:stretch>
                    </p:blipFill>
                    <p:spPr>
                      <a:xfrm>
                        <a:off x="986473" y="5164455"/>
                        <a:ext cx="8527415" cy="11087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46114"/>
                                        </p:tgtEl>
                                        <p:attrNameLst>
                                          <p:attrName>style.visibility</p:attrName>
                                        </p:attrNameLst>
                                      </p:cBhvr>
                                      <p:to>
                                        <p:strVal val="visible"/>
                                      </p:to>
                                    </p:set>
                                    <p:animEffect transition="in" filter="box(out)">
                                      <p:cBhvr>
                                        <p:cTn id="7" dur="500"/>
                                        <p:tgtEl>
                                          <p:spTgt spid="3461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46117"/>
                                        </p:tgtEl>
                                        <p:attrNameLst>
                                          <p:attrName>style.visibility</p:attrName>
                                        </p:attrNameLst>
                                      </p:cBhvr>
                                      <p:to>
                                        <p:strVal val="visible"/>
                                      </p:to>
                                    </p:set>
                                    <p:animEffect transition="in" filter="box(out)">
                                      <p:cBhvr>
                                        <p:cTn id="12" dur="500"/>
                                        <p:tgtEl>
                                          <p:spTgt spid="3461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46118"/>
                                        </p:tgtEl>
                                        <p:attrNameLst>
                                          <p:attrName>style.visibility</p:attrName>
                                        </p:attrNameLst>
                                      </p:cBhvr>
                                      <p:to>
                                        <p:strVal val="visible"/>
                                      </p:to>
                                    </p:set>
                                    <p:animEffect transition="in" filter="box(out)">
                                      <p:cBhvr>
                                        <p:cTn id="17" dur="500"/>
                                        <p:tgtEl>
                                          <p:spTgt spid="3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48162" name="Object 9"/>
          <p:cNvGraphicFramePr/>
          <p:nvPr/>
        </p:nvGraphicFramePr>
        <p:xfrm>
          <a:off x="1166813" y="1333183"/>
          <a:ext cx="8740775" cy="1184275"/>
        </p:xfrm>
        <a:graphic>
          <a:graphicData uri="http://schemas.openxmlformats.org/presentationml/2006/ole">
            <mc:AlternateContent xmlns:mc="http://schemas.openxmlformats.org/markup-compatibility/2006">
              <mc:Choice xmlns:v="urn:schemas-microsoft-com:vml" Requires="v">
                <p:oleObj spid="_x0000_s3095" name="" r:id="rId1" imgW="3291840" imgH="453390" progId="Word.Document.8">
                  <p:embed/>
                </p:oleObj>
              </mc:Choice>
              <mc:Fallback>
                <p:oleObj name="" r:id="rId1" imgW="3291840" imgH="453390" progId="Word.Document.8">
                  <p:embed/>
                  <p:pic>
                    <p:nvPicPr>
                      <p:cNvPr id="0" name="图片 3094"/>
                      <p:cNvPicPr/>
                      <p:nvPr/>
                    </p:nvPicPr>
                    <p:blipFill>
                      <a:blip r:embed="rId2"/>
                      <a:stretch>
                        <a:fillRect/>
                      </a:stretch>
                    </p:blipFill>
                    <p:spPr>
                      <a:xfrm>
                        <a:off x="1166813" y="1333183"/>
                        <a:ext cx="8740775" cy="1184275"/>
                      </a:xfrm>
                      <a:prstGeom prst="rect">
                        <a:avLst/>
                      </a:prstGeom>
                      <a:noFill/>
                      <a:ln w="38100">
                        <a:noFill/>
                        <a:miter/>
                      </a:ln>
                    </p:spPr>
                  </p:pic>
                </p:oleObj>
              </mc:Fallback>
            </mc:AlternateContent>
          </a:graphicData>
        </a:graphic>
      </p:graphicFrame>
      <p:graphicFrame>
        <p:nvGraphicFramePr>
          <p:cNvPr id="348164" name="Object 9"/>
          <p:cNvGraphicFramePr/>
          <p:nvPr/>
        </p:nvGraphicFramePr>
        <p:xfrm>
          <a:off x="4403408" y="2691766"/>
          <a:ext cx="5347335" cy="3423285"/>
        </p:xfrm>
        <a:graphic>
          <a:graphicData uri="http://schemas.openxmlformats.org/presentationml/2006/ole">
            <mc:AlternateContent xmlns:mc="http://schemas.openxmlformats.org/markup-compatibility/2006">
              <mc:Choice xmlns:v="urn:schemas-microsoft-com:vml" Requires="v">
                <p:oleObj spid="_x0000_s3099" name="" r:id="rId3" imgW="2019300" imgH="1287780" progId="Word.Document.8">
                  <p:embed/>
                </p:oleObj>
              </mc:Choice>
              <mc:Fallback>
                <p:oleObj name="" r:id="rId3" imgW="2019300" imgH="1287780" progId="Word.Document.8">
                  <p:embed/>
                  <p:pic>
                    <p:nvPicPr>
                      <p:cNvPr id="0" name="图片 3098"/>
                      <p:cNvPicPr/>
                      <p:nvPr/>
                    </p:nvPicPr>
                    <p:blipFill>
                      <a:blip r:embed="rId4"/>
                      <a:stretch>
                        <a:fillRect/>
                      </a:stretch>
                    </p:blipFill>
                    <p:spPr>
                      <a:xfrm>
                        <a:off x="4403408" y="2691766"/>
                        <a:ext cx="5347335" cy="3423285"/>
                      </a:xfrm>
                      <a:prstGeom prst="rect">
                        <a:avLst/>
                      </a:prstGeom>
                      <a:noFill/>
                      <a:ln w="38100">
                        <a:noFill/>
                        <a:miter/>
                      </a:ln>
                    </p:spPr>
                  </p:pic>
                </p:oleObj>
              </mc:Fallback>
            </mc:AlternateContent>
          </a:graphicData>
        </a:graphic>
      </p:graphicFrame>
      <p:pic>
        <p:nvPicPr>
          <p:cNvPr id="348166" name="图片 348165" descr="@I%2MH_~$%YGQ9)B6T40A$P"/>
          <p:cNvPicPr>
            <a:picLocks noChangeAspect="1"/>
          </p:cNvPicPr>
          <p:nvPr/>
        </p:nvPicPr>
        <p:blipFill>
          <a:blip r:embed="rId5"/>
          <a:stretch>
            <a:fillRect/>
          </a:stretch>
        </p:blipFill>
        <p:spPr>
          <a:xfrm>
            <a:off x="1366838" y="2411095"/>
            <a:ext cx="2339975" cy="3816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48162"/>
                                        </p:tgtEl>
                                        <p:attrNameLst>
                                          <p:attrName>style.visibility</p:attrName>
                                        </p:attrNameLst>
                                      </p:cBhvr>
                                      <p:to>
                                        <p:strVal val="visible"/>
                                      </p:to>
                                    </p:set>
                                    <p:animEffect transition="in" filter="box(out)">
                                      <p:cBhvr>
                                        <p:cTn id="7" dur="500"/>
                                        <p:tgtEl>
                                          <p:spTgt spid="3481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48164"/>
                                        </p:tgtEl>
                                        <p:attrNameLst>
                                          <p:attrName>style.visibility</p:attrName>
                                        </p:attrNameLst>
                                      </p:cBhvr>
                                      <p:to>
                                        <p:strVal val="visible"/>
                                      </p:to>
                                    </p:set>
                                    <p:animEffect transition="in" filter="box(out)">
                                      <p:cBhvr>
                                        <p:cTn id="12" dur="500"/>
                                        <p:tgtEl>
                                          <p:spTgt spid="34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49186" name="Object 9"/>
          <p:cNvGraphicFramePr/>
          <p:nvPr/>
        </p:nvGraphicFramePr>
        <p:xfrm>
          <a:off x="1521461" y="1467803"/>
          <a:ext cx="8761095" cy="1744345"/>
        </p:xfrm>
        <a:graphic>
          <a:graphicData uri="http://schemas.openxmlformats.org/presentationml/2006/ole">
            <mc:AlternateContent xmlns:mc="http://schemas.openxmlformats.org/markup-compatibility/2006">
              <mc:Choice xmlns:v="urn:schemas-microsoft-com:vml" Requires="v">
                <p:oleObj spid="_x0000_s3101" name="" r:id="rId1" imgW="3299460" imgH="662940" progId="Word.Document.8">
                  <p:embed/>
                </p:oleObj>
              </mc:Choice>
              <mc:Fallback>
                <p:oleObj name="" r:id="rId1" imgW="3299460" imgH="662940" progId="Word.Document.8">
                  <p:embed/>
                  <p:pic>
                    <p:nvPicPr>
                      <p:cNvPr id="0" name="图片 3100"/>
                      <p:cNvPicPr/>
                      <p:nvPr/>
                    </p:nvPicPr>
                    <p:blipFill>
                      <a:blip r:embed="rId2"/>
                      <a:stretch>
                        <a:fillRect/>
                      </a:stretch>
                    </p:blipFill>
                    <p:spPr>
                      <a:xfrm>
                        <a:off x="1521461" y="1467803"/>
                        <a:ext cx="8761095" cy="1744345"/>
                      </a:xfrm>
                      <a:prstGeom prst="rect">
                        <a:avLst/>
                      </a:prstGeom>
                      <a:noFill/>
                      <a:ln w="38100">
                        <a:noFill/>
                        <a:miter/>
                      </a:ln>
                    </p:spPr>
                  </p:pic>
                </p:oleObj>
              </mc:Fallback>
            </mc:AlternateContent>
          </a:graphicData>
        </a:graphic>
      </p:graphicFrame>
      <p:graphicFrame>
        <p:nvGraphicFramePr>
          <p:cNvPr id="349188" name="Object 9"/>
          <p:cNvGraphicFramePr/>
          <p:nvPr/>
        </p:nvGraphicFramePr>
        <p:xfrm>
          <a:off x="1521143" y="3607753"/>
          <a:ext cx="9098915" cy="1733550"/>
        </p:xfrm>
        <a:graphic>
          <a:graphicData uri="http://schemas.openxmlformats.org/presentationml/2006/ole">
            <mc:AlternateContent xmlns:mc="http://schemas.openxmlformats.org/markup-compatibility/2006">
              <mc:Choice xmlns:v="urn:schemas-microsoft-com:vml" Requires="v">
                <p:oleObj spid="_x0000_s3106" name="" r:id="rId3" imgW="3421380" imgH="544830" progId="Word.Document.8">
                  <p:embed/>
                </p:oleObj>
              </mc:Choice>
              <mc:Fallback>
                <p:oleObj name="" r:id="rId3" imgW="3421380" imgH="544830" progId="Word.Document.8">
                  <p:embed/>
                  <p:pic>
                    <p:nvPicPr>
                      <p:cNvPr id="0" name="图片 3105"/>
                      <p:cNvPicPr/>
                      <p:nvPr/>
                    </p:nvPicPr>
                    <p:blipFill>
                      <a:blip r:embed="rId4"/>
                      <a:stretch>
                        <a:fillRect/>
                      </a:stretch>
                    </p:blipFill>
                    <p:spPr>
                      <a:xfrm>
                        <a:off x="1521143" y="3607753"/>
                        <a:ext cx="9098915" cy="17335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49186"/>
                                        </p:tgtEl>
                                        <p:attrNameLst>
                                          <p:attrName>style.visibility</p:attrName>
                                        </p:attrNameLst>
                                      </p:cBhvr>
                                      <p:to>
                                        <p:strVal val="visible"/>
                                      </p:to>
                                    </p:set>
                                    <p:animEffect transition="in" filter="box(out)">
                                      <p:cBhvr>
                                        <p:cTn id="7" dur="500"/>
                                        <p:tgtEl>
                                          <p:spTgt spid="3491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49188"/>
                                        </p:tgtEl>
                                        <p:attrNameLst>
                                          <p:attrName>style.visibility</p:attrName>
                                        </p:attrNameLst>
                                      </p:cBhvr>
                                      <p:to>
                                        <p:strVal val="visible"/>
                                      </p:to>
                                    </p:set>
                                    <p:animEffect transition="in" filter="box(out)">
                                      <p:cBhvr>
                                        <p:cTn id="12" dur="500"/>
                                        <p:tgtEl>
                                          <p:spTgt spid="349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4505" y="1118235"/>
            <a:ext cx="4987290" cy="678815"/>
          </a:xfrm>
        </p:spPr>
        <p:txBody>
          <a:bodyPr>
            <a:normAutofit/>
          </a:bodyPr>
          <a:p>
            <a:r>
              <a:rPr altLang="en-US">
                <a:sym typeface="+mn-ea"/>
              </a:rPr>
              <a:t>二、明确问题</a:t>
            </a:r>
            <a:endParaRPr lang="zh-CN" altLang="en-US">
              <a:sym typeface="+mn-ea"/>
            </a:endParaRPr>
          </a:p>
        </p:txBody>
      </p:sp>
      <p:sp>
        <p:nvSpPr>
          <p:cNvPr id="3" name="内容占位符 2"/>
          <p:cNvSpPr>
            <a:spLocks noGrp="1"/>
          </p:cNvSpPr>
          <p:nvPr>
            <p:ph idx="1"/>
          </p:nvPr>
        </p:nvSpPr>
        <p:spPr>
          <a:xfrm>
            <a:off x="393065" y="1797050"/>
            <a:ext cx="11406505" cy="4674870"/>
          </a:xfrm>
        </p:spPr>
        <p:txBody>
          <a:bodyPr>
            <a:noAutofit/>
          </a:bodyPr>
          <a:p>
            <a:pPr marL="0" indent="0" algn="just" fontAlgn="auto">
              <a:lnSpc>
                <a:spcPct val="150000"/>
              </a:lnSpc>
              <a:spcBef>
                <a:spcPts val="0"/>
              </a:spcBef>
              <a:buNone/>
            </a:pPr>
            <a:r>
              <a:rPr altLang="en-US" sz="2800">
                <a:sym typeface="+mn-ea"/>
              </a:rPr>
              <a:t>在思考时，</a:t>
            </a:r>
            <a:r>
              <a:rPr altLang="en-US" sz="2800">
                <a:solidFill>
                  <a:srgbClr val="FF0000"/>
                </a:solidFill>
                <a:sym typeface="+mn-ea"/>
              </a:rPr>
              <a:t>常识</a:t>
            </a:r>
            <a:r>
              <a:rPr altLang="en-US" sz="2800">
                <a:sym typeface="+mn-ea"/>
              </a:rPr>
              <a:t>非常重要，</a:t>
            </a:r>
            <a:r>
              <a:rPr altLang="en-US" sz="2800">
                <a:solidFill>
                  <a:srgbClr val="FF0000"/>
                </a:solidFill>
                <a:sym typeface="+mn-ea"/>
              </a:rPr>
              <a:t>常识即意味着合理。</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为了具有比较的意义，双层玻璃与单层玻璃的厚度应该相同；</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根据热传导规律，室内温度较高，室外温度较低，有温度不同介质之间只要有温度差，热量就会从室内高温经“玻璃”或“玻璃+空气+玻璃”往室外低温流失；</a:t>
            </a:r>
            <a:endParaRPr altLang="en-US" sz="2800">
              <a:sym typeface="+mn-ea"/>
            </a:endParaRPr>
          </a:p>
          <a:p>
            <a:pPr marL="0" indent="355600" algn="just" fontAlgn="auto">
              <a:lnSpc>
                <a:spcPct val="150000"/>
              </a:lnSpc>
              <a:spcBef>
                <a:spcPts val="0"/>
              </a:spcBef>
              <a:extLst>
                <a:ext uri="{35155182-B16C-46BC-9424-99874614C6A1}">
                  <wpsdc:indentchars xmlns:wpsdc="http://www.wps.cn/officeDocument/2017/drawingmlCustomData" val="100" checksum="2245573592"/>
                </a:ext>
              </a:extLst>
            </a:pPr>
            <a:r>
              <a:rPr altLang="en-US" sz="2800">
                <a:sym typeface="+mn-ea"/>
              </a:rPr>
              <a:t>流失热量与窗户面积成正比，考虑总量没有意义，应该考虑的是单位面积流失的热量。</a:t>
            </a:r>
            <a:endParaRPr altLang="en-US" sz="2800">
              <a:sym typeface="+mn-ea"/>
            </a:endParaRPr>
          </a:p>
        </p:txBody>
      </p:sp>
      <p:sp>
        <p:nvSpPr>
          <p:cNvPr id="5" name="文本框 4"/>
          <p:cNvSpPr txBox="1"/>
          <p:nvPr/>
        </p:nvSpPr>
        <p:spPr>
          <a:xfrm>
            <a:off x="280035" y="296545"/>
            <a:ext cx="7149465"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物理模型：</a:t>
            </a:r>
            <a:r>
              <a:rPr lang="zh-CN" altLang="en-US" sz="3600" b="1">
                <a:solidFill>
                  <a:schemeClr val="bg1"/>
                </a:solidFill>
                <a:latin typeface="宋体" panose="02010600030101010101" pitchFamily="2" charset="-122"/>
                <a:ea typeface="宋体" panose="02010600030101010101" pitchFamily="2" charset="-122"/>
                <a:sym typeface="+mn-ea"/>
              </a:rPr>
              <a:t>双层玻璃窗功效</a:t>
            </a:r>
            <a:endParaRPr lang="zh-CN" altLang="en-US" sz="3600" b="1">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50210" name="Object 9"/>
          <p:cNvGraphicFramePr/>
          <p:nvPr/>
        </p:nvGraphicFramePr>
        <p:xfrm>
          <a:off x="179388" y="2159953"/>
          <a:ext cx="8509000" cy="1591945"/>
        </p:xfrm>
        <a:graphic>
          <a:graphicData uri="http://schemas.openxmlformats.org/presentationml/2006/ole">
            <mc:AlternateContent xmlns:mc="http://schemas.openxmlformats.org/markup-compatibility/2006">
              <mc:Choice xmlns:v="urn:schemas-microsoft-com:vml" Requires="v">
                <p:oleObj spid="_x0000_s3105" name="" r:id="rId1" imgW="3200400" imgH="609600" progId="Word.Document.8">
                  <p:embed/>
                </p:oleObj>
              </mc:Choice>
              <mc:Fallback>
                <p:oleObj name="" r:id="rId1" imgW="3200400" imgH="609600" progId="Word.Document.8">
                  <p:embed/>
                  <p:pic>
                    <p:nvPicPr>
                      <p:cNvPr id="0" name="图片 3104"/>
                      <p:cNvPicPr/>
                      <p:nvPr/>
                    </p:nvPicPr>
                    <p:blipFill>
                      <a:blip r:embed="rId2"/>
                      <a:stretch>
                        <a:fillRect/>
                      </a:stretch>
                    </p:blipFill>
                    <p:spPr>
                      <a:xfrm>
                        <a:off x="179388" y="2159953"/>
                        <a:ext cx="8509000" cy="1591945"/>
                      </a:xfrm>
                      <a:prstGeom prst="rect">
                        <a:avLst/>
                      </a:prstGeom>
                      <a:noFill/>
                      <a:ln w="38100">
                        <a:noFill/>
                        <a:miter/>
                      </a:ln>
                    </p:spPr>
                  </p:pic>
                </p:oleObj>
              </mc:Fallback>
            </mc:AlternateContent>
          </a:graphicData>
        </a:graphic>
      </p:graphicFrame>
      <p:graphicFrame>
        <p:nvGraphicFramePr>
          <p:cNvPr id="350212" name="Object 9"/>
          <p:cNvGraphicFramePr/>
          <p:nvPr/>
        </p:nvGraphicFramePr>
        <p:xfrm>
          <a:off x="1052195" y="3968750"/>
          <a:ext cx="3142615" cy="582930"/>
        </p:xfrm>
        <a:graphic>
          <a:graphicData uri="http://schemas.openxmlformats.org/presentationml/2006/ole">
            <mc:AlternateContent xmlns:mc="http://schemas.openxmlformats.org/markup-compatibility/2006">
              <mc:Choice xmlns:v="urn:schemas-microsoft-com:vml" Requires="v">
                <p:oleObj spid="_x0000_s3104" name="" r:id="rId3" imgW="1181100" imgH="179070" progId="Word.Document.8">
                  <p:embed/>
                </p:oleObj>
              </mc:Choice>
              <mc:Fallback>
                <p:oleObj name="" r:id="rId3" imgW="1181100" imgH="179070" progId="Word.Document.8">
                  <p:embed/>
                  <p:pic>
                    <p:nvPicPr>
                      <p:cNvPr id="0" name="图片 3103"/>
                      <p:cNvPicPr/>
                      <p:nvPr/>
                    </p:nvPicPr>
                    <p:blipFill>
                      <a:blip r:embed="rId4"/>
                      <a:stretch>
                        <a:fillRect/>
                      </a:stretch>
                    </p:blipFill>
                    <p:spPr>
                      <a:xfrm>
                        <a:off x="1052195" y="3968750"/>
                        <a:ext cx="3142615" cy="582930"/>
                      </a:xfrm>
                      <a:prstGeom prst="rect">
                        <a:avLst/>
                      </a:prstGeom>
                      <a:noFill/>
                      <a:ln w="38100">
                        <a:noFill/>
                        <a:miter/>
                      </a:ln>
                    </p:spPr>
                  </p:pic>
                </p:oleObj>
              </mc:Fallback>
            </mc:AlternateContent>
          </a:graphicData>
        </a:graphic>
      </p:graphicFrame>
      <p:graphicFrame>
        <p:nvGraphicFramePr>
          <p:cNvPr id="350213" name="Object 9"/>
          <p:cNvGraphicFramePr/>
          <p:nvPr/>
        </p:nvGraphicFramePr>
        <p:xfrm>
          <a:off x="4505326" y="3874453"/>
          <a:ext cx="4930775" cy="2559685"/>
        </p:xfrm>
        <a:graphic>
          <a:graphicData uri="http://schemas.openxmlformats.org/presentationml/2006/ole">
            <mc:AlternateContent xmlns:mc="http://schemas.openxmlformats.org/markup-compatibility/2006">
              <mc:Choice xmlns:v="urn:schemas-microsoft-com:vml" Requires="v">
                <p:oleObj spid="_x0000_s3107" name="" r:id="rId5" imgW="1863090" imgH="967740" progId="Word.Document.8">
                  <p:embed/>
                </p:oleObj>
              </mc:Choice>
              <mc:Fallback>
                <p:oleObj name="" r:id="rId5" imgW="1863090" imgH="967740" progId="Word.Document.8">
                  <p:embed/>
                  <p:pic>
                    <p:nvPicPr>
                      <p:cNvPr id="0" name="图片 3106"/>
                      <p:cNvPicPr/>
                      <p:nvPr/>
                    </p:nvPicPr>
                    <p:blipFill>
                      <a:blip r:embed="rId6"/>
                      <a:stretch>
                        <a:fillRect/>
                      </a:stretch>
                    </p:blipFill>
                    <p:spPr>
                      <a:xfrm>
                        <a:off x="4505326" y="3874453"/>
                        <a:ext cx="4930775" cy="2559685"/>
                      </a:xfrm>
                      <a:prstGeom prst="rect">
                        <a:avLst/>
                      </a:prstGeom>
                      <a:noFill/>
                      <a:ln w="38100">
                        <a:noFill/>
                        <a:miter/>
                      </a:ln>
                    </p:spPr>
                  </p:pic>
                </p:oleObj>
              </mc:Fallback>
            </mc:AlternateContent>
          </a:graphicData>
        </a:graphic>
      </p:graphicFrame>
      <p:sp>
        <p:nvSpPr>
          <p:cNvPr id="350214" name="文本框 350213"/>
          <p:cNvSpPr txBox="1"/>
          <p:nvPr/>
        </p:nvSpPr>
        <p:spPr>
          <a:xfrm>
            <a:off x="179705" y="1264285"/>
            <a:ext cx="4502150" cy="583565"/>
          </a:xfrm>
          <a:prstGeom prst="rect">
            <a:avLst/>
          </a:prstGeom>
          <a:noFill/>
          <a:ln w="9525">
            <a:noFill/>
          </a:ln>
        </p:spPr>
        <p:txBody>
          <a:bodyPr wrap="square">
            <a:spAutoFit/>
          </a:bodyPr>
          <a:p>
            <a:pPr>
              <a:spcBef>
                <a:spcPct val="50000"/>
              </a:spcBef>
            </a:pPr>
            <a:r>
              <a:rPr lang="en-US" altLang="zh-CN" sz="3200" b="1" dirty="0">
                <a:solidFill>
                  <a:srgbClr val="323232"/>
                </a:solidFill>
                <a:latin typeface="Arial" panose="020B0604020202020204" pitchFamily="34" charset="0"/>
                <a:ea typeface="楷体_GB2312" pitchFamily="49" charset="-122"/>
              </a:rPr>
              <a:t>5.</a:t>
            </a:r>
            <a:r>
              <a:rPr lang="zh-CN" altLang="en-US" sz="3200" b="1" dirty="0">
                <a:solidFill>
                  <a:srgbClr val="323232"/>
                </a:solidFill>
                <a:latin typeface="Arial" panose="020B0604020202020204" pitchFamily="34" charset="0"/>
                <a:ea typeface="楷体_GB2312" pitchFamily="49" charset="-122"/>
              </a:rPr>
              <a:t>模型的结果与推广</a:t>
            </a:r>
            <a:endParaRPr lang="zh-CN" altLang="en-US" sz="3200" b="1" dirty="0">
              <a:solidFill>
                <a:srgbClr val="323232"/>
              </a:solidFill>
              <a:latin typeface="Arial" panose="020B0604020202020204" pitchFamily="34" charset="0"/>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box(out)">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50212"/>
                                        </p:tgtEl>
                                        <p:attrNameLst>
                                          <p:attrName>style.visibility</p:attrName>
                                        </p:attrNameLst>
                                      </p:cBhvr>
                                      <p:to>
                                        <p:strVal val="visible"/>
                                      </p:to>
                                    </p:set>
                                    <p:animEffect transition="in" filter="box(out)">
                                      <p:cBhvr>
                                        <p:cTn id="12" dur="500"/>
                                        <p:tgtEl>
                                          <p:spTgt spid="3502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50213"/>
                                        </p:tgtEl>
                                        <p:attrNameLst>
                                          <p:attrName>style.visibility</p:attrName>
                                        </p:attrNameLst>
                                      </p:cBhvr>
                                      <p:to>
                                        <p:strVal val="visible"/>
                                      </p:to>
                                    </p:set>
                                    <p:animEffect transition="in" filter="box(out)">
                                      <p:cBhvr>
                                        <p:cTn id="17" dur="500"/>
                                        <p:tgtEl>
                                          <p:spTgt spid="350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51234" name="Object 9"/>
          <p:cNvGraphicFramePr/>
          <p:nvPr/>
        </p:nvGraphicFramePr>
        <p:xfrm>
          <a:off x="1122363" y="1409383"/>
          <a:ext cx="8489315" cy="1144270"/>
        </p:xfrm>
        <a:graphic>
          <a:graphicData uri="http://schemas.openxmlformats.org/presentationml/2006/ole">
            <mc:AlternateContent xmlns:mc="http://schemas.openxmlformats.org/markup-compatibility/2006">
              <mc:Choice xmlns:v="urn:schemas-microsoft-com:vml" Requires="v">
                <p:oleObj spid="_x0000_s3108" name="" r:id="rId1" imgW="3192780" imgH="438150" progId="Word.Document.8">
                  <p:embed/>
                </p:oleObj>
              </mc:Choice>
              <mc:Fallback>
                <p:oleObj name="" r:id="rId1" imgW="3192780" imgH="438150" progId="Word.Document.8">
                  <p:embed/>
                  <p:pic>
                    <p:nvPicPr>
                      <p:cNvPr id="0" name="图片 3107"/>
                      <p:cNvPicPr/>
                      <p:nvPr/>
                    </p:nvPicPr>
                    <p:blipFill>
                      <a:blip r:embed="rId2"/>
                      <a:stretch>
                        <a:fillRect/>
                      </a:stretch>
                    </p:blipFill>
                    <p:spPr>
                      <a:xfrm>
                        <a:off x="1122363" y="1409383"/>
                        <a:ext cx="8489315" cy="1144270"/>
                      </a:xfrm>
                      <a:prstGeom prst="rect">
                        <a:avLst/>
                      </a:prstGeom>
                      <a:noFill/>
                      <a:ln w="38100">
                        <a:noFill/>
                        <a:miter/>
                      </a:ln>
                    </p:spPr>
                  </p:pic>
                </p:oleObj>
              </mc:Fallback>
            </mc:AlternateContent>
          </a:graphicData>
        </a:graphic>
      </p:graphicFrame>
      <p:graphicFrame>
        <p:nvGraphicFramePr>
          <p:cNvPr id="351236" name="Object 9"/>
          <p:cNvGraphicFramePr/>
          <p:nvPr/>
        </p:nvGraphicFramePr>
        <p:xfrm>
          <a:off x="1132523" y="3072448"/>
          <a:ext cx="5733415" cy="457200"/>
        </p:xfrm>
        <a:graphic>
          <a:graphicData uri="http://schemas.openxmlformats.org/presentationml/2006/ole">
            <mc:AlternateContent xmlns:mc="http://schemas.openxmlformats.org/markup-compatibility/2006">
              <mc:Choice xmlns:v="urn:schemas-microsoft-com:vml" Requires="v">
                <p:oleObj spid="_x0000_s3102" name="" r:id="rId3" imgW="2164080" imgH="179070" progId="Word.Document.8">
                  <p:embed/>
                </p:oleObj>
              </mc:Choice>
              <mc:Fallback>
                <p:oleObj name="" r:id="rId3" imgW="2164080" imgH="179070" progId="Word.Document.8">
                  <p:embed/>
                  <p:pic>
                    <p:nvPicPr>
                      <p:cNvPr id="0" name="图片 3101"/>
                      <p:cNvPicPr/>
                      <p:nvPr/>
                    </p:nvPicPr>
                    <p:blipFill>
                      <a:blip r:embed="rId4"/>
                      <a:stretch>
                        <a:fillRect/>
                      </a:stretch>
                    </p:blipFill>
                    <p:spPr>
                      <a:xfrm>
                        <a:off x="1132523" y="3072448"/>
                        <a:ext cx="5733415" cy="457200"/>
                      </a:xfrm>
                      <a:prstGeom prst="rect">
                        <a:avLst/>
                      </a:prstGeom>
                      <a:noFill/>
                      <a:ln w="38100">
                        <a:noFill/>
                        <a:miter/>
                      </a:ln>
                    </p:spPr>
                  </p:pic>
                </p:oleObj>
              </mc:Fallback>
            </mc:AlternateContent>
          </a:graphicData>
        </a:graphic>
      </p:graphicFrame>
      <p:graphicFrame>
        <p:nvGraphicFramePr>
          <p:cNvPr id="351238" name="对象 351237"/>
          <p:cNvGraphicFramePr/>
          <p:nvPr/>
        </p:nvGraphicFramePr>
        <p:xfrm>
          <a:off x="3265805" y="4149725"/>
          <a:ext cx="3600450" cy="1336675"/>
        </p:xfrm>
        <a:graphic>
          <a:graphicData uri="http://schemas.openxmlformats.org/presentationml/2006/ole">
            <mc:AlternateContent xmlns:mc="http://schemas.openxmlformats.org/markup-compatibility/2006">
              <mc:Choice xmlns:v="urn:schemas-microsoft-com:vml" Requires="v">
                <p:oleObj spid="_x0000_s3103" name="" r:id="rId5" imgW="1663700" imgH="622300" progId="Equation.DSMT4">
                  <p:embed/>
                </p:oleObj>
              </mc:Choice>
              <mc:Fallback>
                <p:oleObj name="" r:id="rId5" imgW="1663700" imgH="622300" progId="Equation.DSMT4">
                  <p:embed/>
                  <p:pic>
                    <p:nvPicPr>
                      <p:cNvPr id="0" name="图片 3102"/>
                      <p:cNvPicPr/>
                      <p:nvPr/>
                    </p:nvPicPr>
                    <p:blipFill>
                      <a:blip r:embed="rId6"/>
                      <a:stretch>
                        <a:fillRect/>
                      </a:stretch>
                    </p:blipFill>
                    <p:spPr>
                      <a:xfrm>
                        <a:off x="3265805" y="4149725"/>
                        <a:ext cx="3600450" cy="133667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51234"/>
                                        </p:tgtEl>
                                        <p:attrNameLst>
                                          <p:attrName>style.visibility</p:attrName>
                                        </p:attrNameLst>
                                      </p:cBhvr>
                                      <p:to>
                                        <p:strVal val="visible"/>
                                      </p:to>
                                    </p:set>
                                    <p:animEffect transition="in" filter="box(out)">
                                      <p:cBhvr>
                                        <p:cTn id="7" dur="500"/>
                                        <p:tgtEl>
                                          <p:spTgt spid="3512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51236"/>
                                        </p:tgtEl>
                                        <p:attrNameLst>
                                          <p:attrName>style.visibility</p:attrName>
                                        </p:attrNameLst>
                                      </p:cBhvr>
                                      <p:to>
                                        <p:strVal val="visible"/>
                                      </p:to>
                                    </p:set>
                                    <p:animEffect transition="in" filter="box(out)">
                                      <p:cBhvr>
                                        <p:cTn id="12" dur="500"/>
                                        <p:tgtEl>
                                          <p:spTgt spid="3512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1238"/>
                                        </p:tgtEl>
                                        <p:attrNameLst>
                                          <p:attrName>style.visibility</p:attrName>
                                        </p:attrNameLst>
                                      </p:cBhvr>
                                      <p:to>
                                        <p:strVal val="visible"/>
                                      </p:to>
                                    </p:set>
                                    <p:animEffect transition="in" filter="blinds(horizontal)">
                                      <p:cBhvr>
                                        <p:cTn id="17" dur="500"/>
                                        <p:tgtEl>
                                          <p:spTgt spid="351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社会模型：森林资源管理模型</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352262" name="Object 9"/>
          <p:cNvGraphicFramePr/>
          <p:nvPr/>
        </p:nvGraphicFramePr>
        <p:xfrm>
          <a:off x="2202498" y="1497648"/>
          <a:ext cx="6426200" cy="762000"/>
        </p:xfrm>
        <a:graphic>
          <a:graphicData uri="http://schemas.openxmlformats.org/presentationml/2006/ole">
            <mc:AlternateContent xmlns:mc="http://schemas.openxmlformats.org/markup-compatibility/2006">
              <mc:Choice xmlns:v="urn:schemas-microsoft-com:vml" Requires="v">
                <p:oleObj spid="_x0000_s3112" name="" r:id="rId1" imgW="2878455" imgH="349885" progId="Word.Document.8">
                  <p:embed/>
                </p:oleObj>
              </mc:Choice>
              <mc:Fallback>
                <p:oleObj name="" r:id="rId1" imgW="2878455" imgH="349885" progId="Word.Document.8">
                  <p:embed/>
                  <p:pic>
                    <p:nvPicPr>
                      <p:cNvPr id="0" name="图片 3111"/>
                      <p:cNvPicPr/>
                      <p:nvPr/>
                    </p:nvPicPr>
                    <p:blipFill>
                      <a:blip r:embed="rId2"/>
                      <a:stretch>
                        <a:fillRect/>
                      </a:stretch>
                    </p:blipFill>
                    <p:spPr>
                      <a:xfrm>
                        <a:off x="2202498" y="1497648"/>
                        <a:ext cx="6426200" cy="762000"/>
                      </a:xfrm>
                      <a:prstGeom prst="rect">
                        <a:avLst/>
                      </a:prstGeom>
                      <a:noFill/>
                      <a:ln w="38100">
                        <a:noFill/>
                        <a:miter/>
                      </a:ln>
                    </p:spPr>
                  </p:pic>
                </p:oleObj>
              </mc:Fallback>
            </mc:AlternateContent>
          </a:graphicData>
        </a:graphic>
      </p:graphicFrame>
      <p:graphicFrame>
        <p:nvGraphicFramePr>
          <p:cNvPr id="352263" name="Object 9"/>
          <p:cNvGraphicFramePr/>
          <p:nvPr/>
        </p:nvGraphicFramePr>
        <p:xfrm>
          <a:off x="2207261" y="2252028"/>
          <a:ext cx="8143875" cy="1847215"/>
        </p:xfrm>
        <a:graphic>
          <a:graphicData uri="http://schemas.openxmlformats.org/presentationml/2006/ole">
            <mc:AlternateContent xmlns:mc="http://schemas.openxmlformats.org/markup-compatibility/2006">
              <mc:Choice xmlns:v="urn:schemas-microsoft-com:vml" Requires="v">
                <p:oleObj spid="_x0000_s3113" name="" r:id="rId3" imgW="3063240" imgH="701040" progId="Word.Document.8">
                  <p:embed/>
                </p:oleObj>
              </mc:Choice>
              <mc:Fallback>
                <p:oleObj name="" r:id="rId3" imgW="3063240" imgH="701040" progId="Word.Document.8">
                  <p:embed/>
                  <p:pic>
                    <p:nvPicPr>
                      <p:cNvPr id="0" name="图片 3112"/>
                      <p:cNvPicPr/>
                      <p:nvPr/>
                    </p:nvPicPr>
                    <p:blipFill>
                      <a:blip r:embed="rId4"/>
                      <a:stretch>
                        <a:fillRect/>
                      </a:stretch>
                    </p:blipFill>
                    <p:spPr>
                      <a:xfrm>
                        <a:off x="2207261" y="2252028"/>
                        <a:ext cx="8143875" cy="1847215"/>
                      </a:xfrm>
                      <a:prstGeom prst="rect">
                        <a:avLst/>
                      </a:prstGeom>
                      <a:noFill/>
                      <a:ln w="38100">
                        <a:noFill/>
                        <a:miter/>
                      </a:ln>
                    </p:spPr>
                  </p:pic>
                </p:oleObj>
              </mc:Fallback>
            </mc:AlternateContent>
          </a:graphicData>
        </a:graphic>
      </p:graphicFrame>
      <p:graphicFrame>
        <p:nvGraphicFramePr>
          <p:cNvPr id="352264" name="Object 9"/>
          <p:cNvGraphicFramePr/>
          <p:nvPr/>
        </p:nvGraphicFramePr>
        <p:xfrm>
          <a:off x="2065338" y="4518026"/>
          <a:ext cx="8367395" cy="1617345"/>
        </p:xfrm>
        <a:graphic>
          <a:graphicData uri="http://schemas.openxmlformats.org/presentationml/2006/ole">
            <mc:AlternateContent xmlns:mc="http://schemas.openxmlformats.org/markup-compatibility/2006">
              <mc:Choice xmlns:v="urn:schemas-microsoft-com:vml" Requires="v">
                <p:oleObj spid="_x0000_s3115" name="" r:id="rId5" imgW="3147060" imgH="613410" progId="Word.Document.8">
                  <p:embed/>
                </p:oleObj>
              </mc:Choice>
              <mc:Fallback>
                <p:oleObj name="" r:id="rId5" imgW="3147060" imgH="613410" progId="Word.Document.8">
                  <p:embed/>
                  <p:pic>
                    <p:nvPicPr>
                      <p:cNvPr id="0" name="图片 3114"/>
                      <p:cNvPicPr/>
                      <p:nvPr/>
                    </p:nvPicPr>
                    <p:blipFill>
                      <a:blip r:embed="rId6"/>
                      <a:stretch>
                        <a:fillRect/>
                      </a:stretch>
                    </p:blipFill>
                    <p:spPr>
                      <a:xfrm>
                        <a:off x="2065338" y="4518026"/>
                        <a:ext cx="8367395" cy="16173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52263"/>
                                        </p:tgtEl>
                                        <p:attrNameLst>
                                          <p:attrName>style.visibility</p:attrName>
                                        </p:attrNameLst>
                                      </p:cBhvr>
                                      <p:to>
                                        <p:strVal val="visible"/>
                                      </p:to>
                                    </p:set>
                                    <p:animEffect transition="in" filter="box(out)">
                                      <p:cBhvr>
                                        <p:cTn id="7" dur="500"/>
                                        <p:tgtEl>
                                          <p:spTgt spid="35226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52264"/>
                                        </p:tgtEl>
                                        <p:attrNameLst>
                                          <p:attrName>style.visibility</p:attrName>
                                        </p:attrNameLst>
                                      </p:cBhvr>
                                      <p:to>
                                        <p:strVal val="visible"/>
                                      </p:to>
                                    </p:set>
                                    <p:animEffect transition="in" filter="box(out)">
                                      <p:cBhvr>
                                        <p:cTn id="12" dur="500"/>
                                        <p:tgtEl>
                                          <p:spTgt spid="35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custDataLst>
              <p:tags r:id="rId1"/>
            </p:custDataLst>
          </p:nvPr>
        </p:nvSpPr>
        <p:spPr>
          <a:xfrm>
            <a:off x="3908425" y="316420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2"/>
            </p:custDataLst>
          </p:nvPr>
        </p:nvSpPr>
        <p:spPr>
          <a:xfrm>
            <a:off x="3887470" y="212725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3887470" y="1074420"/>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4"/>
            </p:custDataLst>
          </p:nvPr>
        </p:nvSpPr>
        <p:spPr>
          <a:xfrm>
            <a:off x="4629785" y="114427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9" name="文本框 8"/>
          <p:cNvSpPr txBox="1"/>
          <p:nvPr>
            <p:custDataLst>
              <p:tags r:id="rId5"/>
            </p:custDataLst>
          </p:nvPr>
        </p:nvSpPr>
        <p:spPr>
          <a:xfrm>
            <a:off x="4008755" y="1188085"/>
            <a:ext cx="506095" cy="583565"/>
          </a:xfrm>
          <a:prstGeom prst="rect">
            <a:avLst/>
          </a:prstGeom>
          <a:noFill/>
        </p:spPr>
        <p:txBody>
          <a:bodyPr wrap="square" rtlCol="0" anchor="t">
            <a:spAutoFit/>
          </a:bodyPr>
          <a:lstStyle/>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一</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7" name="文本框 6"/>
          <p:cNvSpPr txBox="1"/>
          <p:nvPr/>
        </p:nvSpPr>
        <p:spPr>
          <a:xfrm>
            <a:off x="5187315" y="4251960"/>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框 2"/>
          <p:cNvSpPr txBox="1"/>
          <p:nvPr>
            <p:custDataLst>
              <p:tags r:id="rId6"/>
            </p:custDataLst>
          </p:nvPr>
        </p:nvSpPr>
        <p:spPr>
          <a:xfrm>
            <a:off x="5038090" y="1226185"/>
            <a:ext cx="481901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物理问题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椭圆 21"/>
          <p:cNvSpPr/>
          <p:nvPr/>
        </p:nvSpPr>
        <p:spPr>
          <a:xfrm>
            <a:off x="636057" y="1473031"/>
            <a:ext cx="2870791" cy="242224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1118" y="1503852"/>
            <a:ext cx="2679404" cy="2280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9"/>
          <p:cNvSpPr txBox="1">
            <a:spLocks noChangeArrowheads="1"/>
          </p:cNvSpPr>
          <p:nvPr/>
        </p:nvSpPr>
        <p:spPr bwMode="auto">
          <a:xfrm>
            <a:off x="497833" y="1999190"/>
            <a:ext cx="2994823"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40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40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95916" y="1503853"/>
            <a:ext cx="2870791" cy="242224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525" y="1503852"/>
            <a:ext cx="2679404" cy="2280471"/>
          </a:xfrm>
          <a:prstGeom prst="ellipse">
            <a:avLst/>
          </a:prstGeom>
          <a:solidFill>
            <a:srgbClr val="AA1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7"/>
            </p:custDataLst>
          </p:nvPr>
        </p:nvSpPr>
        <p:spPr>
          <a:xfrm>
            <a:off x="4636135" y="2218690"/>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27" name="TextBox 59"/>
          <p:cNvSpPr txBox="1">
            <a:spLocks noChangeArrowheads="1"/>
          </p:cNvSpPr>
          <p:nvPr/>
        </p:nvSpPr>
        <p:spPr bwMode="auto">
          <a:xfrm>
            <a:off x="512025" y="1716275"/>
            <a:ext cx="2994823" cy="186372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初等</a:t>
            </a:r>
            <a:endParaRPr lang="zh-CN" sz="48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zh-CN" sz="4800" b="1" kern="0" dirty="0">
                <a:solidFill>
                  <a:schemeClr val="bg1">
                    <a:lumMod val="95000"/>
                  </a:schemeClr>
                </a:solidFill>
                <a:latin typeface="微软雅黑" panose="020B0503020204020204" pitchFamily="34" charset="-122"/>
                <a:ea typeface="微软雅黑" panose="020B0503020204020204" pitchFamily="34" charset="-122"/>
              </a:rPr>
              <a:t>模型</a:t>
            </a:r>
            <a:endParaRPr lang="zh-CN" sz="28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34940" y="558863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6"/>
          <p:cNvSpPr txBox="1"/>
          <p:nvPr/>
        </p:nvSpPr>
        <p:spPr>
          <a:xfrm>
            <a:off x="5223510" y="5625465"/>
            <a:ext cx="5497830" cy="523240"/>
          </a:xfrm>
          <a:prstGeom prst="rect">
            <a:avLst/>
          </a:prstGeom>
          <a:noFill/>
          <a:ln w="9525">
            <a:noFill/>
          </a:ln>
        </p:spPr>
        <p:txBody>
          <a:bodyPr wrap="square">
            <a:spAutoFit/>
          </a:bodyPr>
          <a:lstStyle/>
          <a:p>
            <a:pPr marL="323850" indent="-323850"/>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custDataLst>
              <p:tags r:id="rId8"/>
            </p:custDataLst>
          </p:nvPr>
        </p:nvSpPr>
        <p:spPr>
          <a:xfrm>
            <a:off x="5046980" y="2312670"/>
            <a:ext cx="5005705"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经济问题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18"/>
          <p:cNvSpPr txBox="1"/>
          <p:nvPr>
            <p:custDataLst>
              <p:tags r:id="rId9"/>
            </p:custDataLst>
          </p:nvPr>
        </p:nvSpPr>
        <p:spPr>
          <a:xfrm>
            <a:off x="4023995" y="226250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二</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8" name="圆角矩形 27"/>
          <p:cNvSpPr/>
          <p:nvPr>
            <p:custDataLst>
              <p:tags r:id="rId10"/>
            </p:custDataLst>
          </p:nvPr>
        </p:nvSpPr>
        <p:spPr>
          <a:xfrm>
            <a:off x="4642485" y="324802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 name="矩形 3"/>
          <p:cNvSpPr/>
          <p:nvPr>
            <p:custDataLst>
              <p:tags r:id="rId11"/>
            </p:custDataLst>
          </p:nvPr>
        </p:nvSpPr>
        <p:spPr>
          <a:xfrm>
            <a:off x="5038090" y="3348990"/>
            <a:ext cx="6551930" cy="52197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宋体" panose="02010600030101010101" pitchFamily="2" charset="-122"/>
              </a:rPr>
              <a:t>社会问题</a:t>
            </a:r>
            <a:endParaRPr lang="zh-CN" altLang="en-US"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34"/>
          <p:cNvSpPr txBox="1"/>
          <p:nvPr>
            <p:custDataLst>
              <p:tags r:id="rId12"/>
            </p:custDataLst>
          </p:nvPr>
        </p:nvSpPr>
        <p:spPr>
          <a:xfrm>
            <a:off x="4068445" y="333692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三</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6" name="圆角矩形 35"/>
          <p:cNvSpPr/>
          <p:nvPr>
            <p:custDataLst>
              <p:tags r:id="rId13"/>
            </p:custDataLst>
          </p:nvPr>
        </p:nvSpPr>
        <p:spPr>
          <a:xfrm>
            <a:off x="3943350" y="420052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custDataLst>
              <p:tags r:id="rId14"/>
            </p:custDataLst>
          </p:nvPr>
        </p:nvSpPr>
        <p:spPr>
          <a:xfrm>
            <a:off x="3887470" y="5253355"/>
            <a:ext cx="6776720" cy="892175"/>
          </a:xfrm>
          <a:prstGeom prst="roundRect">
            <a:avLst/>
          </a:prstGeom>
          <a:gradFill>
            <a:gsLst>
              <a:gs pos="96000">
                <a:srgbClr val="B608A7"/>
              </a:gs>
              <a:gs pos="0">
                <a:srgbClr val="95134D"/>
              </a:gs>
              <a:gs pos="55000">
                <a:srgbClr val="A60E7A">
                  <a:alpha val="100000"/>
                </a:srgbClr>
              </a:gs>
              <a:gs pos="82000">
                <a:srgbClr val="95134D"/>
              </a:gs>
            </a:gsLst>
            <a:lin ang="1656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custDataLst>
              <p:tags r:id="rId15"/>
            </p:custDataLst>
          </p:nvPr>
        </p:nvSpPr>
        <p:spPr>
          <a:xfrm>
            <a:off x="4683125" y="427799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39" name="圆角矩形 38"/>
          <p:cNvSpPr/>
          <p:nvPr>
            <p:custDataLst>
              <p:tags r:id="rId16"/>
            </p:custDataLst>
          </p:nvPr>
        </p:nvSpPr>
        <p:spPr>
          <a:xfrm>
            <a:off x="4732655" y="5339715"/>
            <a:ext cx="5733415" cy="736600"/>
          </a:xfrm>
          <a:prstGeom prst="roundRect">
            <a:avLst/>
          </a:prstGeom>
          <a:solidFill>
            <a:schemeClr val="accent6">
              <a:lumMod val="40000"/>
              <a:lumOff val="60000"/>
            </a:schemeClr>
          </a:solidFill>
          <a:effectLst>
            <a:innerShdw blurRad="63500" dist="50800" dir="108000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dirty="0">
              <a:solidFill>
                <a:schemeClr val="accent6">
                  <a:lumMod val="20000"/>
                  <a:lumOff val="80000"/>
                </a:schemeClr>
              </a:solidFill>
            </a:endParaRPr>
          </a:p>
        </p:txBody>
      </p:sp>
      <p:sp>
        <p:nvSpPr>
          <p:cNvPr id="40" name="文本框 39"/>
          <p:cNvSpPr txBox="1"/>
          <p:nvPr>
            <p:custDataLst>
              <p:tags r:id="rId17"/>
            </p:custDataLst>
          </p:nvPr>
        </p:nvSpPr>
        <p:spPr>
          <a:xfrm>
            <a:off x="4068445" y="4314190"/>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四</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1" name="文本框 40"/>
          <p:cNvSpPr txBox="1"/>
          <p:nvPr>
            <p:custDataLst>
              <p:tags r:id="rId18"/>
            </p:custDataLst>
          </p:nvPr>
        </p:nvSpPr>
        <p:spPr>
          <a:xfrm>
            <a:off x="4068445" y="5448935"/>
            <a:ext cx="506095" cy="583565"/>
          </a:xfrm>
          <a:prstGeom prst="rect">
            <a:avLst/>
          </a:prstGeom>
          <a:noFill/>
        </p:spPr>
        <p:txBody>
          <a:bodyPr wrap="square" rtlCol="0" anchor="t">
            <a:spAutoFit/>
          </a:bodyPr>
          <a:p>
            <a:r>
              <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rPr>
              <a:t>五</a:t>
            </a:r>
            <a:endParaRPr lang="zh-CN" altLang="en-US" sz="3200" b="1" dirty="0">
              <a:solidFill>
                <a:schemeClr val="bg1"/>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矩形 43"/>
          <p:cNvSpPr/>
          <p:nvPr>
            <p:custDataLst>
              <p:tags r:id="rId19"/>
            </p:custDataLst>
          </p:nvPr>
        </p:nvSpPr>
        <p:spPr>
          <a:xfrm>
            <a:off x="5046980" y="4359910"/>
            <a:ext cx="4528185" cy="521970"/>
          </a:xfrm>
          <a:prstGeom prst="rect">
            <a:avLst/>
          </a:prstGeom>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经验模型</a:t>
            </a:r>
            <a:endParaRPr lang="zh-CN" altLang="en-US" sz="28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custDataLst>
              <p:tags r:id="rId20"/>
            </p:custDataLst>
          </p:nvPr>
        </p:nvSpPr>
        <p:spPr>
          <a:xfrm>
            <a:off x="5139055" y="5421630"/>
            <a:ext cx="2637155" cy="52197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7" name="标题 6"/>
          <p:cNvSpPr>
            <a:spLocks noGrp="1"/>
          </p:cNvSpPr>
          <p:nvPr>
            <p:ph type="title"/>
          </p:nvPr>
        </p:nvSpPr>
        <p:spPr>
          <a:xfrm>
            <a:off x="484505" y="1801495"/>
            <a:ext cx="4987290" cy="678815"/>
          </a:xfrm>
        </p:spPr>
        <p:txBody>
          <a:bodyPr>
            <a:normAutofit/>
          </a:bodyPr>
          <a:p>
            <a:r>
              <a:rPr lang="zh-CN" altLang="en-US"/>
              <a:t>经验模型</a:t>
            </a:r>
            <a:endParaRPr lang="zh-CN" altLang="en-US"/>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a:t>
            </a:r>
            <a:r>
              <a:rPr lang="zh-CN" altLang="en-US" sz="3600" b="1" dirty="0">
                <a:latin typeface="Arial" panose="020B0604020202020204" pitchFamily="34" charset="0"/>
                <a:sym typeface="+mn-ea"/>
              </a:rPr>
              <a:t>浙江大学数学建模基地课件</a:t>
            </a:r>
            <a:endParaRPr lang="zh-CN" altLang="en-US" sz="3600" b="1" dirty="0">
              <a:latin typeface="Arial" panose="020B0604020202020204" pitchFamily="34" charset="0"/>
              <a:sym typeface="+mn-ea"/>
            </a:endParaRPr>
          </a:p>
        </p:txBody>
      </p:sp>
      <p:sp>
        <p:nvSpPr>
          <p:cNvPr id="9" name="内容占位符 8"/>
          <p:cNvSpPr>
            <a:spLocks noGrp="1"/>
          </p:cNvSpPr>
          <p:nvPr>
            <p:ph idx="1"/>
          </p:nvPr>
        </p:nvSpPr>
        <p:spPr>
          <a:xfrm>
            <a:off x="410210" y="2394585"/>
            <a:ext cx="11426190" cy="3958590"/>
          </a:xfrm>
        </p:spPr>
        <p:txBody>
          <a:bodyPr>
            <a:noAutofit/>
          </a:bodyPr>
          <a:p>
            <a:pPr marL="0" indent="304800" algn="just" fontAlgn="auto">
              <a:lnSpc>
                <a:spcPct val="150000"/>
              </a:lnSpc>
              <a:spcBef>
                <a:spcPts val="0"/>
              </a:spcBef>
            </a:pPr>
            <a:r>
              <a:rPr altLang="en-US" sz="2800" b="1" dirty="0">
                <a:solidFill>
                  <a:srgbClr val="0000FF"/>
                </a:solidFill>
                <a:latin typeface="Arial" panose="020B0604020202020204" pitchFamily="34" charset="0"/>
                <a:ea typeface="楷体_GB2312" pitchFamily="49" charset="-122"/>
                <a:sym typeface="+mn-ea"/>
              </a:rPr>
              <a:t>当问题的机理非常不清楚难以直接利用其他知识来建模时，一个较为自然的方法是利用数据进行曲线拟合，找出变量之间的近似依赖关系即函数关系。</a:t>
            </a:r>
            <a:endParaRPr altLang="en-US" sz="2800" b="1" dirty="0">
              <a:latin typeface="Arial" panose="020B0604020202020204" pitchFamily="34" charset="0"/>
              <a:ea typeface="楷体_GB2312" pitchFamily="49" charset="-122"/>
              <a:sym typeface="+mn-ea"/>
            </a:endParaRPr>
          </a:p>
          <a:p>
            <a:pPr marL="0" indent="304800" algn="just" fontAlgn="auto">
              <a:lnSpc>
                <a:spcPct val="150000"/>
              </a:lnSpc>
              <a:spcBef>
                <a:spcPts val="0"/>
              </a:spcBef>
            </a:pPr>
            <a:r>
              <a:rPr altLang="en-US" sz="2800" b="1" u="sng" dirty="0">
                <a:solidFill>
                  <a:srgbClr val="FF3300"/>
                </a:solidFill>
                <a:latin typeface="Times New Roman" panose="02020603050405020304" pitchFamily="18" charset="0"/>
                <a:ea typeface="幼圆" panose="02010509060101010101" pitchFamily="49" charset="-122"/>
                <a:sym typeface="+mn-ea"/>
              </a:rPr>
              <a:t>主要的方法有：</a:t>
            </a:r>
            <a:endParaRPr altLang="en-US" sz="2800" b="1" u="sng" dirty="0">
              <a:solidFill>
                <a:srgbClr val="FF3300"/>
              </a:solidFill>
              <a:latin typeface="Times New Roman" panose="02020603050405020304" pitchFamily="18" charset="0"/>
              <a:ea typeface="幼圆" panose="02010509060101010101" pitchFamily="49" charset="-122"/>
              <a:sym typeface="+mn-ea"/>
            </a:endParaRPr>
          </a:p>
          <a:p>
            <a:pPr marL="0" indent="0" algn="just" fontAlgn="auto">
              <a:lnSpc>
                <a:spcPct val="150000"/>
              </a:lnSpc>
              <a:spcBef>
                <a:spcPts val="0"/>
              </a:spcBef>
              <a:buNone/>
            </a:pPr>
            <a:r>
              <a:rPr lang="en-US" altLang="zh-CN" sz="2800" b="1" dirty="0">
                <a:solidFill>
                  <a:srgbClr val="0000FF"/>
                </a:solidFill>
                <a:latin typeface="Arial" panose="020B0604020202020204" pitchFamily="34" charset="0"/>
                <a:ea typeface="楷体_GB2312" pitchFamily="49" charset="-122"/>
                <a:sym typeface="+mn-ea"/>
              </a:rPr>
              <a:t>                        </a:t>
            </a:r>
            <a:r>
              <a:rPr altLang="en-US" sz="2800" b="1" dirty="0">
                <a:solidFill>
                  <a:srgbClr val="0000FF"/>
                </a:solidFill>
                <a:latin typeface="Arial" panose="020B0604020202020204" pitchFamily="34" charset="0"/>
                <a:ea typeface="楷体_GB2312" pitchFamily="49" charset="-122"/>
                <a:sym typeface="+mn-ea"/>
              </a:rPr>
              <a:t>最小二乘法、插值与拟合</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 name="Text Box 10"/>
          <p:cNvSpPr txBox="1">
            <a:spLocks noChangeArrowheads="1"/>
          </p:cNvSpPr>
          <p:nvPr/>
        </p:nvSpPr>
        <p:spPr bwMode="auto">
          <a:xfrm>
            <a:off x="360045" y="1019810"/>
            <a:ext cx="1162621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just" fontAlgn="auto">
              <a:spcBef>
                <a:spcPts val="0"/>
              </a:spcBef>
            </a:pPr>
            <a:r>
              <a:rPr lang="zh-CN" altLang="en-US" sz="2400" b="1" baseline="0">
                <a:solidFill>
                  <a:schemeClr val="tx1"/>
                </a:solidFill>
                <a:latin typeface="Times New Roman" panose="02020603050405020304" pitchFamily="18" charset="0"/>
                <a:cs typeface="Times New Roman" panose="02020603050405020304" pitchFamily="18" charset="0"/>
              </a:rPr>
              <a:t>设经实际测量已得到</a:t>
            </a:r>
            <a:r>
              <a:rPr lang="en-US" altLang="zh-CN" sz="2400" b="1" i="1" baseline="0">
                <a:solidFill>
                  <a:schemeClr val="tx1"/>
                </a:solidFill>
                <a:latin typeface="Times New Roman" panose="02020603050405020304" pitchFamily="18" charset="0"/>
                <a:cs typeface="Times New Roman" panose="02020603050405020304" pitchFamily="18" charset="0"/>
              </a:rPr>
              <a:t>n</a:t>
            </a:r>
            <a:r>
              <a:rPr lang="zh-CN" altLang="en-US" sz="2400" b="1" baseline="0">
                <a:solidFill>
                  <a:schemeClr val="tx1"/>
                </a:solidFill>
                <a:latin typeface="Times New Roman" panose="02020603050405020304" pitchFamily="18" charset="0"/>
                <a:cs typeface="Times New Roman" panose="02020603050405020304" pitchFamily="18" charset="0"/>
              </a:rPr>
              <a:t>组数据（</a:t>
            </a:r>
            <a:r>
              <a:rPr lang="en-US" altLang="zh-CN" sz="2400" i="1" baseline="0">
                <a:solidFill>
                  <a:srgbClr val="0033CC"/>
                </a:solidFill>
                <a:latin typeface="Times New Roman" panose="02020603050405020304" pitchFamily="18" charset="0"/>
                <a:cs typeface="Times New Roman" panose="02020603050405020304" pitchFamily="18" charset="0"/>
              </a:rPr>
              <a:t>x</a:t>
            </a:r>
            <a:r>
              <a:rPr lang="en-US" altLang="zh-CN" sz="2400" i="1" baseline="-25000">
                <a:solidFill>
                  <a:srgbClr val="0033CC"/>
                </a:solidFill>
                <a:uFillTx/>
                <a:latin typeface="Times New Roman" panose="02020603050405020304" pitchFamily="18" charset="0"/>
                <a:cs typeface="Times New Roman" panose="02020603050405020304" pitchFamily="18" charset="0"/>
              </a:rPr>
              <a:t>i</a:t>
            </a:r>
            <a:r>
              <a:rPr lang="en-US" altLang="zh-CN" sz="2400" i="1">
                <a:solidFill>
                  <a:srgbClr val="0033CC"/>
                </a:solidFill>
                <a:latin typeface="Times New Roman" panose="02020603050405020304" pitchFamily="18" charset="0"/>
                <a:cs typeface="Times New Roman" panose="02020603050405020304" pitchFamily="18" charset="0"/>
              </a:rPr>
              <a:t> </a:t>
            </a:r>
            <a:r>
              <a:rPr lang="en-US" altLang="zh-CN" sz="2400" i="1" baseline="0">
                <a:solidFill>
                  <a:srgbClr val="0033CC"/>
                </a:solidFill>
                <a:latin typeface="Times New Roman" panose="02020603050405020304" pitchFamily="18" charset="0"/>
                <a:cs typeface="Times New Roman" panose="02020603050405020304" pitchFamily="18" charset="0"/>
              </a:rPr>
              <a:t>, y</a:t>
            </a:r>
            <a:r>
              <a:rPr lang="en-US" altLang="zh-CN" sz="2400" i="1" baseline="-25000">
                <a:solidFill>
                  <a:srgbClr val="0033CC"/>
                </a:solidFill>
                <a:uFillTx/>
                <a:latin typeface="Times New Roman" panose="02020603050405020304" pitchFamily="18" charset="0"/>
                <a:cs typeface="Times New Roman" panose="02020603050405020304" pitchFamily="18" charset="0"/>
              </a:rPr>
              <a:t>i</a:t>
            </a:r>
            <a:r>
              <a:rPr lang="zh-CN" altLang="en-US" sz="2400" b="1" baseline="0">
                <a:solidFill>
                  <a:schemeClr val="tx1"/>
                </a:solidFill>
                <a:latin typeface="Times New Roman" panose="02020603050405020304" pitchFamily="18" charset="0"/>
                <a:cs typeface="Times New Roman" panose="02020603050405020304" pitchFamily="18" charset="0"/>
              </a:rPr>
              <a:t>），</a:t>
            </a:r>
            <a:r>
              <a:rPr lang="en-US" altLang="zh-CN" sz="2400" i="1" baseline="0">
                <a:solidFill>
                  <a:srgbClr val="0033CC"/>
                </a:solidFill>
                <a:latin typeface="Times New Roman" panose="02020603050405020304" pitchFamily="18" charset="0"/>
                <a:cs typeface="Times New Roman" panose="02020603050405020304" pitchFamily="18" charset="0"/>
              </a:rPr>
              <a:t>i=</a:t>
            </a:r>
            <a:r>
              <a:rPr lang="en-US" altLang="zh-CN" sz="2400" baseline="0">
                <a:solidFill>
                  <a:srgbClr val="0033CC"/>
                </a:solidFill>
                <a:latin typeface="Times New Roman" panose="02020603050405020304" pitchFamily="18" charset="0"/>
                <a:cs typeface="Times New Roman" panose="02020603050405020304" pitchFamily="18" charset="0"/>
              </a:rPr>
              <a:t>1</a:t>
            </a:r>
            <a:r>
              <a:rPr lang="en-US" altLang="zh-CN" sz="2400" i="1" baseline="0">
                <a:solidFill>
                  <a:srgbClr val="0033CC"/>
                </a:solidFill>
                <a:latin typeface="Times New Roman" panose="02020603050405020304" pitchFamily="18" charset="0"/>
                <a:cs typeface="Times New Roman" panose="02020603050405020304" pitchFamily="18" charset="0"/>
              </a:rPr>
              <a:t>,…, n</a:t>
            </a:r>
            <a:r>
              <a:rPr lang="zh-CN" altLang="en-US" sz="2400" b="1" baseline="0">
                <a:solidFill>
                  <a:schemeClr val="tx1"/>
                </a:solidFill>
                <a:latin typeface="Times New Roman" panose="02020603050405020304" pitchFamily="18" charset="0"/>
                <a:cs typeface="Times New Roman" panose="02020603050405020304" pitchFamily="18" charset="0"/>
              </a:rPr>
              <a:t>。将数据画在平面直角坐标系中，见下图。如果建模者判断这</a:t>
            </a:r>
            <a:r>
              <a:rPr lang="en-US" altLang="zh-CN" sz="2400" i="1" baseline="0">
                <a:solidFill>
                  <a:srgbClr val="0033CC"/>
                </a:solidFill>
                <a:latin typeface="Times New Roman" panose="02020603050405020304" pitchFamily="18" charset="0"/>
                <a:cs typeface="Times New Roman" panose="02020603050405020304" pitchFamily="18" charset="0"/>
              </a:rPr>
              <a:t>n</a:t>
            </a:r>
            <a:r>
              <a:rPr lang="zh-CN" altLang="en-US" sz="2400" b="1" baseline="0">
                <a:solidFill>
                  <a:schemeClr val="tx1"/>
                </a:solidFill>
                <a:latin typeface="Times New Roman" panose="02020603050405020304" pitchFamily="18" charset="0"/>
                <a:cs typeface="Times New Roman" panose="02020603050405020304" pitchFamily="18" charset="0"/>
              </a:rPr>
              <a:t>个点很象是分布在某条直线附近，令该直线方程为</a:t>
            </a:r>
            <a:r>
              <a:rPr lang="en-US" altLang="zh-CN" sz="2400" i="1" baseline="0">
                <a:solidFill>
                  <a:srgbClr val="0033CC"/>
                </a:solidFill>
                <a:latin typeface="Times New Roman" panose="02020603050405020304" pitchFamily="18" charset="0"/>
                <a:cs typeface="Times New Roman" panose="02020603050405020304" pitchFamily="18" charset="0"/>
              </a:rPr>
              <a:t>y=ax+b</a:t>
            </a:r>
            <a:r>
              <a:rPr lang="zh-CN" altLang="en-US" sz="2400" b="1" baseline="0">
                <a:solidFill>
                  <a:schemeClr val="tx1"/>
                </a:solidFill>
                <a:latin typeface="Times New Roman" panose="02020603050405020304" pitchFamily="18" charset="0"/>
                <a:cs typeface="Times New Roman" panose="02020603050405020304" pitchFamily="18" charset="0"/>
              </a:rPr>
              <a:t>，进而利用数据来求参数</a:t>
            </a:r>
            <a:r>
              <a:rPr lang="en-US" altLang="zh-CN" sz="2400" i="1" baseline="0">
                <a:solidFill>
                  <a:srgbClr val="0033CC"/>
                </a:solidFill>
                <a:latin typeface="Times New Roman" panose="02020603050405020304" pitchFamily="18" charset="0"/>
                <a:cs typeface="Times New Roman" panose="02020603050405020304" pitchFamily="18" charset="0"/>
              </a:rPr>
              <a:t>a</a:t>
            </a:r>
            <a:r>
              <a:rPr lang="zh-CN" altLang="en-US" sz="2400" b="1" baseline="0">
                <a:solidFill>
                  <a:schemeClr val="tx1"/>
                </a:solidFill>
                <a:latin typeface="Times New Roman" panose="02020603050405020304" pitchFamily="18" charset="0"/>
                <a:cs typeface="Times New Roman" panose="02020603050405020304" pitchFamily="18" charset="0"/>
              </a:rPr>
              <a:t>和</a:t>
            </a:r>
            <a:r>
              <a:rPr lang="en-US" altLang="zh-CN" sz="2400" i="1" baseline="0">
                <a:solidFill>
                  <a:srgbClr val="0033CC"/>
                </a:solidFill>
                <a:latin typeface="Times New Roman" panose="02020603050405020304" pitchFamily="18" charset="0"/>
                <a:cs typeface="Times New Roman" panose="02020603050405020304" pitchFamily="18" charset="0"/>
              </a:rPr>
              <a:t>b</a:t>
            </a:r>
            <a:r>
              <a:rPr lang="zh-CN" altLang="en-US" sz="2400" b="1" baseline="0">
                <a:solidFill>
                  <a:schemeClr val="tx1"/>
                </a:solidFill>
                <a:latin typeface="Times New Roman" panose="02020603050405020304" pitchFamily="18" charset="0"/>
                <a:cs typeface="Times New Roman" panose="02020603050405020304" pitchFamily="18" charset="0"/>
              </a:rPr>
              <a:t>。由于该直线只是数据近似满足的关系式，故 </a:t>
            </a:r>
            <a:r>
              <a:rPr lang="en-US" altLang="zh-CN" sz="2400" i="1" baseline="0">
                <a:solidFill>
                  <a:srgbClr val="0033CC"/>
                </a:solidFill>
                <a:latin typeface="Times New Roman" panose="02020603050405020304" pitchFamily="18" charset="0"/>
                <a:cs typeface="Times New Roman" panose="02020603050405020304" pitchFamily="18" charset="0"/>
              </a:rPr>
              <a:t>y</a:t>
            </a:r>
            <a:r>
              <a:rPr lang="en-US" altLang="zh-CN" sz="2400" i="1" baseline="-25000">
                <a:solidFill>
                  <a:srgbClr val="0033CC"/>
                </a:solidFill>
                <a:uFillTx/>
                <a:latin typeface="Times New Roman" panose="02020603050405020304" pitchFamily="18" charset="0"/>
                <a:cs typeface="Times New Roman" panose="02020603050405020304" pitchFamily="18" charset="0"/>
              </a:rPr>
              <a:t>i</a:t>
            </a:r>
            <a:r>
              <a:rPr lang="en-US" altLang="zh-CN" sz="2400" i="1" baseline="0">
                <a:solidFill>
                  <a:srgbClr val="0033CC"/>
                </a:solidFill>
                <a:latin typeface="Times New Roman" panose="02020603050405020304" pitchFamily="18" charset="0"/>
                <a:cs typeface="Times New Roman" panose="02020603050405020304" pitchFamily="18" charset="0"/>
              </a:rPr>
              <a:t>-(ax</a:t>
            </a:r>
            <a:r>
              <a:rPr lang="en-US" altLang="zh-CN" sz="2400" i="1" baseline="-25000">
                <a:solidFill>
                  <a:srgbClr val="0033CC"/>
                </a:solidFill>
                <a:uFillTx/>
                <a:latin typeface="Times New Roman" panose="02020603050405020304" pitchFamily="18" charset="0"/>
                <a:cs typeface="Times New Roman" panose="02020603050405020304" pitchFamily="18" charset="0"/>
              </a:rPr>
              <a:t>i</a:t>
            </a:r>
            <a:r>
              <a:rPr lang="en-US" altLang="zh-CN" sz="2400" i="1" baseline="0">
                <a:solidFill>
                  <a:srgbClr val="0033CC"/>
                </a:solidFill>
                <a:latin typeface="Times New Roman" panose="02020603050405020304" pitchFamily="18" charset="0"/>
                <a:cs typeface="Times New Roman" panose="02020603050405020304" pitchFamily="18" charset="0"/>
              </a:rPr>
              <a:t>+b)=</a:t>
            </a:r>
            <a:r>
              <a:rPr lang="en-US" altLang="zh-CN" sz="2400" baseline="0">
                <a:solidFill>
                  <a:srgbClr val="0033CC"/>
                </a:solidFill>
                <a:latin typeface="Times New Roman" panose="02020603050405020304" pitchFamily="18" charset="0"/>
                <a:cs typeface="Times New Roman" panose="02020603050405020304" pitchFamily="18" charset="0"/>
              </a:rPr>
              <a:t>0</a:t>
            </a:r>
            <a:r>
              <a:rPr lang="zh-CN" altLang="en-US" sz="2400" b="1" baseline="0">
                <a:solidFill>
                  <a:schemeClr val="tx1"/>
                </a:solidFill>
                <a:latin typeface="Times New Roman" panose="02020603050405020304" pitchFamily="18" charset="0"/>
                <a:cs typeface="Times New Roman" panose="02020603050405020304" pitchFamily="18" charset="0"/>
              </a:rPr>
              <a:t>一般不成立，但我们希望 </a:t>
            </a:r>
            <a:endParaRPr lang="zh-CN" altLang="en-US" sz="2400" b="1" baseline="0">
              <a:solidFill>
                <a:schemeClr val="tx1"/>
              </a:solidFill>
              <a:latin typeface="Times New Roman" panose="02020603050405020304" pitchFamily="18" charset="0"/>
              <a:cs typeface="Times New Roman" panose="02020603050405020304" pitchFamily="18" charset="0"/>
            </a:endParaRPr>
          </a:p>
        </p:txBody>
      </p:sp>
      <p:sp>
        <p:nvSpPr>
          <p:cNvPr id="15386" name="Rectangle 26"/>
          <p:cNvSpPr>
            <a:spLocks noChangeArrowheads="1"/>
          </p:cNvSpPr>
          <p:nvPr/>
        </p:nvSpPr>
        <p:spPr bwMode="auto">
          <a:xfrm>
            <a:off x="1524000" y="303053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385" name="Object 25"/>
          <p:cNvGraphicFramePr>
            <a:graphicFrameLocks noChangeAspect="1"/>
          </p:cNvGraphicFramePr>
          <p:nvPr/>
        </p:nvGraphicFramePr>
        <p:xfrm>
          <a:off x="5240338" y="3040063"/>
          <a:ext cx="3330575" cy="1198562"/>
        </p:xfrm>
        <a:graphic>
          <a:graphicData uri="http://schemas.openxmlformats.org/presentationml/2006/ole">
            <mc:AlternateContent xmlns:mc="http://schemas.openxmlformats.org/markup-compatibility/2006">
              <mc:Choice xmlns:v="urn:schemas-microsoft-com:vml" Requires="v">
                <p:oleObj spid="_x0000_s15406" name="公式" r:id="rId1" imgW="1587500" imgH="571500" progId="Equation.3">
                  <p:embed/>
                </p:oleObj>
              </mc:Choice>
              <mc:Fallback>
                <p:oleObj name="公式" r:id="rId1" imgW="1587500" imgH="571500"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338" y="3040063"/>
                        <a:ext cx="3330575" cy="1198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87" name="Text Box 27"/>
          <p:cNvSpPr txBox="1">
            <a:spLocks noChangeArrowheads="1"/>
          </p:cNvSpPr>
          <p:nvPr/>
        </p:nvSpPr>
        <p:spPr bwMode="auto">
          <a:xfrm>
            <a:off x="8840788" y="3354388"/>
            <a:ext cx="135096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rgbClr val="FF0000"/>
                </a:solidFill>
                <a:latin typeface="Arial" panose="020B0604020202020204" pitchFamily="34" charset="0"/>
              </a:rPr>
              <a:t>最小</a:t>
            </a:r>
            <a:endParaRPr lang="zh-CN" altLang="en-US" b="1" baseline="0">
              <a:solidFill>
                <a:srgbClr val="FF0000"/>
              </a:solidFill>
              <a:latin typeface="Arial" panose="020B0604020202020204" pitchFamily="34" charset="0"/>
            </a:endParaRPr>
          </a:p>
        </p:txBody>
      </p:sp>
      <p:sp>
        <p:nvSpPr>
          <p:cNvPr id="15389" name="Line 29"/>
          <p:cNvSpPr>
            <a:spLocks noChangeShapeType="1"/>
          </p:cNvSpPr>
          <p:nvPr/>
        </p:nvSpPr>
        <p:spPr bwMode="auto">
          <a:xfrm>
            <a:off x="8435975" y="3625850"/>
            <a:ext cx="45085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0" name="Text Box 30"/>
          <p:cNvSpPr txBox="1">
            <a:spLocks noChangeArrowheads="1"/>
          </p:cNvSpPr>
          <p:nvPr/>
        </p:nvSpPr>
        <p:spPr bwMode="auto">
          <a:xfrm>
            <a:off x="5068570" y="4119880"/>
            <a:ext cx="68605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baseline="0">
                <a:solidFill>
                  <a:schemeClr val="tx1"/>
                </a:solidFill>
                <a:latin typeface="Arial" panose="020B0604020202020204" pitchFamily="34" charset="0"/>
              </a:rPr>
              <a:t>此式对</a:t>
            </a:r>
            <a:r>
              <a:rPr lang="en-US" altLang="zh-CN" sz="2400" i="1" baseline="0">
                <a:solidFill>
                  <a:srgbClr val="0033CC"/>
                </a:solidFill>
              </a:rPr>
              <a:t>a</a:t>
            </a:r>
            <a:r>
              <a:rPr lang="zh-CN" altLang="en-US" sz="2400" b="1" baseline="0">
                <a:solidFill>
                  <a:schemeClr val="tx1"/>
                </a:solidFill>
                <a:latin typeface="Arial" panose="020B0604020202020204" pitchFamily="34" charset="0"/>
              </a:rPr>
              <a:t>和</a:t>
            </a:r>
            <a:r>
              <a:rPr lang="en-US" altLang="zh-CN" sz="2400" i="1" baseline="0">
                <a:solidFill>
                  <a:srgbClr val="0033CC"/>
                </a:solidFill>
              </a:rPr>
              <a:t>b</a:t>
            </a:r>
            <a:r>
              <a:rPr lang="zh-CN" altLang="en-US" sz="2400" b="1" baseline="0">
                <a:solidFill>
                  <a:schemeClr val="tx1"/>
                </a:solidFill>
                <a:latin typeface="Arial" panose="020B0604020202020204" pitchFamily="34" charset="0"/>
              </a:rPr>
              <a:t>的偏导数均 为</a:t>
            </a:r>
            <a:r>
              <a:rPr lang="en-US" altLang="zh-CN" sz="2400" baseline="0">
                <a:solidFill>
                  <a:srgbClr val="0033CC"/>
                </a:solidFill>
              </a:rPr>
              <a:t>0</a:t>
            </a:r>
            <a:r>
              <a:rPr lang="zh-CN" altLang="en-US" sz="2400" b="1" baseline="0">
                <a:solidFill>
                  <a:schemeClr val="tx1"/>
                </a:solidFill>
                <a:latin typeface="Arial" panose="020B0604020202020204" pitchFamily="34" charset="0"/>
              </a:rPr>
              <a:t>，解相应方程组，求得：</a:t>
            </a:r>
            <a:r>
              <a:rPr lang="zh-CN" altLang="en-US" b="1" baseline="0">
                <a:solidFill>
                  <a:schemeClr val="tx1"/>
                </a:solidFill>
                <a:latin typeface="Arial" panose="020B0604020202020204" pitchFamily="34" charset="0"/>
              </a:rPr>
              <a:t> </a:t>
            </a:r>
            <a:endParaRPr lang="zh-CN" altLang="en-US" b="1" baseline="0">
              <a:solidFill>
                <a:schemeClr val="tx1"/>
              </a:solidFill>
              <a:latin typeface="Arial" panose="020B0604020202020204" pitchFamily="34" charset="0"/>
            </a:endParaRPr>
          </a:p>
        </p:txBody>
      </p:sp>
      <p:sp>
        <p:nvSpPr>
          <p:cNvPr id="15392" name="Rectangle 32"/>
          <p:cNvSpPr>
            <a:spLocks noChangeArrowheads="1"/>
          </p:cNvSpPr>
          <p:nvPr/>
        </p:nvSpPr>
        <p:spPr bwMode="auto">
          <a:xfrm>
            <a:off x="1524000" y="284003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391" name="Object 31"/>
          <p:cNvGraphicFramePr>
            <a:graphicFrameLocks noChangeAspect="1"/>
          </p:cNvGraphicFramePr>
          <p:nvPr/>
        </p:nvGraphicFramePr>
        <p:xfrm>
          <a:off x="5556250" y="4598988"/>
          <a:ext cx="3914775" cy="1946275"/>
        </p:xfrm>
        <a:graphic>
          <a:graphicData uri="http://schemas.openxmlformats.org/presentationml/2006/ole">
            <mc:AlternateContent xmlns:mc="http://schemas.openxmlformats.org/markup-compatibility/2006">
              <mc:Choice xmlns:v="urn:schemas-microsoft-com:vml" Requires="v">
                <p:oleObj spid="_x0000_s15407" name="公式" r:id="rId3" imgW="2171700" imgH="1079500" progId="Equation.3">
                  <p:embed/>
                </p:oleObj>
              </mc:Choice>
              <mc:Fallback>
                <p:oleObj name="公式" r:id="rId3" imgW="2171700" imgH="107950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4598988"/>
                        <a:ext cx="3914775" cy="194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96" name="Rectangle 36"/>
          <p:cNvSpPr>
            <a:spLocks noChangeArrowheads="1"/>
          </p:cNvSpPr>
          <p:nvPr/>
        </p:nvSpPr>
        <p:spPr bwMode="auto">
          <a:xfrm>
            <a:off x="1524000" y="31638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398" name="Rectangle 38"/>
          <p:cNvSpPr>
            <a:spLocks noChangeArrowheads="1"/>
          </p:cNvSpPr>
          <p:nvPr/>
        </p:nvSpPr>
        <p:spPr bwMode="auto">
          <a:xfrm>
            <a:off x="1524000" y="314960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5401" name="Group 41"/>
          <p:cNvGrpSpPr/>
          <p:nvPr/>
        </p:nvGrpSpPr>
        <p:grpSpPr bwMode="auto">
          <a:xfrm>
            <a:off x="1909763" y="3654425"/>
            <a:ext cx="3151187" cy="2752725"/>
            <a:chOff x="243" y="2302"/>
            <a:chExt cx="1985" cy="1734"/>
          </a:xfrm>
        </p:grpSpPr>
        <p:sp>
          <p:nvSpPr>
            <p:cNvPr id="15371" name="Line 11"/>
            <p:cNvSpPr>
              <a:spLocks noChangeShapeType="1"/>
            </p:cNvSpPr>
            <p:nvPr/>
          </p:nvSpPr>
          <p:spPr bwMode="auto">
            <a:xfrm flipV="1">
              <a:off x="584" y="2387"/>
              <a:ext cx="0" cy="150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3" name="Line 13"/>
            <p:cNvSpPr>
              <a:spLocks noChangeShapeType="1"/>
            </p:cNvSpPr>
            <p:nvPr/>
          </p:nvSpPr>
          <p:spPr bwMode="auto">
            <a:xfrm flipV="1">
              <a:off x="754" y="2529"/>
              <a:ext cx="1247" cy="7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7" name="Oval 17"/>
            <p:cNvSpPr>
              <a:spLocks noChangeArrowheads="1"/>
            </p:cNvSpPr>
            <p:nvPr/>
          </p:nvSpPr>
          <p:spPr bwMode="auto">
            <a:xfrm>
              <a:off x="1491" y="2784"/>
              <a:ext cx="57" cy="57"/>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8" name="Oval 18"/>
            <p:cNvSpPr>
              <a:spLocks noChangeArrowheads="1"/>
            </p:cNvSpPr>
            <p:nvPr/>
          </p:nvSpPr>
          <p:spPr bwMode="auto">
            <a:xfrm>
              <a:off x="1689" y="2614"/>
              <a:ext cx="57" cy="57"/>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Text Box 21"/>
            <p:cNvSpPr txBox="1">
              <a:spLocks noChangeArrowheads="1"/>
            </p:cNvSpPr>
            <p:nvPr/>
          </p:nvSpPr>
          <p:spPr bwMode="auto">
            <a:xfrm>
              <a:off x="1065" y="2302"/>
              <a:ext cx="879"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baseline="0">
                  <a:solidFill>
                    <a:srgbClr val="0033CC"/>
                  </a:solidFill>
                </a:rPr>
                <a:t>y=ax+b</a:t>
              </a:r>
              <a:endParaRPr lang="en-US" altLang="zh-CN" i="1" baseline="0">
                <a:solidFill>
                  <a:srgbClr val="0033CC"/>
                </a:solidFill>
              </a:endParaRPr>
            </a:p>
          </p:txBody>
        </p:sp>
        <p:sp>
          <p:nvSpPr>
            <p:cNvPr id="15382" name="Text Box 22"/>
            <p:cNvSpPr txBox="1">
              <a:spLocks noChangeArrowheads="1"/>
            </p:cNvSpPr>
            <p:nvPr/>
          </p:nvSpPr>
          <p:spPr bwMode="auto">
            <a:xfrm>
              <a:off x="243" y="2358"/>
              <a:ext cx="25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baseline="0">
                  <a:solidFill>
                    <a:srgbClr val="0033CC"/>
                  </a:solidFill>
                </a:rPr>
                <a:t>y</a:t>
              </a:r>
              <a:endParaRPr lang="en-US" altLang="zh-CN" i="1" baseline="0">
                <a:solidFill>
                  <a:srgbClr val="0033CC"/>
                </a:solidFill>
              </a:endParaRPr>
            </a:p>
          </p:txBody>
        </p:sp>
        <p:sp>
          <p:nvSpPr>
            <p:cNvPr id="15383" name="Text Box 23"/>
            <p:cNvSpPr txBox="1">
              <a:spLocks noChangeArrowheads="1"/>
            </p:cNvSpPr>
            <p:nvPr/>
          </p:nvSpPr>
          <p:spPr bwMode="auto">
            <a:xfrm>
              <a:off x="300" y="3804"/>
              <a:ext cx="25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baseline="0">
                  <a:solidFill>
                    <a:srgbClr val="0033CC"/>
                  </a:solidFill>
                  <a:latin typeface="Arial" panose="020B0604020202020204" pitchFamily="34" charset="0"/>
                </a:rPr>
                <a:t>O</a:t>
              </a:r>
              <a:endParaRPr lang="en-US" altLang="zh-CN" b="1" baseline="0">
                <a:solidFill>
                  <a:srgbClr val="0033CC"/>
                </a:solidFill>
                <a:latin typeface="Arial" panose="020B0604020202020204" pitchFamily="34" charset="0"/>
              </a:endParaRPr>
            </a:p>
          </p:txBody>
        </p:sp>
        <p:sp>
          <p:nvSpPr>
            <p:cNvPr id="15372" name="Line 12"/>
            <p:cNvSpPr>
              <a:spLocks noChangeShapeType="1"/>
            </p:cNvSpPr>
            <p:nvPr/>
          </p:nvSpPr>
          <p:spPr bwMode="auto">
            <a:xfrm>
              <a:off x="385" y="3691"/>
              <a:ext cx="1843"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 name="Oval 14"/>
            <p:cNvSpPr>
              <a:spLocks noChangeArrowheads="1"/>
            </p:cNvSpPr>
            <p:nvPr/>
          </p:nvSpPr>
          <p:spPr bwMode="auto">
            <a:xfrm>
              <a:off x="896" y="3209"/>
              <a:ext cx="57" cy="57"/>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Oval 15"/>
            <p:cNvSpPr>
              <a:spLocks noChangeArrowheads="1"/>
            </p:cNvSpPr>
            <p:nvPr/>
          </p:nvSpPr>
          <p:spPr bwMode="auto">
            <a:xfrm>
              <a:off x="1009" y="3010"/>
              <a:ext cx="57" cy="57"/>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6" name="Oval 16"/>
            <p:cNvSpPr>
              <a:spLocks noChangeArrowheads="1"/>
            </p:cNvSpPr>
            <p:nvPr/>
          </p:nvSpPr>
          <p:spPr bwMode="auto">
            <a:xfrm>
              <a:off x="1292" y="2982"/>
              <a:ext cx="57" cy="57"/>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Text Box 20"/>
            <p:cNvSpPr txBox="1">
              <a:spLocks noChangeArrowheads="1"/>
            </p:cNvSpPr>
            <p:nvPr/>
          </p:nvSpPr>
          <p:spPr bwMode="auto">
            <a:xfrm>
              <a:off x="1037" y="3096"/>
              <a:ext cx="5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baseline="0">
                  <a:solidFill>
                    <a:srgbClr val="0033CC"/>
                  </a:solidFill>
                  <a:latin typeface="Arial" panose="020B0604020202020204" pitchFamily="34" charset="0"/>
                </a:rPr>
                <a:t>(</a:t>
              </a:r>
              <a:r>
                <a:rPr lang="en-US" altLang="zh-CN" i="1" baseline="0">
                  <a:solidFill>
                    <a:srgbClr val="0033CC"/>
                  </a:solidFill>
                </a:rPr>
                <a:t>x</a:t>
              </a:r>
              <a:r>
                <a:rPr lang="en-US" altLang="zh-CN" i="1">
                  <a:solidFill>
                    <a:srgbClr val="0033CC"/>
                  </a:solidFill>
                </a:rPr>
                <a:t>i </a:t>
              </a:r>
              <a:r>
                <a:rPr lang="en-US" altLang="zh-CN" i="1" baseline="0">
                  <a:solidFill>
                    <a:srgbClr val="0033CC"/>
                  </a:solidFill>
                </a:rPr>
                <a:t>,y</a:t>
              </a:r>
              <a:r>
                <a:rPr lang="en-US" altLang="zh-CN" i="1">
                  <a:solidFill>
                    <a:srgbClr val="0033CC"/>
                  </a:solidFill>
                </a:rPr>
                <a:t>i</a:t>
              </a:r>
              <a:r>
                <a:rPr lang="en-US" altLang="zh-CN" b="1" baseline="0">
                  <a:solidFill>
                    <a:srgbClr val="0033CC"/>
                  </a:solidFill>
                  <a:latin typeface="Arial" panose="020B0604020202020204" pitchFamily="34" charset="0"/>
                </a:rPr>
                <a:t>)</a:t>
              </a:r>
              <a:endParaRPr lang="en-US" altLang="zh-CN" b="1" baseline="0">
                <a:solidFill>
                  <a:srgbClr val="0033CC"/>
                </a:solidFill>
                <a:latin typeface="Arial" panose="020B0604020202020204" pitchFamily="34" charset="0"/>
              </a:endParaRPr>
            </a:p>
          </p:txBody>
        </p:sp>
        <p:sp>
          <p:nvSpPr>
            <p:cNvPr id="15384" name="Text Box 24"/>
            <p:cNvSpPr txBox="1">
              <a:spLocks noChangeArrowheads="1"/>
            </p:cNvSpPr>
            <p:nvPr/>
          </p:nvSpPr>
          <p:spPr bwMode="auto">
            <a:xfrm>
              <a:off x="1916" y="3663"/>
              <a:ext cx="25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baseline="0">
                  <a:solidFill>
                    <a:srgbClr val="0033CC"/>
                  </a:solidFill>
                </a:rPr>
                <a:t>x</a:t>
              </a:r>
              <a:endParaRPr lang="en-US" altLang="zh-CN" i="1" baseline="0">
                <a:solidFill>
                  <a:srgbClr val="0033CC"/>
                </a:solidFill>
              </a:endParaRPr>
            </a:p>
          </p:txBody>
        </p:sp>
      </p:grpSp>
      <p:grpSp>
        <p:nvGrpSpPr>
          <p:cNvPr id="15405" name="Group 45"/>
          <p:cNvGrpSpPr/>
          <p:nvPr/>
        </p:nvGrpSpPr>
        <p:grpSpPr bwMode="auto">
          <a:xfrm>
            <a:off x="755651" y="2798763"/>
            <a:ext cx="10931524" cy="949324"/>
            <a:chOff x="-512" y="1820"/>
            <a:chExt cx="6886" cy="598"/>
          </a:xfrm>
        </p:grpSpPr>
        <p:sp>
          <p:nvSpPr>
            <p:cNvPr id="15402" name="Text Box 42" descr="再生纸"/>
            <p:cNvSpPr txBox="1">
              <a:spLocks noChangeArrowheads="1"/>
            </p:cNvSpPr>
            <p:nvPr/>
          </p:nvSpPr>
          <p:spPr bwMode="auto">
            <a:xfrm>
              <a:off x="-512" y="1820"/>
              <a:ext cx="6886" cy="598"/>
            </a:xfrm>
            <a:prstGeom prst="rect">
              <a:avLst/>
            </a:prstGeom>
            <a:blipFill dpi="0" rotWithShape="0">
              <a:blip r:embed="rId5"/>
              <a:srcRect/>
              <a:tile tx="0" ty="0" sx="100000" sy="100000" flip="none" algn="tl"/>
            </a:blipFill>
            <a:ln w="25400">
              <a:solidFill>
                <a:srgbClr val="993366"/>
              </a:solidFill>
              <a:miter lim="800000"/>
            </a:ln>
            <a:effectLst>
              <a:outerShdw dist="107763" dir="2700000" algn="ctr" rotWithShape="0">
                <a:srgbClr val="0033CC">
                  <a:alpha val="50000"/>
                </a:srgbClr>
              </a:outerShdw>
            </a:effectLst>
          </p:spPr>
          <p:txBody>
            <a:bodyPr/>
            <a:lstStyle>
              <a:lvl1pPr marL="855980" indent="-855980">
                <a:defRPr>
                  <a:solidFill>
                    <a:schemeClr val="tx1"/>
                  </a:solidFill>
                  <a:latin typeface="Arial" panose="020B0604020202020204" pitchFamily="34" charset="0"/>
                  <a:ea typeface="宋体" panose="02010600030101010101" pitchFamily="2" charset="-122"/>
                </a:defRPr>
              </a:lvl1pPr>
              <a:lvl2pPr marL="1046480">
                <a:defRPr>
                  <a:solidFill>
                    <a:schemeClr val="tx1"/>
                  </a:solidFill>
                  <a:latin typeface="Arial" panose="020B0604020202020204" pitchFamily="34" charset="0"/>
                  <a:ea typeface="宋体" panose="02010600030101010101" pitchFamily="2" charset="-122"/>
                </a:defRPr>
              </a:lvl2pPr>
              <a:lvl3pPr marL="1236980">
                <a:defRPr>
                  <a:solidFill>
                    <a:schemeClr val="tx1"/>
                  </a:solidFill>
                  <a:latin typeface="Arial" panose="020B0604020202020204" pitchFamily="34" charset="0"/>
                  <a:ea typeface="宋体" panose="02010600030101010101" pitchFamily="2" charset="-122"/>
                </a:defRPr>
              </a:lvl3pPr>
              <a:lvl4pPr marL="142748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zh-CN" altLang="zh-CN" b="1" baseline="0"/>
            </a:p>
          </p:txBody>
        </p:sp>
        <p:sp>
          <p:nvSpPr>
            <p:cNvPr id="15403" name="Text Box 43"/>
            <p:cNvSpPr txBox="1">
              <a:spLocks noChangeArrowheads="1"/>
            </p:cNvSpPr>
            <p:nvPr/>
          </p:nvSpPr>
          <p:spPr bwMode="auto">
            <a:xfrm>
              <a:off x="-445" y="1864"/>
              <a:ext cx="677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just" fontAlgn="auto">
                <a:spcBef>
                  <a:spcPts val="0"/>
                </a:spcBef>
              </a:pPr>
              <a:r>
                <a:rPr lang="zh-CN" altLang="en-US" sz="2400" b="1" baseline="0">
                  <a:solidFill>
                    <a:schemeClr val="tx1"/>
                  </a:solidFill>
                  <a:latin typeface="Arial" panose="020B0604020202020204" pitchFamily="34" charset="0"/>
                </a:rPr>
                <a:t>如果建模者判断变量间的关系并非线性关系而是其他类型的函数，则可作 </a:t>
              </a:r>
              <a:r>
                <a:rPr lang="zh-CN" altLang="en-US" sz="2400" b="1" baseline="0">
                  <a:solidFill>
                    <a:srgbClr val="0033CC"/>
                  </a:solidFill>
                  <a:latin typeface="Arial" panose="020B0604020202020204" pitchFamily="34" charset="0"/>
                </a:rPr>
                <a:t>变量替换</a:t>
              </a:r>
              <a:r>
                <a:rPr lang="zh-CN" altLang="en-US" sz="2400" b="1" baseline="0">
                  <a:solidFill>
                    <a:schemeClr val="tx1"/>
                  </a:solidFill>
                  <a:latin typeface="Arial" panose="020B0604020202020204" pitchFamily="34" charset="0"/>
                </a:rPr>
                <a:t>使之转化为线性关系或用类似方法</a:t>
              </a:r>
              <a:r>
                <a:rPr lang="zh-CN" altLang="en-US" sz="2400" b="1" baseline="0">
                  <a:solidFill>
                    <a:srgbClr val="0033CC"/>
                  </a:solidFill>
                  <a:latin typeface="Arial" panose="020B0604020202020204" pitchFamily="34" charset="0"/>
                </a:rPr>
                <a:t>拟合</a:t>
              </a:r>
              <a:r>
                <a:rPr lang="zh-CN" altLang="en-US" sz="2400" b="1" baseline="0">
                  <a:solidFill>
                    <a:schemeClr val="tx1"/>
                  </a:solidFill>
                  <a:latin typeface="Arial" panose="020B0604020202020204" pitchFamily="34" charset="0"/>
                </a:rPr>
                <a:t>。</a:t>
              </a:r>
              <a:endParaRPr lang="zh-CN" altLang="en-US" sz="2400" b="1" baseline="0">
                <a:solidFill>
                  <a:schemeClr val="tx1"/>
                </a:solidFill>
                <a:latin typeface="Arial" panose="020B0604020202020204" pitchFamily="34" charset="0"/>
              </a:endParaRPr>
            </a:p>
          </p:txBody>
        </p:sp>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grpSp>
        <p:nvGrpSpPr>
          <p:cNvPr id="4" name="组合 3"/>
          <p:cNvGrpSpPr/>
          <p:nvPr/>
        </p:nvGrpSpPr>
        <p:grpSpPr>
          <a:xfrm>
            <a:off x="1275715" y="4512945"/>
            <a:ext cx="2733040" cy="1898650"/>
            <a:chOff x="2009" y="7107"/>
            <a:chExt cx="4304" cy="2990"/>
          </a:xfrm>
        </p:grpSpPr>
        <p:grpSp>
          <p:nvGrpSpPr>
            <p:cNvPr id="15400" name="Group 40"/>
            <p:cNvGrpSpPr/>
            <p:nvPr/>
          </p:nvGrpSpPr>
          <p:grpSpPr bwMode="auto">
            <a:xfrm>
              <a:off x="2009" y="7107"/>
              <a:ext cx="4305" cy="2990"/>
              <a:chOff x="-118" y="2870"/>
              <a:chExt cx="1722" cy="1196"/>
            </a:xfrm>
          </p:grpSpPr>
          <p:sp>
            <p:nvSpPr>
              <p:cNvPr id="15393" name="AutoShape 33"/>
              <p:cNvSpPr>
                <a:spLocks noChangeArrowheads="1"/>
              </p:cNvSpPr>
              <p:nvPr/>
            </p:nvSpPr>
            <p:spPr bwMode="auto">
              <a:xfrm rot="-5400000">
                <a:off x="145" y="2607"/>
                <a:ext cx="1196" cy="1722"/>
              </a:xfrm>
              <a:prstGeom prst="wedgeRoundRectCallout">
                <a:avLst>
                  <a:gd name="adj1" fmla="val -162"/>
                  <a:gd name="adj2" fmla="val 114458"/>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pPr algn="ctr"/>
                <a:endParaRPr lang="zh-CN" altLang="zh-CN" sz="1800" baseline="0">
                  <a:solidFill>
                    <a:schemeClr val="tx1"/>
                  </a:solidFill>
                  <a:latin typeface="Arial" panose="020B0604020202020204" pitchFamily="34" charset="0"/>
                </a:endParaRPr>
              </a:p>
            </p:txBody>
          </p:sp>
          <p:sp>
            <p:nvSpPr>
              <p:cNvPr id="15394" name="Text Box 34"/>
              <p:cNvSpPr txBox="1">
                <a:spLocks noChangeArrowheads="1"/>
              </p:cNvSpPr>
              <p:nvPr/>
            </p:nvSpPr>
            <p:spPr bwMode="auto">
              <a:xfrm>
                <a:off x="56" y="3026"/>
                <a:ext cx="1413" cy="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a:spcBef>
                    <a:spcPct val="50000"/>
                  </a:spcBef>
                </a:pPr>
                <a:r>
                  <a:rPr lang="zh-CN" altLang="en-US" sz="2400" b="1" baseline="0">
                    <a:solidFill>
                      <a:schemeClr val="tx1"/>
                    </a:solidFill>
                    <a:latin typeface="Arial" panose="020B0604020202020204" pitchFamily="34" charset="0"/>
                  </a:rPr>
                  <a:t>其中   和   分别为</a:t>
                </a:r>
                <a:r>
                  <a:rPr lang="en-US" altLang="zh-CN" sz="2400" i="1" baseline="0">
                    <a:solidFill>
                      <a:srgbClr val="0033CC"/>
                    </a:solidFill>
                  </a:rPr>
                  <a:t>x</a:t>
                </a:r>
                <a:r>
                  <a:rPr lang="en-US" altLang="zh-CN" sz="2400" i="1" baseline="-25000">
                    <a:solidFill>
                      <a:srgbClr val="0033CC"/>
                    </a:solidFill>
                    <a:uFillTx/>
                  </a:rPr>
                  <a:t>i</a:t>
                </a:r>
                <a:r>
                  <a:rPr lang="zh-CN" altLang="en-US" sz="2400" b="1" baseline="0">
                    <a:solidFill>
                      <a:schemeClr val="tx1"/>
                    </a:solidFill>
                    <a:latin typeface="Arial" panose="020B0604020202020204" pitchFamily="34" charset="0"/>
                  </a:rPr>
                  <a:t>和</a:t>
                </a:r>
                <a:r>
                  <a:rPr lang="en-US" altLang="zh-CN" sz="2400" i="1" baseline="0">
                    <a:solidFill>
                      <a:srgbClr val="0033CC"/>
                    </a:solidFill>
                  </a:rPr>
                  <a:t>y</a:t>
                </a:r>
                <a:r>
                  <a:rPr lang="en-US" altLang="zh-CN" sz="2400" i="1" baseline="-25000">
                    <a:solidFill>
                      <a:srgbClr val="0033CC"/>
                    </a:solidFill>
                    <a:uFillTx/>
                  </a:rPr>
                  <a:t>i</a:t>
                </a:r>
                <a:r>
                  <a:rPr lang="zh-CN" altLang="en-US" sz="2400" b="1" baseline="0">
                    <a:solidFill>
                      <a:schemeClr val="tx1"/>
                    </a:solidFill>
                    <a:latin typeface="Arial" panose="020B0604020202020204" pitchFamily="34" charset="0"/>
                  </a:rPr>
                  <a:t>的平均值</a:t>
                </a:r>
                <a:r>
                  <a:rPr lang="zh-CN" altLang="en-US" sz="2400" baseline="0">
                    <a:solidFill>
                      <a:schemeClr val="tx1"/>
                    </a:solidFill>
                    <a:latin typeface="Arial" panose="020B0604020202020204" pitchFamily="34" charset="0"/>
                  </a:rPr>
                  <a:t> </a:t>
                </a:r>
                <a:endParaRPr lang="zh-CN" altLang="en-US" sz="2400" baseline="0">
                  <a:solidFill>
                    <a:schemeClr val="tx1"/>
                  </a:solidFill>
                  <a:latin typeface="Arial" panose="020B0604020202020204" pitchFamily="34" charset="0"/>
                </a:endParaRPr>
              </a:p>
            </p:txBody>
          </p:sp>
          <p:graphicFrame>
            <p:nvGraphicFramePr>
              <p:cNvPr id="15397" name="Object 37"/>
              <p:cNvGraphicFramePr>
                <a:graphicFrameLocks noChangeAspect="1"/>
              </p:cNvGraphicFramePr>
              <p:nvPr/>
            </p:nvGraphicFramePr>
            <p:xfrm>
              <a:off x="798" y="2946"/>
              <a:ext cx="249" cy="444"/>
            </p:xfrm>
            <a:graphic>
              <a:graphicData uri="http://schemas.openxmlformats.org/presentationml/2006/ole">
                <mc:AlternateContent xmlns:mc="http://schemas.openxmlformats.org/markup-compatibility/2006">
                  <mc:Choice xmlns:v="urn:schemas-microsoft-com:vml" Requires="v">
                    <p:oleObj spid="_x0000_s15409" name="公式" r:id="rId6" imgW="139700" imgH="241300" progId="Equation.3">
                      <p:embed/>
                    </p:oleObj>
                  </mc:Choice>
                  <mc:Fallback>
                    <p:oleObj name="公式" r:id="rId6" imgW="139700" imgH="241300" progId="Equation.3">
                      <p:embed/>
                      <p:pic>
                        <p:nvPicPr>
                          <p:cNvPr id="0" name="Object 37"/>
                          <p:cNvPicPr>
                            <a:picLocks noChangeAspect="1" noChangeArrowheads="1"/>
                          </p:cNvPicPr>
                          <p:nvPr/>
                        </p:nvPicPr>
                        <p:blipFill>
                          <a:blip r:embed="rId7"/>
                          <a:srcRect/>
                          <a:stretch>
                            <a:fillRect/>
                          </a:stretch>
                        </p:blipFill>
                        <p:spPr bwMode="auto">
                          <a:xfrm>
                            <a:off x="798" y="2946"/>
                            <a:ext cx="249" cy="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 name="Object 37"/>
            <p:cNvGraphicFramePr>
              <a:graphicFrameLocks noChangeAspect="1"/>
            </p:cNvGraphicFramePr>
            <p:nvPr/>
          </p:nvGraphicFramePr>
          <p:xfrm>
            <a:off x="3391" y="7335"/>
            <a:ext cx="567" cy="994"/>
          </p:xfrm>
          <a:graphic>
            <a:graphicData uri="http://schemas.openxmlformats.org/presentationml/2006/ole">
              <mc:AlternateContent xmlns:mc="http://schemas.openxmlformats.org/markup-compatibility/2006">
                <mc:Choice xmlns:v="urn:schemas-microsoft-com:vml" Requires="v">
                  <p:oleObj spid="_x0000_s3" name="公式" r:id="rId8" imgW="127000" imgH="215900" progId="Equation.3">
                    <p:embed/>
                  </p:oleObj>
                </mc:Choice>
                <mc:Fallback>
                  <p:oleObj name="公式" r:id="rId8" imgW="127000" imgH="215900" progId="Equation.3">
                    <p:embed/>
                    <p:pic>
                      <p:nvPicPr>
                        <p:cNvPr id="0" name="Object 37"/>
                        <p:cNvPicPr>
                          <a:picLocks noChangeAspect="1" noChangeArrowheads="1"/>
                        </p:cNvPicPr>
                        <p:nvPr/>
                      </p:nvPicPr>
                      <p:blipFill>
                        <a:blip r:embed="rId9"/>
                        <a:srcRect/>
                        <a:stretch>
                          <a:fillRect/>
                        </a:stretch>
                      </p:blipFill>
                      <p:spPr bwMode="auto">
                        <a:xfrm>
                          <a:off x="3391" y="7335"/>
                          <a:ext cx="567" cy="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370"/>
                                        </p:tgtEl>
                                        <p:attrNameLst>
                                          <p:attrName>style.visibility</p:attrName>
                                        </p:attrNameLst>
                                      </p:cBhvr>
                                      <p:to>
                                        <p:strVal val="visible"/>
                                      </p:to>
                                    </p:set>
                                    <p:animEffect transition="in" filter="strips(downRight)">
                                      <p:cBhvr>
                                        <p:cTn id="7" dur="500"/>
                                        <p:tgtEl>
                                          <p:spTgt spid="153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5401"/>
                                        </p:tgtEl>
                                        <p:attrNameLst>
                                          <p:attrName>style.visibility</p:attrName>
                                        </p:attrNameLst>
                                      </p:cBhvr>
                                      <p:to>
                                        <p:strVal val="visible"/>
                                      </p:to>
                                    </p:set>
                                    <p:animEffect transition="in" filter="box(out)">
                                      <p:cBhvr>
                                        <p:cTn id="12" dur="500"/>
                                        <p:tgtEl>
                                          <p:spTgt spid="154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85"/>
                                        </p:tgtEl>
                                        <p:attrNameLst>
                                          <p:attrName>style.visibility</p:attrName>
                                        </p:attrNameLst>
                                      </p:cBhvr>
                                      <p:to>
                                        <p:strVal val="visible"/>
                                      </p:to>
                                    </p:set>
                                    <p:animEffect transition="in" filter="fade">
                                      <p:cBhvr>
                                        <p:cTn id="17" dur="2000"/>
                                        <p:tgtEl>
                                          <p:spTgt spid="15385"/>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5389"/>
                                        </p:tgtEl>
                                        <p:attrNameLst>
                                          <p:attrName>style.visibility</p:attrName>
                                        </p:attrNameLst>
                                      </p:cBhvr>
                                      <p:to>
                                        <p:strVal val="visible"/>
                                      </p:to>
                                    </p:set>
                                    <p:animEffect transition="in" filter="wipe(left)">
                                      <p:cBhvr>
                                        <p:cTn id="21" dur="500"/>
                                        <p:tgtEl>
                                          <p:spTgt spid="15389"/>
                                        </p:tgtEl>
                                      </p:cBhvr>
                                    </p:animEffect>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0"/>
                                          </p:stCondLst>
                                        </p:cTn>
                                        <p:tgtEl>
                                          <p:spTgt spid="153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5390"/>
                                        </p:tgtEl>
                                        <p:attrNameLst>
                                          <p:attrName>style.visibility</p:attrName>
                                        </p:attrNameLst>
                                      </p:cBhvr>
                                      <p:to>
                                        <p:strVal val="visible"/>
                                      </p:to>
                                    </p:set>
                                    <p:animEffect transition="in" filter="randombar(horizontal)">
                                      <p:cBhvr>
                                        <p:cTn id="29" dur="500"/>
                                        <p:tgtEl>
                                          <p:spTgt spid="153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391"/>
                                        </p:tgtEl>
                                        <p:attrNameLst>
                                          <p:attrName>style.visibility</p:attrName>
                                        </p:attrNameLst>
                                      </p:cBhvr>
                                      <p:to>
                                        <p:strVal val="visible"/>
                                      </p:to>
                                    </p:set>
                                    <p:animEffect transition="in" filter="fade">
                                      <p:cBhvr>
                                        <p:cTn id="34" dur="2000"/>
                                        <p:tgtEl>
                                          <p:spTgt spid="1539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5405"/>
                                        </p:tgtEl>
                                        <p:attrNameLst>
                                          <p:attrName>style.visibility</p:attrName>
                                        </p:attrNameLst>
                                      </p:cBhvr>
                                      <p:to>
                                        <p:strVal val="visible"/>
                                      </p:to>
                                    </p:set>
                                    <p:animEffect transition="in" filter="barn(outVertical)">
                                      <p:cBhvr>
                                        <p:cTn id="45" dur="500"/>
                                        <p:tgtEl>
                                          <p:spTgt spid="15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ldLvl="0" animBg="1"/>
      <p:bldP spid="15387" grpId="0" bldLvl="0" animBg="1"/>
      <p:bldP spid="15389" grpId="0" bldLvl="0" animBg="1"/>
      <p:bldP spid="15390"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28" name="Group 224"/>
          <p:cNvGrpSpPr/>
          <p:nvPr/>
        </p:nvGrpSpPr>
        <p:grpSpPr bwMode="auto">
          <a:xfrm>
            <a:off x="1865313" y="3660775"/>
            <a:ext cx="8370887" cy="2647950"/>
            <a:chOff x="215" y="2306"/>
            <a:chExt cx="5273" cy="1668"/>
          </a:xfrm>
        </p:grpSpPr>
        <p:grpSp>
          <p:nvGrpSpPr>
            <p:cNvPr id="21725" name="Group 221"/>
            <p:cNvGrpSpPr/>
            <p:nvPr/>
          </p:nvGrpSpPr>
          <p:grpSpPr bwMode="auto">
            <a:xfrm>
              <a:off x="215" y="2330"/>
              <a:ext cx="5273" cy="1644"/>
              <a:chOff x="374" y="1094"/>
              <a:chExt cx="4944" cy="1378"/>
            </a:xfrm>
          </p:grpSpPr>
          <p:sp>
            <p:nvSpPr>
              <p:cNvPr id="21726" name="AutoShape 222" descr="永恒"/>
              <p:cNvSpPr>
                <a:spLocks noChangeArrowheads="1"/>
              </p:cNvSpPr>
              <p:nvPr/>
            </p:nvSpPr>
            <p:spPr bwMode="auto">
              <a:xfrm>
                <a:off x="374" y="1094"/>
                <a:ext cx="4944" cy="1378"/>
              </a:xfrm>
              <a:prstGeom prst="roundRect">
                <a:avLst>
                  <a:gd name="adj" fmla="val 16667"/>
                </a:avLst>
              </a:prstGeom>
              <a:blipFill dpi="0" rotWithShape="0">
                <a:blip r:embed="rId1"/>
                <a:srcRect/>
                <a:tile tx="0" ty="0" sx="100000" sy="100000" flip="none" algn="tl"/>
              </a:blipFill>
              <a:ln w="25400">
                <a:solidFill>
                  <a:srgbClr val="99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2000" b="1" baseline="0">
                  <a:solidFill>
                    <a:schemeClr val="tx1"/>
                  </a:solidFill>
                  <a:effectLst>
                    <a:outerShdw blurRad="38100" dist="38100" dir="2700000" algn="tl">
                      <a:srgbClr val="FFFFFF"/>
                    </a:outerShdw>
                  </a:effectLst>
                  <a:latin typeface="Arial" panose="020B0604020202020204" pitchFamily="34" charset="0"/>
                </a:endParaRPr>
              </a:p>
            </p:txBody>
          </p:sp>
          <p:sp>
            <p:nvSpPr>
              <p:cNvPr id="21727" name="Text Box 223"/>
              <p:cNvSpPr txBox="1">
                <a:spLocks noChangeArrowheads="1"/>
              </p:cNvSpPr>
              <p:nvPr/>
            </p:nvSpPr>
            <p:spPr bwMode="auto">
              <a:xfrm>
                <a:off x="521" y="1224"/>
                <a:ext cx="4621"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800" b="1" baseline="0">
                  <a:solidFill>
                    <a:schemeClr val="tx1"/>
                  </a:solidFill>
                  <a:latin typeface="Arial" panose="020B0604020202020204" pitchFamily="34" charset="0"/>
                </a:endParaRPr>
              </a:p>
            </p:txBody>
          </p:sp>
        </p:grpSp>
        <p:sp>
          <p:nvSpPr>
            <p:cNvPr id="21718" name="Text Box 214"/>
            <p:cNvSpPr txBox="1">
              <a:spLocks noChangeArrowheads="1"/>
            </p:cNvSpPr>
            <p:nvPr/>
          </p:nvSpPr>
          <p:spPr bwMode="auto">
            <a:xfrm>
              <a:off x="300" y="2306"/>
              <a:ext cx="4966"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显然，运动员体重越大，他能举起的重量也越大，但举重成绩和运动员体重到底是怎样关系的，不同量级运动员的成绩又如何比较优劣呢？运动成绩是包括生理条件、心理因素等等众多相关因素共同作用的结果，要建立精确的模型至少现在还无法办到。但我们拥有大量的比赛成绩纪录，根据这些数据不妨可以建立一些经验模型。为简单起见，我们不妨取表中的数据为例。</a:t>
              </a:r>
              <a:endParaRPr lang="zh-CN" altLang="en-US" b="1" baseline="0">
                <a:solidFill>
                  <a:schemeClr val="tx1"/>
                </a:solidFill>
                <a:latin typeface="Arial" panose="020B0604020202020204" pitchFamily="34" charset="0"/>
              </a:endParaRPr>
            </a:p>
          </p:txBody>
        </p:sp>
      </p:grpSp>
      <p:grpSp>
        <p:nvGrpSpPr>
          <p:cNvPr id="21719" name="Group 215"/>
          <p:cNvGrpSpPr/>
          <p:nvPr/>
        </p:nvGrpSpPr>
        <p:grpSpPr bwMode="auto">
          <a:xfrm>
            <a:off x="561340" y="1010603"/>
            <a:ext cx="6165850" cy="838200"/>
            <a:chOff x="476" y="255"/>
            <a:chExt cx="4754" cy="528"/>
          </a:xfrm>
        </p:grpSpPr>
        <p:sp>
          <p:nvSpPr>
            <p:cNvPr id="21720" name="AutoShape 216" descr="白色大理石"/>
            <p:cNvSpPr>
              <a:spLocks noChangeArrowheads="1"/>
            </p:cNvSpPr>
            <p:nvPr/>
          </p:nvSpPr>
          <p:spPr bwMode="auto">
            <a:xfrm>
              <a:off x="476" y="255"/>
              <a:ext cx="3991" cy="528"/>
            </a:xfrm>
            <a:prstGeom prst="bevel">
              <a:avLst>
                <a:gd name="adj" fmla="val 12500"/>
              </a:avLst>
            </a:prstGeom>
            <a:blipFill dpi="0" rotWithShape="0">
              <a:blip r:embed="rId2"/>
              <a:srcRect/>
              <a:tile tx="0" ty="0" sx="100000" sy="100000" flip="none" algn="tl"/>
            </a:blipFill>
            <a:ln w="2540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3600" b="1" baseline="0">
                  <a:solidFill>
                    <a:srgbClr val="0033CC"/>
                  </a:solidFill>
                  <a:latin typeface="Arial" panose="020B0604020202020204" pitchFamily="34" charset="0"/>
                </a:rPr>
                <a:t>例</a:t>
              </a:r>
              <a:r>
                <a:rPr lang="en-US" altLang="zh-CN" sz="3600" b="1" baseline="0">
                  <a:solidFill>
                    <a:srgbClr val="0033CC"/>
                  </a:solidFill>
                  <a:latin typeface="Arial" panose="020B0604020202020204" pitchFamily="34" charset="0"/>
                </a:rPr>
                <a:t>1</a:t>
              </a:r>
              <a:r>
                <a:rPr lang="zh-CN" altLang="en-US" sz="3600" b="1" baseline="0">
                  <a:solidFill>
                    <a:schemeClr val="tx1"/>
                  </a:solidFill>
                  <a:latin typeface="Arial" panose="020B0604020202020204" pitchFamily="34" charset="0"/>
                </a:rPr>
                <a:t>（举重成绩的比较）</a:t>
              </a:r>
              <a:endParaRPr lang="zh-CN" altLang="en-US" sz="3600" b="1" baseline="0">
                <a:solidFill>
                  <a:schemeClr val="tx1"/>
                </a:solidFill>
                <a:latin typeface="Arial" panose="020B0604020202020204" pitchFamily="34" charset="0"/>
              </a:endParaRPr>
            </a:p>
          </p:txBody>
        </p:sp>
        <p:pic>
          <p:nvPicPr>
            <p:cNvPr id="21721" name="Picture 217" descr="41679"/>
            <p:cNvPicPr>
              <a:picLocks noChangeAspect="1" noChangeArrowheads="1" noCrop="1"/>
            </p:cNvPicPr>
            <p:nvPr/>
          </p:nvPicPr>
          <p:blipFill>
            <a:blip r:embed="rId3"/>
            <a:srcRect/>
            <a:stretch>
              <a:fillRect/>
            </a:stretch>
          </p:blipFill>
          <p:spPr bwMode="auto">
            <a:xfrm>
              <a:off x="4558" y="300"/>
              <a:ext cx="672" cy="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24" name="Group 220"/>
          <p:cNvGrpSpPr/>
          <p:nvPr/>
        </p:nvGrpSpPr>
        <p:grpSpPr bwMode="auto">
          <a:xfrm>
            <a:off x="1158875" y="1896745"/>
            <a:ext cx="10234295" cy="1694106"/>
            <a:chOff x="329" y="1962"/>
            <a:chExt cx="5102" cy="1118"/>
          </a:xfrm>
        </p:grpSpPr>
        <p:sp>
          <p:nvSpPr>
            <p:cNvPr id="21722" name="AutoShape 218"/>
            <p:cNvSpPr>
              <a:spLocks noChangeArrowheads="1"/>
            </p:cNvSpPr>
            <p:nvPr/>
          </p:nvSpPr>
          <p:spPr bwMode="auto">
            <a:xfrm>
              <a:off x="329" y="1962"/>
              <a:ext cx="5102" cy="1091"/>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t"/>
              <a:endParaRPr kumimoji="1" lang="zh-CN" altLang="zh-CN" sz="3200" b="1" baseline="0">
                <a:solidFill>
                  <a:schemeClr val="tx1"/>
                </a:solidFill>
                <a:latin typeface="Arial" panose="020B0604020202020204" pitchFamily="34" charset="0"/>
              </a:endParaRPr>
            </a:p>
          </p:txBody>
        </p:sp>
        <p:sp>
          <p:nvSpPr>
            <p:cNvPr id="21723" name="Text Box 219"/>
            <p:cNvSpPr txBox="1">
              <a:spLocks noChangeArrowheads="1"/>
            </p:cNvSpPr>
            <p:nvPr/>
          </p:nvSpPr>
          <p:spPr bwMode="auto">
            <a:xfrm>
              <a:off x="385" y="2045"/>
              <a:ext cx="5046"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baseline="0">
                  <a:solidFill>
                    <a:srgbClr val="0033CC"/>
                  </a:solidFill>
                  <a:latin typeface="Arial" panose="020B0604020202020204" pitchFamily="34" charset="0"/>
                </a:rPr>
                <a:t>举重</a:t>
              </a:r>
              <a:r>
                <a:rPr lang="zh-CN" altLang="en-US" sz="3200" b="1" baseline="0">
                  <a:solidFill>
                    <a:schemeClr val="tx1"/>
                  </a:solidFill>
                  <a:latin typeface="Arial" panose="020B0604020202020204" pitchFamily="34" charset="0"/>
                </a:rPr>
                <a:t>是一种一般人都能看懂的运动，它共分九个重量级，有两种主要的比赛方法：抓举和挺举。 表中给出了到</a:t>
              </a:r>
              <a:r>
                <a:rPr lang="en-US" altLang="zh-CN" sz="3200" b="1" baseline="0">
                  <a:solidFill>
                    <a:schemeClr val="tx1"/>
                  </a:solidFill>
                  <a:latin typeface="Arial" panose="020B0604020202020204" pitchFamily="34" charset="0"/>
                </a:rPr>
                <a:t>1977</a:t>
              </a:r>
              <a:r>
                <a:rPr lang="zh-CN" altLang="en-US" sz="3200" b="1" baseline="0">
                  <a:solidFill>
                    <a:schemeClr val="tx1"/>
                  </a:solidFill>
                  <a:latin typeface="Arial" panose="020B0604020202020204" pitchFamily="34" charset="0"/>
                </a:rPr>
                <a:t>年底为止九个重量级的世界纪录。</a:t>
              </a:r>
              <a:endParaRPr lang="zh-CN" altLang="en-US" sz="3200" baseline="0">
                <a:solidFill>
                  <a:schemeClr val="tx1"/>
                </a:solidFill>
                <a:latin typeface="Arial" panose="020B0604020202020204" pitchFamily="34" charset="0"/>
              </a:endParaRPr>
            </a:p>
          </p:txBody>
        </p:sp>
      </p:grpSp>
      <p:grpSp>
        <p:nvGrpSpPr>
          <p:cNvPr id="21729" name="Group 225"/>
          <p:cNvGrpSpPr/>
          <p:nvPr/>
        </p:nvGrpSpPr>
        <p:grpSpPr bwMode="auto">
          <a:xfrm>
            <a:off x="2405063" y="1403350"/>
            <a:ext cx="7129462" cy="5011738"/>
            <a:chOff x="584" y="828"/>
            <a:chExt cx="4491" cy="3157"/>
          </a:xfrm>
        </p:grpSpPr>
        <p:sp>
          <p:nvSpPr>
            <p:cNvPr id="21575" name="Rectangle 71"/>
            <p:cNvSpPr>
              <a:spLocks noChangeArrowheads="1"/>
            </p:cNvSpPr>
            <p:nvPr/>
          </p:nvSpPr>
          <p:spPr bwMode="auto">
            <a:xfrm>
              <a:off x="3577" y="3698"/>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255</a:t>
              </a:r>
              <a:endParaRPr lang="en-US" altLang="zh-CN" b="1" baseline="0">
                <a:solidFill>
                  <a:schemeClr val="tx1"/>
                </a:solidFill>
                <a:latin typeface="Arial" panose="020B0604020202020204" pitchFamily="34" charset="0"/>
              </a:endParaRPr>
            </a:p>
          </p:txBody>
        </p:sp>
        <p:sp>
          <p:nvSpPr>
            <p:cNvPr id="21574" name="Rectangle 70"/>
            <p:cNvSpPr>
              <a:spLocks noChangeArrowheads="1"/>
            </p:cNvSpPr>
            <p:nvPr/>
          </p:nvSpPr>
          <p:spPr bwMode="auto">
            <a:xfrm>
              <a:off x="2080" y="3698"/>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200</a:t>
              </a:r>
              <a:endParaRPr lang="en-US" altLang="zh-CN" b="1" baseline="0">
                <a:solidFill>
                  <a:schemeClr val="tx1"/>
                </a:solidFill>
                <a:latin typeface="Arial" panose="020B0604020202020204" pitchFamily="34" charset="0"/>
              </a:endParaRPr>
            </a:p>
          </p:txBody>
        </p:sp>
        <p:sp>
          <p:nvSpPr>
            <p:cNvPr id="21573" name="Rectangle 69"/>
            <p:cNvSpPr>
              <a:spLocks noChangeArrowheads="1"/>
            </p:cNvSpPr>
            <p:nvPr/>
          </p:nvSpPr>
          <p:spPr bwMode="auto">
            <a:xfrm>
              <a:off x="584" y="3698"/>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110</a:t>
              </a:r>
              <a:r>
                <a:rPr lang="zh-CN" altLang="en-US" b="1" baseline="0">
                  <a:solidFill>
                    <a:schemeClr val="tx1"/>
                  </a:solidFill>
                  <a:cs typeface="Times New Roman" panose="02020603050405020304" pitchFamily="18" charset="0"/>
                </a:rPr>
                <a:t>以上</a:t>
              </a:r>
              <a:endParaRPr lang="zh-CN" altLang="en-US" b="1" baseline="0">
                <a:solidFill>
                  <a:schemeClr val="tx1"/>
                </a:solidFill>
                <a:latin typeface="Arial" panose="020B0604020202020204" pitchFamily="34" charset="0"/>
              </a:endParaRPr>
            </a:p>
          </p:txBody>
        </p:sp>
        <p:sp>
          <p:nvSpPr>
            <p:cNvPr id="21572" name="Rectangle 68"/>
            <p:cNvSpPr>
              <a:spLocks noChangeArrowheads="1"/>
            </p:cNvSpPr>
            <p:nvPr/>
          </p:nvSpPr>
          <p:spPr bwMode="auto">
            <a:xfrm>
              <a:off x="3577" y="3411"/>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237.5</a:t>
              </a:r>
              <a:endParaRPr lang="en-US" altLang="zh-CN" b="1" baseline="0">
                <a:solidFill>
                  <a:schemeClr val="tx1"/>
                </a:solidFill>
                <a:latin typeface="Arial" panose="020B0604020202020204" pitchFamily="34" charset="0"/>
              </a:endParaRPr>
            </a:p>
          </p:txBody>
        </p:sp>
        <p:sp>
          <p:nvSpPr>
            <p:cNvPr id="21571" name="Rectangle 67"/>
            <p:cNvSpPr>
              <a:spLocks noChangeArrowheads="1"/>
            </p:cNvSpPr>
            <p:nvPr/>
          </p:nvSpPr>
          <p:spPr bwMode="auto">
            <a:xfrm>
              <a:off x="2080" y="3411"/>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185</a:t>
              </a:r>
              <a:endParaRPr lang="en-US" altLang="zh-CN" b="1" baseline="0">
                <a:solidFill>
                  <a:schemeClr val="tx1"/>
                </a:solidFill>
                <a:latin typeface="Arial" panose="020B0604020202020204" pitchFamily="34" charset="0"/>
              </a:endParaRPr>
            </a:p>
          </p:txBody>
        </p:sp>
        <p:sp>
          <p:nvSpPr>
            <p:cNvPr id="21570" name="Rectangle 66"/>
            <p:cNvSpPr>
              <a:spLocks noChangeArrowheads="1"/>
            </p:cNvSpPr>
            <p:nvPr/>
          </p:nvSpPr>
          <p:spPr bwMode="auto">
            <a:xfrm>
              <a:off x="584" y="3411"/>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110</a:t>
              </a:r>
              <a:endParaRPr lang="en-US" altLang="zh-CN" b="1" baseline="0">
                <a:solidFill>
                  <a:schemeClr val="tx1"/>
                </a:solidFill>
                <a:latin typeface="Arial" panose="020B0604020202020204" pitchFamily="34" charset="0"/>
              </a:endParaRPr>
            </a:p>
          </p:txBody>
        </p:sp>
        <p:sp>
          <p:nvSpPr>
            <p:cNvPr id="21569" name="Rectangle 65"/>
            <p:cNvSpPr>
              <a:spLocks noChangeArrowheads="1"/>
            </p:cNvSpPr>
            <p:nvPr/>
          </p:nvSpPr>
          <p:spPr bwMode="auto">
            <a:xfrm>
              <a:off x="3577" y="3124"/>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221</a:t>
              </a:r>
              <a:endParaRPr lang="en-US" altLang="zh-CN" b="1" baseline="0">
                <a:solidFill>
                  <a:schemeClr val="tx1"/>
                </a:solidFill>
                <a:latin typeface="Arial" panose="020B0604020202020204" pitchFamily="34" charset="0"/>
              </a:endParaRPr>
            </a:p>
          </p:txBody>
        </p:sp>
        <p:sp>
          <p:nvSpPr>
            <p:cNvPr id="21568" name="Rectangle 64"/>
            <p:cNvSpPr>
              <a:spLocks noChangeArrowheads="1"/>
            </p:cNvSpPr>
            <p:nvPr/>
          </p:nvSpPr>
          <p:spPr bwMode="auto">
            <a:xfrm>
              <a:off x="2080" y="3124"/>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180</a:t>
              </a:r>
              <a:endParaRPr lang="en-US" altLang="zh-CN" b="1" baseline="0">
                <a:solidFill>
                  <a:schemeClr val="tx1"/>
                </a:solidFill>
                <a:latin typeface="Arial" panose="020B0604020202020204" pitchFamily="34" charset="0"/>
              </a:endParaRPr>
            </a:p>
          </p:txBody>
        </p:sp>
        <p:sp>
          <p:nvSpPr>
            <p:cNvPr id="21567" name="Rectangle 63"/>
            <p:cNvSpPr>
              <a:spLocks noChangeArrowheads="1"/>
            </p:cNvSpPr>
            <p:nvPr/>
          </p:nvSpPr>
          <p:spPr bwMode="auto">
            <a:xfrm>
              <a:off x="584" y="3124"/>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90</a:t>
              </a:r>
              <a:endParaRPr lang="en-US" altLang="zh-CN" b="1" baseline="0">
                <a:solidFill>
                  <a:schemeClr val="tx1"/>
                </a:solidFill>
                <a:latin typeface="Arial" panose="020B0604020202020204" pitchFamily="34" charset="0"/>
              </a:endParaRPr>
            </a:p>
          </p:txBody>
        </p:sp>
        <p:sp>
          <p:nvSpPr>
            <p:cNvPr id="21566" name="Rectangle 62"/>
            <p:cNvSpPr>
              <a:spLocks noChangeArrowheads="1"/>
            </p:cNvSpPr>
            <p:nvPr/>
          </p:nvSpPr>
          <p:spPr bwMode="auto">
            <a:xfrm>
              <a:off x="3577" y="2837"/>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207.5</a:t>
              </a:r>
              <a:endParaRPr lang="en-US" altLang="zh-CN" b="1" baseline="0">
                <a:solidFill>
                  <a:schemeClr val="tx1"/>
                </a:solidFill>
                <a:latin typeface="Arial" panose="020B0604020202020204" pitchFamily="34" charset="0"/>
              </a:endParaRPr>
            </a:p>
          </p:txBody>
        </p:sp>
        <p:sp>
          <p:nvSpPr>
            <p:cNvPr id="21565" name="Rectangle 61"/>
            <p:cNvSpPr>
              <a:spLocks noChangeArrowheads="1"/>
            </p:cNvSpPr>
            <p:nvPr/>
          </p:nvSpPr>
          <p:spPr bwMode="auto">
            <a:xfrm>
              <a:off x="2080" y="2837"/>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170</a:t>
              </a:r>
              <a:endParaRPr lang="en-US" altLang="zh-CN" b="1" baseline="0">
                <a:solidFill>
                  <a:schemeClr val="tx1"/>
                </a:solidFill>
                <a:latin typeface="Arial" panose="020B0604020202020204" pitchFamily="34" charset="0"/>
              </a:endParaRPr>
            </a:p>
          </p:txBody>
        </p:sp>
        <p:sp>
          <p:nvSpPr>
            <p:cNvPr id="21564" name="Rectangle 60"/>
            <p:cNvSpPr>
              <a:spLocks noChangeArrowheads="1"/>
            </p:cNvSpPr>
            <p:nvPr/>
          </p:nvSpPr>
          <p:spPr bwMode="auto">
            <a:xfrm>
              <a:off x="584" y="2837"/>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82.5</a:t>
              </a:r>
              <a:endParaRPr lang="en-US" altLang="zh-CN" b="1" baseline="0">
                <a:solidFill>
                  <a:schemeClr val="tx1"/>
                </a:solidFill>
                <a:latin typeface="Arial" panose="020B0604020202020204" pitchFamily="34" charset="0"/>
              </a:endParaRPr>
            </a:p>
          </p:txBody>
        </p:sp>
        <p:sp>
          <p:nvSpPr>
            <p:cNvPr id="21563" name="Rectangle 59"/>
            <p:cNvSpPr>
              <a:spLocks noChangeArrowheads="1"/>
            </p:cNvSpPr>
            <p:nvPr/>
          </p:nvSpPr>
          <p:spPr bwMode="auto">
            <a:xfrm>
              <a:off x="3577" y="2550"/>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195</a:t>
              </a:r>
              <a:endParaRPr lang="en-US" altLang="zh-CN" b="1" baseline="0">
                <a:solidFill>
                  <a:schemeClr val="tx1"/>
                </a:solidFill>
                <a:latin typeface="Arial" panose="020B0604020202020204" pitchFamily="34" charset="0"/>
              </a:endParaRPr>
            </a:p>
          </p:txBody>
        </p:sp>
        <p:sp>
          <p:nvSpPr>
            <p:cNvPr id="21562" name="Rectangle 58"/>
            <p:cNvSpPr>
              <a:spLocks noChangeArrowheads="1"/>
            </p:cNvSpPr>
            <p:nvPr/>
          </p:nvSpPr>
          <p:spPr bwMode="auto">
            <a:xfrm>
              <a:off x="2080" y="2550"/>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157.5</a:t>
              </a:r>
              <a:endParaRPr lang="en-US" altLang="zh-CN" b="1" baseline="0">
                <a:solidFill>
                  <a:schemeClr val="tx1"/>
                </a:solidFill>
                <a:latin typeface="Arial" panose="020B0604020202020204" pitchFamily="34" charset="0"/>
              </a:endParaRPr>
            </a:p>
          </p:txBody>
        </p:sp>
        <p:sp>
          <p:nvSpPr>
            <p:cNvPr id="21561" name="Rectangle 57"/>
            <p:cNvSpPr>
              <a:spLocks noChangeArrowheads="1"/>
            </p:cNvSpPr>
            <p:nvPr/>
          </p:nvSpPr>
          <p:spPr bwMode="auto">
            <a:xfrm>
              <a:off x="584" y="2550"/>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75</a:t>
              </a:r>
              <a:endParaRPr lang="en-US" altLang="zh-CN" b="1" baseline="0">
                <a:solidFill>
                  <a:schemeClr val="tx1"/>
                </a:solidFill>
                <a:latin typeface="Arial" panose="020B0604020202020204" pitchFamily="34" charset="0"/>
              </a:endParaRPr>
            </a:p>
          </p:txBody>
        </p:sp>
        <p:sp>
          <p:nvSpPr>
            <p:cNvPr id="21560" name="Rectangle 56"/>
            <p:cNvSpPr>
              <a:spLocks noChangeArrowheads="1"/>
            </p:cNvSpPr>
            <p:nvPr/>
          </p:nvSpPr>
          <p:spPr bwMode="auto">
            <a:xfrm>
              <a:off x="3577" y="2263"/>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180</a:t>
              </a:r>
              <a:endParaRPr lang="en-US" altLang="zh-CN" b="1" baseline="0">
                <a:solidFill>
                  <a:schemeClr val="tx1"/>
                </a:solidFill>
                <a:latin typeface="Arial" panose="020B0604020202020204" pitchFamily="34" charset="0"/>
              </a:endParaRPr>
            </a:p>
          </p:txBody>
        </p:sp>
        <p:sp>
          <p:nvSpPr>
            <p:cNvPr id="21559" name="Rectangle 55"/>
            <p:cNvSpPr>
              <a:spLocks noChangeArrowheads="1"/>
            </p:cNvSpPr>
            <p:nvPr/>
          </p:nvSpPr>
          <p:spPr bwMode="auto">
            <a:xfrm>
              <a:off x="2080" y="2263"/>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141.5</a:t>
              </a:r>
              <a:endParaRPr lang="en-US" altLang="zh-CN" b="1" baseline="0">
                <a:solidFill>
                  <a:schemeClr val="tx1"/>
                </a:solidFill>
                <a:latin typeface="Arial" panose="020B0604020202020204" pitchFamily="34" charset="0"/>
              </a:endParaRPr>
            </a:p>
          </p:txBody>
        </p:sp>
        <p:sp>
          <p:nvSpPr>
            <p:cNvPr id="21558" name="Rectangle 54"/>
            <p:cNvSpPr>
              <a:spLocks noChangeArrowheads="1"/>
            </p:cNvSpPr>
            <p:nvPr/>
          </p:nvSpPr>
          <p:spPr bwMode="auto">
            <a:xfrm>
              <a:off x="584" y="2263"/>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67.5</a:t>
              </a:r>
              <a:endParaRPr lang="en-US" altLang="zh-CN" b="1" baseline="0">
                <a:solidFill>
                  <a:schemeClr val="tx1"/>
                </a:solidFill>
                <a:latin typeface="Arial" panose="020B0604020202020204" pitchFamily="34" charset="0"/>
              </a:endParaRPr>
            </a:p>
          </p:txBody>
        </p:sp>
        <p:sp>
          <p:nvSpPr>
            <p:cNvPr id="21557" name="Rectangle 53"/>
            <p:cNvSpPr>
              <a:spLocks noChangeArrowheads="1"/>
            </p:cNvSpPr>
            <p:nvPr/>
          </p:nvSpPr>
          <p:spPr bwMode="auto">
            <a:xfrm>
              <a:off x="3577" y="1976"/>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161.5</a:t>
              </a:r>
              <a:endParaRPr lang="en-US" altLang="zh-CN" b="1" baseline="0">
                <a:solidFill>
                  <a:schemeClr val="tx1"/>
                </a:solidFill>
                <a:latin typeface="Arial" panose="020B0604020202020204" pitchFamily="34" charset="0"/>
              </a:endParaRPr>
            </a:p>
          </p:txBody>
        </p:sp>
        <p:sp>
          <p:nvSpPr>
            <p:cNvPr id="21556" name="Rectangle 52"/>
            <p:cNvSpPr>
              <a:spLocks noChangeArrowheads="1"/>
            </p:cNvSpPr>
            <p:nvPr/>
          </p:nvSpPr>
          <p:spPr bwMode="auto">
            <a:xfrm>
              <a:off x="2080" y="1976"/>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130</a:t>
              </a:r>
              <a:endParaRPr lang="en-US" altLang="zh-CN" b="1" baseline="0">
                <a:solidFill>
                  <a:schemeClr val="tx1"/>
                </a:solidFill>
                <a:latin typeface="Arial" panose="020B0604020202020204" pitchFamily="34" charset="0"/>
              </a:endParaRPr>
            </a:p>
          </p:txBody>
        </p:sp>
        <p:sp>
          <p:nvSpPr>
            <p:cNvPr id="21555" name="Rectangle 51"/>
            <p:cNvSpPr>
              <a:spLocks noChangeArrowheads="1"/>
            </p:cNvSpPr>
            <p:nvPr/>
          </p:nvSpPr>
          <p:spPr bwMode="auto">
            <a:xfrm>
              <a:off x="584" y="1976"/>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60</a:t>
              </a:r>
              <a:endParaRPr lang="en-US" altLang="zh-CN" b="1" baseline="0">
                <a:solidFill>
                  <a:schemeClr val="tx1"/>
                </a:solidFill>
                <a:latin typeface="Arial" panose="020B0604020202020204" pitchFamily="34" charset="0"/>
              </a:endParaRPr>
            </a:p>
          </p:txBody>
        </p:sp>
        <p:sp>
          <p:nvSpPr>
            <p:cNvPr id="21554" name="Rectangle 50"/>
            <p:cNvSpPr>
              <a:spLocks noChangeArrowheads="1"/>
            </p:cNvSpPr>
            <p:nvPr/>
          </p:nvSpPr>
          <p:spPr bwMode="auto">
            <a:xfrm>
              <a:off x="3577" y="1689"/>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151</a:t>
              </a:r>
              <a:endParaRPr lang="en-US" altLang="zh-CN" b="1" baseline="0">
                <a:solidFill>
                  <a:schemeClr val="tx1"/>
                </a:solidFill>
                <a:latin typeface="Arial" panose="020B0604020202020204" pitchFamily="34" charset="0"/>
              </a:endParaRPr>
            </a:p>
          </p:txBody>
        </p:sp>
        <p:sp>
          <p:nvSpPr>
            <p:cNvPr id="21553" name="Rectangle 49"/>
            <p:cNvSpPr>
              <a:spLocks noChangeArrowheads="1"/>
            </p:cNvSpPr>
            <p:nvPr/>
          </p:nvSpPr>
          <p:spPr bwMode="auto">
            <a:xfrm>
              <a:off x="2080" y="1689"/>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120.5</a:t>
              </a:r>
              <a:endParaRPr lang="en-US" altLang="zh-CN" b="1" baseline="0">
                <a:solidFill>
                  <a:schemeClr val="tx1"/>
                </a:solidFill>
                <a:latin typeface="Arial" panose="020B0604020202020204" pitchFamily="34" charset="0"/>
              </a:endParaRPr>
            </a:p>
          </p:txBody>
        </p:sp>
        <p:sp>
          <p:nvSpPr>
            <p:cNvPr id="21552" name="Rectangle 48"/>
            <p:cNvSpPr>
              <a:spLocks noChangeArrowheads="1"/>
            </p:cNvSpPr>
            <p:nvPr/>
          </p:nvSpPr>
          <p:spPr bwMode="auto">
            <a:xfrm>
              <a:off x="584" y="1689"/>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56</a:t>
              </a:r>
              <a:endParaRPr lang="en-US" altLang="zh-CN" b="1" baseline="0">
                <a:solidFill>
                  <a:schemeClr val="tx1"/>
                </a:solidFill>
                <a:latin typeface="Arial" panose="020B0604020202020204" pitchFamily="34" charset="0"/>
              </a:endParaRPr>
            </a:p>
          </p:txBody>
        </p:sp>
        <p:sp>
          <p:nvSpPr>
            <p:cNvPr id="21551" name="Rectangle 47"/>
            <p:cNvSpPr>
              <a:spLocks noChangeArrowheads="1"/>
            </p:cNvSpPr>
            <p:nvPr/>
          </p:nvSpPr>
          <p:spPr bwMode="auto">
            <a:xfrm>
              <a:off x="3577" y="1402"/>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141</a:t>
              </a:r>
              <a:endParaRPr lang="en-US" altLang="zh-CN" b="1" baseline="0">
                <a:solidFill>
                  <a:schemeClr val="tx1"/>
                </a:solidFill>
                <a:latin typeface="Arial" panose="020B0604020202020204" pitchFamily="34" charset="0"/>
              </a:endParaRPr>
            </a:p>
          </p:txBody>
        </p:sp>
        <p:sp>
          <p:nvSpPr>
            <p:cNvPr id="21550" name="Rectangle 46"/>
            <p:cNvSpPr>
              <a:spLocks noChangeArrowheads="1"/>
            </p:cNvSpPr>
            <p:nvPr/>
          </p:nvSpPr>
          <p:spPr bwMode="auto">
            <a:xfrm>
              <a:off x="2080" y="1402"/>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109</a:t>
              </a:r>
              <a:endParaRPr lang="en-US" altLang="zh-CN" b="1" baseline="0">
                <a:solidFill>
                  <a:schemeClr val="tx1"/>
                </a:solidFill>
                <a:latin typeface="Arial" panose="020B0604020202020204" pitchFamily="34" charset="0"/>
              </a:endParaRPr>
            </a:p>
          </p:txBody>
        </p:sp>
        <p:sp>
          <p:nvSpPr>
            <p:cNvPr id="21549" name="Rectangle 45"/>
            <p:cNvSpPr>
              <a:spLocks noChangeArrowheads="1"/>
            </p:cNvSpPr>
            <p:nvPr/>
          </p:nvSpPr>
          <p:spPr bwMode="auto">
            <a:xfrm>
              <a:off x="584" y="1402"/>
              <a:ext cx="1496"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52</a:t>
              </a:r>
              <a:endParaRPr lang="en-US" altLang="zh-CN" b="1" baseline="0">
                <a:solidFill>
                  <a:schemeClr val="tx1"/>
                </a:solidFill>
                <a:latin typeface="Arial" panose="020B0604020202020204" pitchFamily="34" charset="0"/>
              </a:endParaRPr>
            </a:p>
          </p:txBody>
        </p:sp>
        <p:sp>
          <p:nvSpPr>
            <p:cNvPr id="21548" name="Rectangle 44"/>
            <p:cNvSpPr>
              <a:spLocks noChangeArrowheads="1"/>
            </p:cNvSpPr>
            <p:nvPr/>
          </p:nvSpPr>
          <p:spPr bwMode="auto">
            <a:xfrm>
              <a:off x="3577" y="1115"/>
              <a:ext cx="1498"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zh-CN" altLang="en-US" b="1" baseline="0">
                  <a:solidFill>
                    <a:srgbClr val="FF0000"/>
                  </a:solidFill>
                  <a:cs typeface="Times New Roman" panose="02020603050405020304" pitchFamily="18" charset="0"/>
                </a:rPr>
                <a:t>挺举（公斤）</a:t>
              </a:r>
              <a:endParaRPr lang="zh-CN" altLang="en-US" b="1" baseline="0">
                <a:solidFill>
                  <a:srgbClr val="FF0000"/>
                </a:solidFill>
                <a:latin typeface="Arial" panose="020B0604020202020204" pitchFamily="34" charset="0"/>
              </a:endParaRPr>
            </a:p>
          </p:txBody>
        </p:sp>
        <p:sp>
          <p:nvSpPr>
            <p:cNvPr id="21547" name="Rectangle 43"/>
            <p:cNvSpPr>
              <a:spLocks noChangeArrowheads="1"/>
            </p:cNvSpPr>
            <p:nvPr/>
          </p:nvSpPr>
          <p:spPr bwMode="auto">
            <a:xfrm>
              <a:off x="2080" y="1115"/>
              <a:ext cx="1497"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zh-CN" altLang="en-US" b="1" baseline="0">
                  <a:solidFill>
                    <a:srgbClr val="FF0000"/>
                  </a:solidFill>
                  <a:cs typeface="Times New Roman" panose="02020603050405020304" pitchFamily="18" charset="0"/>
                </a:rPr>
                <a:t>抓举（公斤）</a:t>
              </a:r>
              <a:endParaRPr lang="zh-CN" altLang="en-US" b="1" baseline="0">
                <a:solidFill>
                  <a:srgbClr val="FF0000"/>
                </a:solidFill>
                <a:latin typeface="Arial" panose="020B0604020202020204" pitchFamily="34" charset="0"/>
              </a:endParaRPr>
            </a:p>
          </p:txBody>
        </p:sp>
        <p:sp>
          <p:nvSpPr>
            <p:cNvPr id="21544" name="Rectangle 40"/>
            <p:cNvSpPr>
              <a:spLocks noChangeArrowheads="1"/>
            </p:cNvSpPr>
            <p:nvPr/>
          </p:nvSpPr>
          <p:spPr bwMode="auto">
            <a:xfrm>
              <a:off x="2080" y="828"/>
              <a:ext cx="2995" cy="287"/>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zh-CN" altLang="en-US" b="1" baseline="0">
                  <a:solidFill>
                    <a:srgbClr val="FF0000"/>
                  </a:solidFill>
                  <a:cs typeface="Times New Roman" panose="02020603050405020304" pitchFamily="18" charset="0"/>
                </a:rPr>
                <a:t>成绩</a:t>
              </a:r>
              <a:endParaRPr lang="zh-CN" altLang="en-US" b="1" baseline="0">
                <a:solidFill>
                  <a:srgbClr val="FF0000"/>
                </a:solidFill>
                <a:latin typeface="Arial" panose="020B0604020202020204" pitchFamily="34" charset="0"/>
              </a:endParaRPr>
            </a:p>
          </p:txBody>
        </p:sp>
        <p:sp>
          <p:nvSpPr>
            <p:cNvPr id="21543" name="Rectangle 39"/>
            <p:cNvSpPr>
              <a:spLocks noChangeArrowheads="1"/>
            </p:cNvSpPr>
            <p:nvPr/>
          </p:nvSpPr>
          <p:spPr bwMode="auto">
            <a:xfrm>
              <a:off x="584" y="828"/>
              <a:ext cx="1496" cy="574"/>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ctr">
                <a:buClr>
                  <a:schemeClr val="bg2"/>
                </a:buClr>
                <a:buSzPct val="75000"/>
                <a:buFont typeface="Wingdings" panose="05000000000000000000" pitchFamily="2" charset="2"/>
                <a:buNone/>
              </a:pPr>
              <a:r>
                <a:rPr lang="zh-CN" altLang="en-US" b="1" baseline="0">
                  <a:solidFill>
                    <a:srgbClr val="FF0000"/>
                  </a:solidFill>
                  <a:cs typeface="Times New Roman" panose="02020603050405020304" pitchFamily="18" charset="0"/>
                </a:rPr>
                <a:t>重量级（上限体重）</a:t>
              </a:r>
              <a:endParaRPr lang="zh-CN" altLang="en-US" b="1" baseline="0">
                <a:solidFill>
                  <a:srgbClr val="FF0000"/>
                </a:solidFill>
                <a:latin typeface="Arial" panose="020B0604020202020204" pitchFamily="34" charset="0"/>
              </a:endParaRPr>
            </a:p>
          </p:txBody>
        </p:sp>
        <p:sp>
          <p:nvSpPr>
            <p:cNvPr id="21576" name="Line 72" descr="软木塞"/>
            <p:cNvSpPr>
              <a:spLocks noChangeShapeType="1"/>
            </p:cNvSpPr>
            <p:nvPr/>
          </p:nvSpPr>
          <p:spPr bwMode="auto">
            <a:xfrm>
              <a:off x="584" y="828"/>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7" name="Line 73" descr="软木塞"/>
            <p:cNvSpPr>
              <a:spLocks noChangeShapeType="1"/>
            </p:cNvSpPr>
            <p:nvPr/>
          </p:nvSpPr>
          <p:spPr bwMode="auto">
            <a:xfrm>
              <a:off x="584" y="3985"/>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8" name="Line 74" descr="软木塞"/>
            <p:cNvSpPr>
              <a:spLocks noChangeShapeType="1"/>
            </p:cNvSpPr>
            <p:nvPr/>
          </p:nvSpPr>
          <p:spPr bwMode="auto">
            <a:xfrm>
              <a:off x="584" y="828"/>
              <a:ext cx="0" cy="3157"/>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9" name="Line 75" descr="软木塞"/>
            <p:cNvSpPr>
              <a:spLocks noChangeShapeType="1"/>
            </p:cNvSpPr>
            <p:nvPr/>
          </p:nvSpPr>
          <p:spPr bwMode="auto">
            <a:xfrm>
              <a:off x="5075" y="828"/>
              <a:ext cx="0" cy="3157"/>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2" name="Line 78" descr="软木塞"/>
            <p:cNvSpPr>
              <a:spLocks noChangeShapeType="1"/>
            </p:cNvSpPr>
            <p:nvPr/>
          </p:nvSpPr>
          <p:spPr bwMode="auto">
            <a:xfrm>
              <a:off x="584" y="1402"/>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4" name="Line 80" descr="软木塞"/>
            <p:cNvSpPr>
              <a:spLocks noChangeShapeType="1"/>
            </p:cNvSpPr>
            <p:nvPr/>
          </p:nvSpPr>
          <p:spPr bwMode="auto">
            <a:xfrm>
              <a:off x="2080" y="828"/>
              <a:ext cx="0" cy="3157"/>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6" name="Line 82" descr="软木塞"/>
            <p:cNvSpPr>
              <a:spLocks noChangeShapeType="1"/>
            </p:cNvSpPr>
            <p:nvPr/>
          </p:nvSpPr>
          <p:spPr bwMode="auto">
            <a:xfrm>
              <a:off x="3577" y="1115"/>
              <a:ext cx="0" cy="287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7" name="Line 83" descr="软木塞"/>
            <p:cNvSpPr>
              <a:spLocks noChangeShapeType="1"/>
            </p:cNvSpPr>
            <p:nvPr/>
          </p:nvSpPr>
          <p:spPr bwMode="auto">
            <a:xfrm>
              <a:off x="2080" y="1115"/>
              <a:ext cx="2995"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9" name="Line 95" descr="软木塞"/>
            <p:cNvSpPr>
              <a:spLocks noChangeShapeType="1"/>
            </p:cNvSpPr>
            <p:nvPr/>
          </p:nvSpPr>
          <p:spPr bwMode="auto">
            <a:xfrm>
              <a:off x="584" y="1689"/>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2" name="Line 108" descr="软木塞"/>
            <p:cNvSpPr>
              <a:spLocks noChangeShapeType="1"/>
            </p:cNvSpPr>
            <p:nvPr/>
          </p:nvSpPr>
          <p:spPr bwMode="auto">
            <a:xfrm>
              <a:off x="584" y="1976"/>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5" name="Line 121" descr="软木塞"/>
            <p:cNvSpPr>
              <a:spLocks noChangeShapeType="1"/>
            </p:cNvSpPr>
            <p:nvPr/>
          </p:nvSpPr>
          <p:spPr bwMode="auto">
            <a:xfrm>
              <a:off x="584" y="2263"/>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38" name="Line 134" descr="软木塞"/>
            <p:cNvSpPr>
              <a:spLocks noChangeShapeType="1"/>
            </p:cNvSpPr>
            <p:nvPr/>
          </p:nvSpPr>
          <p:spPr bwMode="auto">
            <a:xfrm>
              <a:off x="584" y="2550"/>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51" name="Line 147" descr="软木塞"/>
            <p:cNvSpPr>
              <a:spLocks noChangeShapeType="1"/>
            </p:cNvSpPr>
            <p:nvPr/>
          </p:nvSpPr>
          <p:spPr bwMode="auto">
            <a:xfrm>
              <a:off x="584" y="2837"/>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64" name="Line 160" descr="软木塞"/>
            <p:cNvSpPr>
              <a:spLocks noChangeShapeType="1"/>
            </p:cNvSpPr>
            <p:nvPr/>
          </p:nvSpPr>
          <p:spPr bwMode="auto">
            <a:xfrm>
              <a:off x="584" y="3124"/>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77" name="Line 173" descr="软木塞"/>
            <p:cNvSpPr>
              <a:spLocks noChangeShapeType="1"/>
            </p:cNvSpPr>
            <p:nvPr/>
          </p:nvSpPr>
          <p:spPr bwMode="auto">
            <a:xfrm>
              <a:off x="584" y="3411"/>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90" name="Line 186" descr="软木塞"/>
            <p:cNvSpPr>
              <a:spLocks noChangeShapeType="1"/>
            </p:cNvSpPr>
            <p:nvPr/>
          </p:nvSpPr>
          <p:spPr bwMode="auto">
            <a:xfrm>
              <a:off x="584" y="3698"/>
              <a:ext cx="4491"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1730" name="Object 226"/>
          <p:cNvGraphicFramePr>
            <a:graphicFrameLocks noChangeAspect="1"/>
          </p:cNvGraphicFramePr>
          <p:nvPr>
            <p:ph/>
          </p:nvPr>
        </p:nvGraphicFramePr>
        <p:xfrm>
          <a:off x="8526463" y="414338"/>
          <a:ext cx="1457325" cy="1393825"/>
        </p:xfrm>
        <a:graphic>
          <a:graphicData uri="http://schemas.openxmlformats.org/presentationml/2006/ole">
            <mc:AlternateContent xmlns:mc="http://schemas.openxmlformats.org/markup-compatibility/2006">
              <mc:Choice xmlns:v="urn:schemas-microsoft-com:vml" Requires="v">
                <p:oleObj spid="_x0000_s21732" name="剪辑" r:id="rId4" imgW="23717250" imgH="22698710" progId="MS_ClipArt_Gallery.2">
                  <p:embed/>
                </p:oleObj>
              </mc:Choice>
              <mc:Fallback>
                <p:oleObj name="剪辑" r:id="rId4" imgW="23717250" imgH="22698710" progId="MS_ClipArt_Gallery.2">
                  <p:embed/>
                  <p:pic>
                    <p:nvPicPr>
                      <p:cNvPr id="0"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463" y="414338"/>
                        <a:ext cx="1457325" cy="139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1719"/>
                                        </p:tgtEl>
                                        <p:attrNameLst>
                                          <p:attrName>style.visibility</p:attrName>
                                        </p:attrNameLst>
                                      </p:cBhvr>
                                      <p:to>
                                        <p:strVal val="visible"/>
                                      </p:to>
                                    </p:set>
                                    <p:animEffect transition="in" filter="diamond(in)">
                                      <p:cBhvr>
                                        <p:cTn id="7" dur="2000"/>
                                        <p:tgtEl>
                                          <p:spTgt spid="217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1724"/>
                                        </p:tgtEl>
                                        <p:attrNameLst>
                                          <p:attrName>style.visibility</p:attrName>
                                        </p:attrNameLst>
                                      </p:cBhvr>
                                      <p:to>
                                        <p:strVal val="visible"/>
                                      </p:to>
                                    </p:set>
                                    <p:animEffect transition="in" filter="strips(downLeft)">
                                      <p:cBhvr>
                                        <p:cTn id="12" dur="500"/>
                                        <p:tgtEl>
                                          <p:spTgt spid="21724"/>
                                        </p:tgtEl>
                                      </p:cBhvr>
                                    </p:animEffect>
                                  </p:childTnLst>
                                </p:cTn>
                              </p:par>
                            </p:childTnLst>
                          </p:cTn>
                        </p:par>
                        <p:par>
                          <p:cTn id="13" fill="hold">
                            <p:stCondLst>
                              <p:cond delay="500"/>
                            </p:stCondLst>
                            <p:childTnLst>
                              <p:par>
                                <p:cTn id="14" presetID="26" presetClass="entr" presetSubtype="0" fill="hold" nodeType="afterEffect">
                                  <p:stCondLst>
                                    <p:cond delay="0"/>
                                  </p:stCondLst>
                                  <p:childTnLst>
                                    <p:set>
                                      <p:cBhvr>
                                        <p:cTn id="15" dur="1" fill="hold">
                                          <p:stCondLst>
                                            <p:cond delay="0"/>
                                          </p:stCondLst>
                                        </p:cTn>
                                        <p:tgtEl>
                                          <p:spTgt spid="21730"/>
                                        </p:tgtEl>
                                        <p:attrNameLst>
                                          <p:attrName>style.visibility</p:attrName>
                                        </p:attrNameLst>
                                      </p:cBhvr>
                                      <p:to>
                                        <p:strVal val="visible"/>
                                      </p:to>
                                    </p:set>
                                    <p:animEffect transition="in" filter="wipe(down)">
                                      <p:cBhvr>
                                        <p:cTn id="16" dur="580">
                                          <p:stCondLst>
                                            <p:cond delay="0"/>
                                          </p:stCondLst>
                                        </p:cTn>
                                        <p:tgtEl>
                                          <p:spTgt spid="21730"/>
                                        </p:tgtEl>
                                      </p:cBhvr>
                                    </p:animEffect>
                                    <p:anim calcmode="lin" valueType="num">
                                      <p:cBhvr>
                                        <p:cTn id="17" dur="1822" tmFilter="0,0; 0.14,0.36; 0.43,0.73; 0.71,0.91; 1.0,1.0">
                                          <p:stCondLst>
                                            <p:cond delay="0"/>
                                          </p:stCondLst>
                                        </p:cTn>
                                        <p:tgtEl>
                                          <p:spTgt spid="21730"/>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1730"/>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1730"/>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1730"/>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1730"/>
                                        </p:tgtEl>
                                        <p:attrNameLst>
                                          <p:attrName>ppt_y</p:attrName>
                                        </p:attrNameLst>
                                      </p:cBhvr>
                                      <p:tavLst>
                                        <p:tav tm="0" fmla="#ppt_y-sin(pi*$)/81">
                                          <p:val>
                                            <p:fltVal val="0"/>
                                          </p:val>
                                        </p:tav>
                                        <p:tav tm="100000">
                                          <p:val>
                                            <p:fltVal val="1"/>
                                          </p:val>
                                        </p:tav>
                                      </p:tavLst>
                                    </p:anim>
                                    <p:animScale>
                                      <p:cBhvr>
                                        <p:cTn id="22" dur="26">
                                          <p:stCondLst>
                                            <p:cond delay="650"/>
                                          </p:stCondLst>
                                        </p:cTn>
                                        <p:tgtEl>
                                          <p:spTgt spid="21730"/>
                                        </p:tgtEl>
                                      </p:cBhvr>
                                      <p:to x="100000" y="60000"/>
                                    </p:animScale>
                                    <p:animScale>
                                      <p:cBhvr>
                                        <p:cTn id="23" dur="166" decel="50000">
                                          <p:stCondLst>
                                            <p:cond delay="676"/>
                                          </p:stCondLst>
                                        </p:cTn>
                                        <p:tgtEl>
                                          <p:spTgt spid="21730"/>
                                        </p:tgtEl>
                                      </p:cBhvr>
                                      <p:to x="100000" y="100000"/>
                                    </p:animScale>
                                    <p:animScale>
                                      <p:cBhvr>
                                        <p:cTn id="24" dur="26">
                                          <p:stCondLst>
                                            <p:cond delay="1312"/>
                                          </p:stCondLst>
                                        </p:cTn>
                                        <p:tgtEl>
                                          <p:spTgt spid="21730"/>
                                        </p:tgtEl>
                                      </p:cBhvr>
                                      <p:to x="100000" y="80000"/>
                                    </p:animScale>
                                    <p:animScale>
                                      <p:cBhvr>
                                        <p:cTn id="25" dur="166" decel="50000">
                                          <p:stCondLst>
                                            <p:cond delay="1338"/>
                                          </p:stCondLst>
                                        </p:cTn>
                                        <p:tgtEl>
                                          <p:spTgt spid="21730"/>
                                        </p:tgtEl>
                                      </p:cBhvr>
                                      <p:to x="100000" y="100000"/>
                                    </p:animScale>
                                    <p:animScale>
                                      <p:cBhvr>
                                        <p:cTn id="26" dur="26">
                                          <p:stCondLst>
                                            <p:cond delay="1642"/>
                                          </p:stCondLst>
                                        </p:cTn>
                                        <p:tgtEl>
                                          <p:spTgt spid="21730"/>
                                        </p:tgtEl>
                                      </p:cBhvr>
                                      <p:to x="100000" y="90000"/>
                                    </p:animScale>
                                    <p:animScale>
                                      <p:cBhvr>
                                        <p:cTn id="27" dur="166" decel="50000">
                                          <p:stCondLst>
                                            <p:cond delay="1668"/>
                                          </p:stCondLst>
                                        </p:cTn>
                                        <p:tgtEl>
                                          <p:spTgt spid="21730"/>
                                        </p:tgtEl>
                                      </p:cBhvr>
                                      <p:to x="100000" y="100000"/>
                                    </p:animScale>
                                    <p:animScale>
                                      <p:cBhvr>
                                        <p:cTn id="28" dur="26">
                                          <p:stCondLst>
                                            <p:cond delay="1808"/>
                                          </p:stCondLst>
                                        </p:cTn>
                                        <p:tgtEl>
                                          <p:spTgt spid="21730"/>
                                        </p:tgtEl>
                                      </p:cBhvr>
                                      <p:to x="100000" y="95000"/>
                                    </p:animScale>
                                    <p:animScale>
                                      <p:cBhvr>
                                        <p:cTn id="29" dur="166" decel="50000">
                                          <p:stCondLst>
                                            <p:cond delay="1834"/>
                                          </p:stCondLst>
                                        </p:cTn>
                                        <p:tgtEl>
                                          <p:spTgt spid="21730"/>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1729"/>
                                        </p:tgtEl>
                                        <p:attrNameLst>
                                          <p:attrName>style.visibility</p:attrName>
                                        </p:attrNameLst>
                                      </p:cBhvr>
                                      <p:to>
                                        <p:strVal val="visible"/>
                                      </p:to>
                                    </p:set>
                                    <p:animEffect transition="in" filter="wipe(up)">
                                      <p:cBhvr>
                                        <p:cTn id="34" dur="500"/>
                                        <p:tgtEl>
                                          <p:spTgt spid="21729"/>
                                        </p:tgtEl>
                                      </p:cBhvr>
                                    </p:animEffect>
                                  </p:childTnLst>
                                  <p:subTnLst>
                                    <p:set>
                                      <p:cBhvr override="childStyle">
                                        <p:cTn dur="1" fill="hold" display="0" masterRel="nextClick" afterEffect="1"/>
                                        <p:tgtEl>
                                          <p:spTgt spid="217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7" presetClass="entr" presetSubtype="10" fill="hold" nodeType="clickEffect">
                                  <p:stCondLst>
                                    <p:cond delay="0"/>
                                  </p:stCondLst>
                                  <p:childTnLst>
                                    <p:set>
                                      <p:cBhvr>
                                        <p:cTn id="38" dur="1" fill="hold">
                                          <p:stCondLst>
                                            <p:cond delay="0"/>
                                          </p:stCondLst>
                                        </p:cTn>
                                        <p:tgtEl>
                                          <p:spTgt spid="21728"/>
                                        </p:tgtEl>
                                        <p:attrNameLst>
                                          <p:attrName>style.visibility</p:attrName>
                                        </p:attrNameLst>
                                      </p:cBhvr>
                                      <p:to>
                                        <p:strVal val="visible"/>
                                      </p:to>
                                    </p:set>
                                    <p:anim calcmode="lin" valueType="num">
                                      <p:cBhvr>
                                        <p:cTn id="39" dur="500" fill="hold"/>
                                        <p:tgtEl>
                                          <p:spTgt spid="21728"/>
                                        </p:tgtEl>
                                        <p:attrNameLst>
                                          <p:attrName>ppt_w</p:attrName>
                                        </p:attrNameLst>
                                      </p:cBhvr>
                                      <p:tavLst>
                                        <p:tav tm="0">
                                          <p:val>
                                            <p:fltVal val="0"/>
                                          </p:val>
                                        </p:tav>
                                        <p:tav tm="100000">
                                          <p:val>
                                            <p:strVal val="#ppt_w"/>
                                          </p:val>
                                        </p:tav>
                                      </p:tavLst>
                                    </p:anim>
                                    <p:anim calcmode="lin" valueType="num">
                                      <p:cBhvr>
                                        <p:cTn id="40" dur="500" fill="hold"/>
                                        <p:tgtEl>
                                          <p:spTgt spid="217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8" name="Group 4"/>
          <p:cNvGrpSpPr/>
          <p:nvPr/>
        </p:nvGrpSpPr>
        <p:grpSpPr bwMode="auto">
          <a:xfrm rot="-5400000">
            <a:off x="1176020" y="915353"/>
            <a:ext cx="608013" cy="954087"/>
            <a:chOff x="479" y="2351"/>
            <a:chExt cx="350" cy="668"/>
          </a:xfrm>
        </p:grpSpPr>
        <p:sp>
          <p:nvSpPr>
            <p:cNvPr id="82949" name="Freeform 5"/>
            <p:cNvSpPr/>
            <p:nvPr/>
          </p:nvSpPr>
          <p:spPr bwMode="auto">
            <a:xfrm>
              <a:off x="479" y="2351"/>
              <a:ext cx="341" cy="664"/>
            </a:xfrm>
            <a:custGeom>
              <a:avLst/>
              <a:gdLst>
                <a:gd name="T0" fmla="*/ 368 w 1025"/>
                <a:gd name="T1" fmla="*/ 0 h 1992"/>
                <a:gd name="T2" fmla="*/ 678 w 1025"/>
                <a:gd name="T3" fmla="*/ 0 h 1992"/>
                <a:gd name="T4" fmla="*/ 619 w 1025"/>
                <a:gd name="T5" fmla="*/ 77 h 1992"/>
                <a:gd name="T6" fmla="*/ 439 w 1025"/>
                <a:gd name="T7" fmla="*/ 77 h 1992"/>
                <a:gd name="T8" fmla="*/ 371 w 1025"/>
                <a:gd name="T9" fmla="*/ 199 h 1992"/>
                <a:gd name="T10" fmla="*/ 681 w 1025"/>
                <a:gd name="T11" fmla="*/ 199 h 1992"/>
                <a:gd name="T12" fmla="*/ 618 w 1025"/>
                <a:gd name="T13" fmla="*/ 78 h 1992"/>
                <a:gd name="T14" fmla="*/ 678 w 1025"/>
                <a:gd name="T15" fmla="*/ 2 h 1992"/>
                <a:gd name="T16" fmla="*/ 786 w 1025"/>
                <a:gd name="T17" fmla="*/ 190 h 1992"/>
                <a:gd name="T18" fmla="*/ 845 w 1025"/>
                <a:gd name="T19" fmla="*/ 192 h 1992"/>
                <a:gd name="T20" fmla="*/ 865 w 1025"/>
                <a:gd name="T21" fmla="*/ 256 h 1992"/>
                <a:gd name="T22" fmla="*/ 957 w 1025"/>
                <a:gd name="T23" fmla="*/ 256 h 1992"/>
                <a:gd name="T24" fmla="*/ 958 w 1025"/>
                <a:gd name="T25" fmla="*/ 301 h 1992"/>
                <a:gd name="T26" fmla="*/ 993 w 1025"/>
                <a:gd name="T27" fmla="*/ 303 h 1992"/>
                <a:gd name="T28" fmla="*/ 1025 w 1025"/>
                <a:gd name="T29" fmla="*/ 303 h 1992"/>
                <a:gd name="T30" fmla="*/ 1025 w 1025"/>
                <a:gd name="T31" fmla="*/ 581 h 1992"/>
                <a:gd name="T32" fmla="*/ 957 w 1025"/>
                <a:gd name="T33" fmla="*/ 582 h 1992"/>
                <a:gd name="T34" fmla="*/ 956 w 1025"/>
                <a:gd name="T35" fmla="*/ 641 h 1992"/>
                <a:gd name="T36" fmla="*/ 869 w 1025"/>
                <a:gd name="T37" fmla="*/ 641 h 1992"/>
                <a:gd name="T38" fmla="*/ 844 w 1025"/>
                <a:gd name="T39" fmla="*/ 710 h 1992"/>
                <a:gd name="T40" fmla="*/ 796 w 1025"/>
                <a:gd name="T41" fmla="*/ 711 h 1992"/>
                <a:gd name="T42" fmla="*/ 792 w 1025"/>
                <a:gd name="T43" fmla="*/ 852 h 1992"/>
                <a:gd name="T44" fmla="*/ 760 w 1025"/>
                <a:gd name="T45" fmla="*/ 852 h 1992"/>
                <a:gd name="T46" fmla="*/ 749 w 1025"/>
                <a:gd name="T47" fmla="*/ 874 h 1992"/>
                <a:gd name="T48" fmla="*/ 749 w 1025"/>
                <a:gd name="T49" fmla="*/ 1015 h 1992"/>
                <a:gd name="T50" fmla="*/ 692 w 1025"/>
                <a:gd name="T51" fmla="*/ 1016 h 1992"/>
                <a:gd name="T52" fmla="*/ 696 w 1025"/>
                <a:gd name="T53" fmla="*/ 1864 h 1992"/>
                <a:gd name="T54" fmla="*/ 559 w 1025"/>
                <a:gd name="T55" fmla="*/ 1992 h 1992"/>
                <a:gd name="T56" fmla="*/ 385 w 1025"/>
                <a:gd name="T57" fmla="*/ 1845 h 1992"/>
                <a:gd name="T58" fmla="*/ 447 w 1025"/>
                <a:gd name="T59" fmla="*/ 1803 h 1992"/>
                <a:gd name="T60" fmla="*/ 447 w 1025"/>
                <a:gd name="T61" fmla="*/ 1754 h 1992"/>
                <a:gd name="T62" fmla="*/ 385 w 1025"/>
                <a:gd name="T63" fmla="*/ 1710 h 1992"/>
                <a:gd name="T64" fmla="*/ 447 w 1025"/>
                <a:gd name="T65" fmla="*/ 1672 h 1992"/>
                <a:gd name="T66" fmla="*/ 438 w 1025"/>
                <a:gd name="T67" fmla="*/ 1656 h 1992"/>
                <a:gd name="T68" fmla="*/ 384 w 1025"/>
                <a:gd name="T69" fmla="*/ 1622 h 1992"/>
                <a:gd name="T70" fmla="*/ 374 w 1025"/>
                <a:gd name="T71" fmla="*/ 1512 h 1992"/>
                <a:gd name="T72" fmla="*/ 367 w 1025"/>
                <a:gd name="T73" fmla="*/ 1501 h 1992"/>
                <a:gd name="T74" fmla="*/ 448 w 1025"/>
                <a:gd name="T75" fmla="*/ 1438 h 1992"/>
                <a:gd name="T76" fmla="*/ 448 w 1025"/>
                <a:gd name="T77" fmla="*/ 1383 h 1992"/>
                <a:gd name="T78" fmla="*/ 384 w 1025"/>
                <a:gd name="T79" fmla="*/ 1318 h 1992"/>
                <a:gd name="T80" fmla="*/ 447 w 1025"/>
                <a:gd name="T81" fmla="*/ 1261 h 1992"/>
                <a:gd name="T82" fmla="*/ 447 w 1025"/>
                <a:gd name="T83" fmla="*/ 1203 h 1992"/>
                <a:gd name="T84" fmla="*/ 385 w 1025"/>
                <a:gd name="T85" fmla="*/ 1129 h 1992"/>
                <a:gd name="T86" fmla="*/ 373 w 1025"/>
                <a:gd name="T87" fmla="*/ 1009 h 1992"/>
                <a:gd name="T88" fmla="*/ 298 w 1025"/>
                <a:gd name="T89" fmla="*/ 1009 h 1992"/>
                <a:gd name="T90" fmla="*/ 298 w 1025"/>
                <a:gd name="T91" fmla="*/ 846 h 1992"/>
                <a:gd name="T92" fmla="*/ 252 w 1025"/>
                <a:gd name="T93" fmla="*/ 846 h 1992"/>
                <a:gd name="T94" fmla="*/ 252 w 1025"/>
                <a:gd name="T95" fmla="*/ 704 h 1992"/>
                <a:gd name="T96" fmla="*/ 202 w 1025"/>
                <a:gd name="T97" fmla="*/ 704 h 1992"/>
                <a:gd name="T98" fmla="*/ 180 w 1025"/>
                <a:gd name="T99" fmla="*/ 636 h 1992"/>
                <a:gd name="T100" fmla="*/ 78 w 1025"/>
                <a:gd name="T101" fmla="*/ 636 h 1992"/>
                <a:gd name="T102" fmla="*/ 78 w 1025"/>
                <a:gd name="T103" fmla="*/ 576 h 1992"/>
                <a:gd name="T104" fmla="*/ 0 w 1025"/>
                <a:gd name="T105" fmla="*/ 576 h 1992"/>
                <a:gd name="T106" fmla="*/ 0 w 1025"/>
                <a:gd name="T107" fmla="*/ 295 h 1992"/>
                <a:gd name="T108" fmla="*/ 77 w 1025"/>
                <a:gd name="T109" fmla="*/ 295 h 1992"/>
                <a:gd name="T110" fmla="*/ 77 w 1025"/>
                <a:gd name="T111" fmla="*/ 255 h 1992"/>
                <a:gd name="T112" fmla="*/ 163 w 1025"/>
                <a:gd name="T113" fmla="*/ 255 h 1992"/>
                <a:gd name="T114" fmla="*/ 183 w 1025"/>
                <a:gd name="T115" fmla="*/ 237 h 1992"/>
                <a:gd name="T116" fmla="*/ 203 w 1025"/>
                <a:gd name="T117" fmla="*/ 192 h 1992"/>
                <a:gd name="T118" fmla="*/ 252 w 1025"/>
                <a:gd name="T119" fmla="*/ 192 h 1992"/>
                <a:gd name="T120" fmla="*/ 368 w 1025"/>
                <a:gd name="T121"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5" h="1992">
                  <a:moveTo>
                    <a:pt x="368" y="0"/>
                  </a:moveTo>
                  <a:lnTo>
                    <a:pt x="678" y="0"/>
                  </a:lnTo>
                  <a:lnTo>
                    <a:pt x="619" y="77"/>
                  </a:lnTo>
                  <a:lnTo>
                    <a:pt x="439" y="77"/>
                  </a:lnTo>
                  <a:lnTo>
                    <a:pt x="371" y="199"/>
                  </a:lnTo>
                  <a:lnTo>
                    <a:pt x="681" y="199"/>
                  </a:lnTo>
                  <a:lnTo>
                    <a:pt x="618" y="78"/>
                  </a:lnTo>
                  <a:lnTo>
                    <a:pt x="678" y="2"/>
                  </a:lnTo>
                  <a:lnTo>
                    <a:pt x="786" y="190"/>
                  </a:lnTo>
                  <a:lnTo>
                    <a:pt x="845" y="192"/>
                  </a:lnTo>
                  <a:lnTo>
                    <a:pt x="865" y="256"/>
                  </a:lnTo>
                  <a:lnTo>
                    <a:pt x="957" y="256"/>
                  </a:lnTo>
                  <a:lnTo>
                    <a:pt x="958" y="301"/>
                  </a:lnTo>
                  <a:lnTo>
                    <a:pt x="993" y="303"/>
                  </a:lnTo>
                  <a:lnTo>
                    <a:pt x="1025" y="303"/>
                  </a:lnTo>
                  <a:lnTo>
                    <a:pt x="1025" y="581"/>
                  </a:lnTo>
                  <a:lnTo>
                    <a:pt x="957" y="582"/>
                  </a:lnTo>
                  <a:lnTo>
                    <a:pt x="956" y="641"/>
                  </a:lnTo>
                  <a:lnTo>
                    <a:pt x="869" y="641"/>
                  </a:lnTo>
                  <a:lnTo>
                    <a:pt x="844" y="710"/>
                  </a:lnTo>
                  <a:lnTo>
                    <a:pt x="796" y="711"/>
                  </a:lnTo>
                  <a:lnTo>
                    <a:pt x="792" y="852"/>
                  </a:lnTo>
                  <a:lnTo>
                    <a:pt x="760" y="852"/>
                  </a:lnTo>
                  <a:lnTo>
                    <a:pt x="749" y="874"/>
                  </a:lnTo>
                  <a:lnTo>
                    <a:pt x="749" y="1015"/>
                  </a:lnTo>
                  <a:lnTo>
                    <a:pt x="692" y="1016"/>
                  </a:lnTo>
                  <a:lnTo>
                    <a:pt x="696" y="1864"/>
                  </a:lnTo>
                  <a:lnTo>
                    <a:pt x="559" y="1992"/>
                  </a:lnTo>
                  <a:lnTo>
                    <a:pt x="385" y="1845"/>
                  </a:lnTo>
                  <a:lnTo>
                    <a:pt x="447" y="1803"/>
                  </a:lnTo>
                  <a:lnTo>
                    <a:pt x="447" y="1754"/>
                  </a:lnTo>
                  <a:lnTo>
                    <a:pt x="385" y="1710"/>
                  </a:lnTo>
                  <a:lnTo>
                    <a:pt x="447" y="1672"/>
                  </a:lnTo>
                  <a:lnTo>
                    <a:pt x="438" y="1656"/>
                  </a:lnTo>
                  <a:lnTo>
                    <a:pt x="384" y="1622"/>
                  </a:lnTo>
                  <a:lnTo>
                    <a:pt x="374" y="1512"/>
                  </a:lnTo>
                  <a:lnTo>
                    <a:pt x="367" y="1501"/>
                  </a:lnTo>
                  <a:lnTo>
                    <a:pt x="448" y="1438"/>
                  </a:lnTo>
                  <a:lnTo>
                    <a:pt x="448" y="1383"/>
                  </a:lnTo>
                  <a:lnTo>
                    <a:pt x="384" y="1318"/>
                  </a:lnTo>
                  <a:lnTo>
                    <a:pt x="447" y="1261"/>
                  </a:lnTo>
                  <a:lnTo>
                    <a:pt x="447" y="1203"/>
                  </a:lnTo>
                  <a:lnTo>
                    <a:pt x="385" y="1129"/>
                  </a:lnTo>
                  <a:lnTo>
                    <a:pt x="373" y="1009"/>
                  </a:lnTo>
                  <a:lnTo>
                    <a:pt x="298" y="1009"/>
                  </a:lnTo>
                  <a:lnTo>
                    <a:pt x="298" y="846"/>
                  </a:lnTo>
                  <a:lnTo>
                    <a:pt x="252" y="846"/>
                  </a:lnTo>
                  <a:lnTo>
                    <a:pt x="252" y="704"/>
                  </a:lnTo>
                  <a:lnTo>
                    <a:pt x="202" y="704"/>
                  </a:lnTo>
                  <a:lnTo>
                    <a:pt x="180" y="636"/>
                  </a:lnTo>
                  <a:lnTo>
                    <a:pt x="78" y="636"/>
                  </a:lnTo>
                  <a:lnTo>
                    <a:pt x="78" y="576"/>
                  </a:lnTo>
                  <a:lnTo>
                    <a:pt x="0" y="576"/>
                  </a:lnTo>
                  <a:lnTo>
                    <a:pt x="0" y="295"/>
                  </a:lnTo>
                  <a:lnTo>
                    <a:pt x="77" y="295"/>
                  </a:lnTo>
                  <a:lnTo>
                    <a:pt x="77" y="255"/>
                  </a:lnTo>
                  <a:lnTo>
                    <a:pt x="163" y="255"/>
                  </a:lnTo>
                  <a:lnTo>
                    <a:pt x="183" y="237"/>
                  </a:lnTo>
                  <a:lnTo>
                    <a:pt x="203" y="192"/>
                  </a:lnTo>
                  <a:lnTo>
                    <a:pt x="252" y="192"/>
                  </a:lnTo>
                  <a:lnTo>
                    <a:pt x="368"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50" name="Freeform 6"/>
            <p:cNvSpPr/>
            <p:nvPr/>
          </p:nvSpPr>
          <p:spPr bwMode="auto">
            <a:xfrm>
              <a:off x="487" y="2354"/>
              <a:ext cx="342" cy="665"/>
            </a:xfrm>
            <a:custGeom>
              <a:avLst/>
              <a:gdLst>
                <a:gd name="T0" fmla="*/ 367 w 1026"/>
                <a:gd name="T1" fmla="*/ 0 h 1993"/>
                <a:gd name="T2" fmla="*/ 677 w 1026"/>
                <a:gd name="T3" fmla="*/ 0 h 1993"/>
                <a:gd name="T4" fmla="*/ 618 w 1026"/>
                <a:gd name="T5" fmla="*/ 77 h 1993"/>
                <a:gd name="T6" fmla="*/ 438 w 1026"/>
                <a:gd name="T7" fmla="*/ 77 h 1993"/>
                <a:gd name="T8" fmla="*/ 370 w 1026"/>
                <a:gd name="T9" fmla="*/ 198 h 1993"/>
                <a:gd name="T10" fmla="*/ 680 w 1026"/>
                <a:gd name="T11" fmla="*/ 198 h 1993"/>
                <a:gd name="T12" fmla="*/ 617 w 1026"/>
                <a:gd name="T13" fmla="*/ 78 h 1993"/>
                <a:gd name="T14" fmla="*/ 677 w 1026"/>
                <a:gd name="T15" fmla="*/ 1 h 1993"/>
                <a:gd name="T16" fmla="*/ 787 w 1026"/>
                <a:gd name="T17" fmla="*/ 190 h 1993"/>
                <a:gd name="T18" fmla="*/ 844 w 1026"/>
                <a:gd name="T19" fmla="*/ 191 h 1993"/>
                <a:gd name="T20" fmla="*/ 864 w 1026"/>
                <a:gd name="T21" fmla="*/ 256 h 1993"/>
                <a:gd name="T22" fmla="*/ 956 w 1026"/>
                <a:gd name="T23" fmla="*/ 256 h 1993"/>
                <a:gd name="T24" fmla="*/ 958 w 1026"/>
                <a:gd name="T25" fmla="*/ 301 h 1993"/>
                <a:gd name="T26" fmla="*/ 992 w 1026"/>
                <a:gd name="T27" fmla="*/ 302 h 1993"/>
                <a:gd name="T28" fmla="*/ 1026 w 1026"/>
                <a:gd name="T29" fmla="*/ 302 h 1993"/>
                <a:gd name="T30" fmla="*/ 1026 w 1026"/>
                <a:gd name="T31" fmla="*/ 581 h 1993"/>
                <a:gd name="T32" fmla="*/ 956 w 1026"/>
                <a:gd name="T33" fmla="*/ 582 h 1993"/>
                <a:gd name="T34" fmla="*/ 955 w 1026"/>
                <a:gd name="T35" fmla="*/ 640 h 1993"/>
                <a:gd name="T36" fmla="*/ 868 w 1026"/>
                <a:gd name="T37" fmla="*/ 640 h 1993"/>
                <a:gd name="T38" fmla="*/ 843 w 1026"/>
                <a:gd name="T39" fmla="*/ 710 h 1993"/>
                <a:gd name="T40" fmla="*/ 795 w 1026"/>
                <a:gd name="T41" fmla="*/ 711 h 1993"/>
                <a:gd name="T42" fmla="*/ 791 w 1026"/>
                <a:gd name="T43" fmla="*/ 852 h 1993"/>
                <a:gd name="T44" fmla="*/ 759 w 1026"/>
                <a:gd name="T45" fmla="*/ 852 h 1993"/>
                <a:gd name="T46" fmla="*/ 751 w 1026"/>
                <a:gd name="T47" fmla="*/ 864 h 1993"/>
                <a:gd name="T48" fmla="*/ 751 w 1026"/>
                <a:gd name="T49" fmla="*/ 1016 h 1993"/>
                <a:gd name="T50" fmla="*/ 691 w 1026"/>
                <a:gd name="T51" fmla="*/ 1016 h 1993"/>
                <a:gd name="T52" fmla="*/ 695 w 1026"/>
                <a:gd name="T53" fmla="*/ 1864 h 1993"/>
                <a:gd name="T54" fmla="*/ 559 w 1026"/>
                <a:gd name="T55" fmla="*/ 1993 h 1993"/>
                <a:gd name="T56" fmla="*/ 384 w 1026"/>
                <a:gd name="T57" fmla="*/ 1845 h 1993"/>
                <a:gd name="T58" fmla="*/ 446 w 1026"/>
                <a:gd name="T59" fmla="*/ 1803 h 1993"/>
                <a:gd name="T60" fmla="*/ 446 w 1026"/>
                <a:gd name="T61" fmla="*/ 1754 h 1993"/>
                <a:gd name="T62" fmla="*/ 384 w 1026"/>
                <a:gd name="T63" fmla="*/ 1710 h 1993"/>
                <a:gd name="T64" fmla="*/ 446 w 1026"/>
                <a:gd name="T65" fmla="*/ 1671 h 1993"/>
                <a:gd name="T66" fmla="*/ 437 w 1026"/>
                <a:gd name="T67" fmla="*/ 1656 h 1993"/>
                <a:gd name="T68" fmla="*/ 383 w 1026"/>
                <a:gd name="T69" fmla="*/ 1621 h 1993"/>
                <a:gd name="T70" fmla="*/ 373 w 1026"/>
                <a:gd name="T71" fmla="*/ 1511 h 1993"/>
                <a:gd name="T72" fmla="*/ 366 w 1026"/>
                <a:gd name="T73" fmla="*/ 1502 h 1993"/>
                <a:gd name="T74" fmla="*/ 447 w 1026"/>
                <a:gd name="T75" fmla="*/ 1437 h 1993"/>
                <a:gd name="T76" fmla="*/ 447 w 1026"/>
                <a:gd name="T77" fmla="*/ 1382 h 1993"/>
                <a:gd name="T78" fmla="*/ 383 w 1026"/>
                <a:gd name="T79" fmla="*/ 1318 h 1993"/>
                <a:gd name="T80" fmla="*/ 446 w 1026"/>
                <a:gd name="T81" fmla="*/ 1260 h 1993"/>
                <a:gd name="T82" fmla="*/ 446 w 1026"/>
                <a:gd name="T83" fmla="*/ 1203 h 1993"/>
                <a:gd name="T84" fmla="*/ 384 w 1026"/>
                <a:gd name="T85" fmla="*/ 1129 h 1993"/>
                <a:gd name="T86" fmla="*/ 372 w 1026"/>
                <a:gd name="T87" fmla="*/ 1008 h 1993"/>
                <a:gd name="T88" fmla="*/ 297 w 1026"/>
                <a:gd name="T89" fmla="*/ 1008 h 1993"/>
                <a:gd name="T90" fmla="*/ 297 w 1026"/>
                <a:gd name="T91" fmla="*/ 846 h 1993"/>
                <a:gd name="T92" fmla="*/ 253 w 1026"/>
                <a:gd name="T93" fmla="*/ 846 h 1993"/>
                <a:gd name="T94" fmla="*/ 253 w 1026"/>
                <a:gd name="T95" fmla="*/ 704 h 1993"/>
                <a:gd name="T96" fmla="*/ 201 w 1026"/>
                <a:gd name="T97" fmla="*/ 704 h 1993"/>
                <a:gd name="T98" fmla="*/ 179 w 1026"/>
                <a:gd name="T99" fmla="*/ 636 h 1993"/>
                <a:gd name="T100" fmla="*/ 77 w 1026"/>
                <a:gd name="T101" fmla="*/ 636 h 1993"/>
                <a:gd name="T102" fmla="*/ 77 w 1026"/>
                <a:gd name="T103" fmla="*/ 576 h 1993"/>
                <a:gd name="T104" fmla="*/ 0 w 1026"/>
                <a:gd name="T105" fmla="*/ 576 h 1993"/>
                <a:gd name="T106" fmla="*/ 0 w 1026"/>
                <a:gd name="T107" fmla="*/ 295 h 1993"/>
                <a:gd name="T108" fmla="*/ 76 w 1026"/>
                <a:gd name="T109" fmla="*/ 295 h 1993"/>
                <a:gd name="T110" fmla="*/ 76 w 1026"/>
                <a:gd name="T111" fmla="*/ 255 h 1993"/>
                <a:gd name="T112" fmla="*/ 162 w 1026"/>
                <a:gd name="T113" fmla="*/ 255 h 1993"/>
                <a:gd name="T114" fmla="*/ 182 w 1026"/>
                <a:gd name="T115" fmla="*/ 237 h 1993"/>
                <a:gd name="T116" fmla="*/ 203 w 1026"/>
                <a:gd name="T117" fmla="*/ 191 h 1993"/>
                <a:gd name="T118" fmla="*/ 253 w 1026"/>
                <a:gd name="T119" fmla="*/ 191 h 1993"/>
                <a:gd name="T120" fmla="*/ 367 w 1026"/>
                <a:gd name="T121"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993">
                  <a:moveTo>
                    <a:pt x="367" y="0"/>
                  </a:moveTo>
                  <a:lnTo>
                    <a:pt x="677" y="0"/>
                  </a:lnTo>
                  <a:lnTo>
                    <a:pt x="618" y="77"/>
                  </a:lnTo>
                  <a:lnTo>
                    <a:pt x="438" y="77"/>
                  </a:lnTo>
                  <a:lnTo>
                    <a:pt x="370" y="198"/>
                  </a:lnTo>
                  <a:lnTo>
                    <a:pt x="680" y="198"/>
                  </a:lnTo>
                  <a:lnTo>
                    <a:pt x="617" y="78"/>
                  </a:lnTo>
                  <a:lnTo>
                    <a:pt x="677" y="1"/>
                  </a:lnTo>
                  <a:lnTo>
                    <a:pt x="787" y="190"/>
                  </a:lnTo>
                  <a:lnTo>
                    <a:pt x="844" y="191"/>
                  </a:lnTo>
                  <a:lnTo>
                    <a:pt x="864" y="256"/>
                  </a:lnTo>
                  <a:lnTo>
                    <a:pt x="956" y="256"/>
                  </a:lnTo>
                  <a:lnTo>
                    <a:pt x="958" y="301"/>
                  </a:lnTo>
                  <a:lnTo>
                    <a:pt x="992" y="302"/>
                  </a:lnTo>
                  <a:lnTo>
                    <a:pt x="1026" y="302"/>
                  </a:lnTo>
                  <a:lnTo>
                    <a:pt x="1026" y="581"/>
                  </a:lnTo>
                  <a:lnTo>
                    <a:pt x="956" y="582"/>
                  </a:lnTo>
                  <a:lnTo>
                    <a:pt x="955" y="640"/>
                  </a:lnTo>
                  <a:lnTo>
                    <a:pt x="868" y="640"/>
                  </a:lnTo>
                  <a:lnTo>
                    <a:pt x="843" y="710"/>
                  </a:lnTo>
                  <a:lnTo>
                    <a:pt x="795" y="711"/>
                  </a:lnTo>
                  <a:lnTo>
                    <a:pt x="791" y="852"/>
                  </a:lnTo>
                  <a:lnTo>
                    <a:pt x="759" y="852"/>
                  </a:lnTo>
                  <a:lnTo>
                    <a:pt x="751" y="864"/>
                  </a:lnTo>
                  <a:lnTo>
                    <a:pt x="751" y="1016"/>
                  </a:lnTo>
                  <a:lnTo>
                    <a:pt x="691" y="1016"/>
                  </a:lnTo>
                  <a:lnTo>
                    <a:pt x="695" y="1864"/>
                  </a:lnTo>
                  <a:lnTo>
                    <a:pt x="559" y="1993"/>
                  </a:lnTo>
                  <a:lnTo>
                    <a:pt x="384" y="1845"/>
                  </a:lnTo>
                  <a:lnTo>
                    <a:pt x="446" y="1803"/>
                  </a:lnTo>
                  <a:lnTo>
                    <a:pt x="446" y="1754"/>
                  </a:lnTo>
                  <a:lnTo>
                    <a:pt x="384" y="1710"/>
                  </a:lnTo>
                  <a:lnTo>
                    <a:pt x="446" y="1671"/>
                  </a:lnTo>
                  <a:lnTo>
                    <a:pt x="437" y="1656"/>
                  </a:lnTo>
                  <a:lnTo>
                    <a:pt x="383" y="1621"/>
                  </a:lnTo>
                  <a:lnTo>
                    <a:pt x="373" y="1511"/>
                  </a:lnTo>
                  <a:lnTo>
                    <a:pt x="366" y="1502"/>
                  </a:lnTo>
                  <a:lnTo>
                    <a:pt x="447" y="1437"/>
                  </a:lnTo>
                  <a:lnTo>
                    <a:pt x="447" y="1382"/>
                  </a:lnTo>
                  <a:lnTo>
                    <a:pt x="383" y="1318"/>
                  </a:lnTo>
                  <a:lnTo>
                    <a:pt x="446" y="1260"/>
                  </a:lnTo>
                  <a:lnTo>
                    <a:pt x="446" y="1203"/>
                  </a:lnTo>
                  <a:lnTo>
                    <a:pt x="384" y="1129"/>
                  </a:lnTo>
                  <a:lnTo>
                    <a:pt x="372" y="1008"/>
                  </a:lnTo>
                  <a:lnTo>
                    <a:pt x="297" y="1008"/>
                  </a:lnTo>
                  <a:lnTo>
                    <a:pt x="297" y="846"/>
                  </a:lnTo>
                  <a:lnTo>
                    <a:pt x="253" y="846"/>
                  </a:lnTo>
                  <a:lnTo>
                    <a:pt x="253" y="704"/>
                  </a:lnTo>
                  <a:lnTo>
                    <a:pt x="201" y="704"/>
                  </a:lnTo>
                  <a:lnTo>
                    <a:pt x="179" y="636"/>
                  </a:lnTo>
                  <a:lnTo>
                    <a:pt x="77" y="636"/>
                  </a:lnTo>
                  <a:lnTo>
                    <a:pt x="77" y="576"/>
                  </a:lnTo>
                  <a:lnTo>
                    <a:pt x="0" y="576"/>
                  </a:lnTo>
                  <a:lnTo>
                    <a:pt x="0" y="295"/>
                  </a:lnTo>
                  <a:lnTo>
                    <a:pt x="76" y="295"/>
                  </a:lnTo>
                  <a:lnTo>
                    <a:pt x="76" y="255"/>
                  </a:lnTo>
                  <a:lnTo>
                    <a:pt x="162" y="255"/>
                  </a:lnTo>
                  <a:lnTo>
                    <a:pt x="182" y="237"/>
                  </a:lnTo>
                  <a:lnTo>
                    <a:pt x="203" y="191"/>
                  </a:lnTo>
                  <a:lnTo>
                    <a:pt x="253" y="191"/>
                  </a:lnTo>
                  <a:lnTo>
                    <a:pt x="367" y="0"/>
                  </a:lnTo>
                  <a:close/>
                </a:path>
              </a:pathLst>
            </a:custGeom>
            <a:solidFill>
              <a:srgbClr val="BF7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2951" name="Group 7"/>
            <p:cNvGrpSpPr/>
            <p:nvPr/>
          </p:nvGrpSpPr>
          <p:grpSpPr bwMode="auto">
            <a:xfrm>
              <a:off x="535" y="2461"/>
              <a:ext cx="261" cy="76"/>
              <a:chOff x="535" y="2461"/>
              <a:chExt cx="261" cy="76"/>
            </a:xfrm>
          </p:grpSpPr>
          <p:sp>
            <p:nvSpPr>
              <p:cNvPr id="82952" name="Freeform 8"/>
              <p:cNvSpPr/>
              <p:nvPr/>
            </p:nvSpPr>
            <p:spPr bwMode="auto">
              <a:xfrm>
                <a:off x="535" y="2461"/>
                <a:ext cx="242" cy="76"/>
              </a:xfrm>
              <a:custGeom>
                <a:avLst/>
                <a:gdLst>
                  <a:gd name="T0" fmla="*/ 0 w 725"/>
                  <a:gd name="T1" fmla="*/ 119 h 229"/>
                  <a:gd name="T2" fmla="*/ 63 w 725"/>
                  <a:gd name="T3" fmla="*/ 0 h 229"/>
                  <a:gd name="T4" fmla="*/ 725 w 725"/>
                  <a:gd name="T5" fmla="*/ 0 h 229"/>
                  <a:gd name="T6" fmla="*/ 719 w 725"/>
                  <a:gd name="T7" fmla="*/ 9 h 229"/>
                  <a:gd name="T8" fmla="*/ 70 w 725"/>
                  <a:gd name="T9" fmla="*/ 9 h 229"/>
                  <a:gd name="T10" fmla="*/ 12 w 725"/>
                  <a:gd name="T11" fmla="*/ 119 h 229"/>
                  <a:gd name="T12" fmla="*/ 69 w 725"/>
                  <a:gd name="T13" fmla="*/ 221 h 229"/>
                  <a:gd name="T14" fmla="*/ 58 w 725"/>
                  <a:gd name="T15" fmla="*/ 229 h 229"/>
                  <a:gd name="T16" fmla="*/ 0 w 725"/>
                  <a:gd name="T17" fmla="*/ 1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9">
                    <a:moveTo>
                      <a:pt x="0" y="119"/>
                    </a:moveTo>
                    <a:lnTo>
                      <a:pt x="63" y="0"/>
                    </a:lnTo>
                    <a:lnTo>
                      <a:pt x="725" y="0"/>
                    </a:lnTo>
                    <a:lnTo>
                      <a:pt x="719" y="9"/>
                    </a:lnTo>
                    <a:lnTo>
                      <a:pt x="70" y="9"/>
                    </a:lnTo>
                    <a:lnTo>
                      <a:pt x="12" y="119"/>
                    </a:lnTo>
                    <a:lnTo>
                      <a:pt x="69" y="221"/>
                    </a:lnTo>
                    <a:lnTo>
                      <a:pt x="58" y="229"/>
                    </a:lnTo>
                    <a:lnTo>
                      <a:pt x="0" y="119"/>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53" name="Freeform 9"/>
              <p:cNvSpPr/>
              <p:nvPr/>
            </p:nvSpPr>
            <p:spPr bwMode="auto">
              <a:xfrm>
                <a:off x="554" y="2461"/>
                <a:ext cx="242" cy="76"/>
              </a:xfrm>
              <a:custGeom>
                <a:avLst/>
                <a:gdLst>
                  <a:gd name="T0" fmla="*/ 725 w 725"/>
                  <a:gd name="T1" fmla="*/ 109 h 228"/>
                  <a:gd name="T2" fmla="*/ 662 w 725"/>
                  <a:gd name="T3" fmla="*/ 228 h 228"/>
                  <a:gd name="T4" fmla="*/ 0 w 725"/>
                  <a:gd name="T5" fmla="*/ 228 h 228"/>
                  <a:gd name="T6" fmla="*/ 6 w 725"/>
                  <a:gd name="T7" fmla="*/ 220 h 228"/>
                  <a:gd name="T8" fmla="*/ 655 w 725"/>
                  <a:gd name="T9" fmla="*/ 220 h 228"/>
                  <a:gd name="T10" fmla="*/ 713 w 725"/>
                  <a:gd name="T11" fmla="*/ 109 h 228"/>
                  <a:gd name="T12" fmla="*/ 656 w 725"/>
                  <a:gd name="T13" fmla="*/ 7 h 228"/>
                  <a:gd name="T14" fmla="*/ 667 w 725"/>
                  <a:gd name="T15" fmla="*/ 0 h 228"/>
                  <a:gd name="T16" fmla="*/ 725 w 725"/>
                  <a:gd name="T17"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8">
                    <a:moveTo>
                      <a:pt x="725" y="109"/>
                    </a:moveTo>
                    <a:lnTo>
                      <a:pt x="662" y="228"/>
                    </a:lnTo>
                    <a:lnTo>
                      <a:pt x="0" y="228"/>
                    </a:lnTo>
                    <a:lnTo>
                      <a:pt x="6" y="220"/>
                    </a:lnTo>
                    <a:lnTo>
                      <a:pt x="655" y="220"/>
                    </a:lnTo>
                    <a:lnTo>
                      <a:pt x="713" y="109"/>
                    </a:lnTo>
                    <a:lnTo>
                      <a:pt x="656" y="7"/>
                    </a:lnTo>
                    <a:lnTo>
                      <a:pt x="667" y="0"/>
                    </a:lnTo>
                    <a:lnTo>
                      <a:pt x="725" y="109"/>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2954" name="Rectangle 10"/>
            <p:cNvSpPr>
              <a:spLocks noChangeArrowheads="1"/>
            </p:cNvSpPr>
            <p:nvPr/>
          </p:nvSpPr>
          <p:spPr bwMode="auto">
            <a:xfrm>
              <a:off x="514" y="2450"/>
              <a:ext cx="291" cy="3"/>
            </a:xfrm>
            <a:prstGeom prst="rect">
              <a:avLst/>
            </a:prstGeom>
            <a:solidFill>
              <a:srgbClr val="FF9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955" name="Group 11"/>
            <p:cNvGrpSpPr/>
            <p:nvPr/>
          </p:nvGrpSpPr>
          <p:grpSpPr bwMode="auto">
            <a:xfrm>
              <a:off x="514" y="2547"/>
              <a:ext cx="292" cy="471"/>
              <a:chOff x="514" y="2547"/>
              <a:chExt cx="292" cy="471"/>
            </a:xfrm>
          </p:grpSpPr>
          <p:sp>
            <p:nvSpPr>
              <p:cNvPr id="82956" name="Freeform 12"/>
              <p:cNvSpPr/>
              <p:nvPr/>
            </p:nvSpPr>
            <p:spPr bwMode="auto">
              <a:xfrm>
                <a:off x="647" y="2639"/>
                <a:ext cx="7" cy="363"/>
              </a:xfrm>
              <a:custGeom>
                <a:avLst/>
                <a:gdLst>
                  <a:gd name="T0" fmla="*/ 22 w 22"/>
                  <a:gd name="T1" fmla="*/ 0 h 1089"/>
                  <a:gd name="T2" fmla="*/ 21 w 22"/>
                  <a:gd name="T3" fmla="*/ 1089 h 1089"/>
                  <a:gd name="T4" fmla="*/ 2 w 22"/>
                  <a:gd name="T5" fmla="*/ 1072 h 1089"/>
                  <a:gd name="T6" fmla="*/ 0 w 22"/>
                  <a:gd name="T7" fmla="*/ 34 h 1089"/>
                  <a:gd name="T8" fmla="*/ 22 w 22"/>
                  <a:gd name="T9" fmla="*/ 0 h 1089"/>
                </a:gdLst>
                <a:ahLst/>
                <a:cxnLst>
                  <a:cxn ang="0">
                    <a:pos x="T0" y="T1"/>
                  </a:cxn>
                  <a:cxn ang="0">
                    <a:pos x="T2" y="T3"/>
                  </a:cxn>
                  <a:cxn ang="0">
                    <a:pos x="T4" y="T5"/>
                  </a:cxn>
                  <a:cxn ang="0">
                    <a:pos x="T6" y="T7"/>
                  </a:cxn>
                  <a:cxn ang="0">
                    <a:pos x="T8" y="T9"/>
                  </a:cxn>
                </a:cxnLst>
                <a:rect l="0" t="0" r="r" b="b"/>
                <a:pathLst>
                  <a:path w="22" h="1089">
                    <a:moveTo>
                      <a:pt x="22" y="0"/>
                    </a:moveTo>
                    <a:lnTo>
                      <a:pt x="21" y="1089"/>
                    </a:lnTo>
                    <a:lnTo>
                      <a:pt x="2" y="1072"/>
                    </a:lnTo>
                    <a:lnTo>
                      <a:pt x="0" y="34"/>
                    </a:lnTo>
                    <a:lnTo>
                      <a:pt x="22"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57" name="Freeform 13"/>
              <p:cNvSpPr/>
              <p:nvPr/>
            </p:nvSpPr>
            <p:spPr bwMode="auto">
              <a:xfrm>
                <a:off x="689" y="2649"/>
                <a:ext cx="6" cy="354"/>
              </a:xfrm>
              <a:custGeom>
                <a:avLst/>
                <a:gdLst>
                  <a:gd name="T0" fmla="*/ 17 w 20"/>
                  <a:gd name="T1" fmla="*/ 0 h 1062"/>
                  <a:gd name="T2" fmla="*/ 20 w 20"/>
                  <a:gd name="T3" fmla="*/ 1044 h 1062"/>
                  <a:gd name="T4" fmla="*/ 2 w 20"/>
                  <a:gd name="T5" fmla="*/ 1062 h 1062"/>
                  <a:gd name="T6" fmla="*/ 0 w 20"/>
                  <a:gd name="T7" fmla="*/ 86 h 1062"/>
                  <a:gd name="T8" fmla="*/ 17 w 20"/>
                  <a:gd name="T9" fmla="*/ 0 h 1062"/>
                </a:gdLst>
                <a:ahLst/>
                <a:cxnLst>
                  <a:cxn ang="0">
                    <a:pos x="T0" y="T1"/>
                  </a:cxn>
                  <a:cxn ang="0">
                    <a:pos x="T2" y="T3"/>
                  </a:cxn>
                  <a:cxn ang="0">
                    <a:pos x="T4" y="T5"/>
                  </a:cxn>
                  <a:cxn ang="0">
                    <a:pos x="T6" y="T7"/>
                  </a:cxn>
                  <a:cxn ang="0">
                    <a:pos x="T8" y="T9"/>
                  </a:cxn>
                </a:cxnLst>
                <a:rect l="0" t="0" r="r" b="b"/>
                <a:pathLst>
                  <a:path w="20" h="1062">
                    <a:moveTo>
                      <a:pt x="17" y="0"/>
                    </a:moveTo>
                    <a:lnTo>
                      <a:pt x="20" y="1044"/>
                    </a:lnTo>
                    <a:lnTo>
                      <a:pt x="2" y="1062"/>
                    </a:lnTo>
                    <a:lnTo>
                      <a:pt x="0" y="86"/>
                    </a:lnTo>
                    <a:lnTo>
                      <a:pt x="17"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2958" name="Group 14"/>
              <p:cNvGrpSpPr/>
              <p:nvPr/>
            </p:nvGrpSpPr>
            <p:grpSpPr bwMode="auto">
              <a:xfrm>
                <a:off x="514" y="2547"/>
                <a:ext cx="292" cy="471"/>
                <a:chOff x="514" y="2547"/>
                <a:chExt cx="292" cy="471"/>
              </a:xfrm>
            </p:grpSpPr>
            <p:sp>
              <p:nvSpPr>
                <p:cNvPr id="82959" name="Rectangle 15"/>
                <p:cNvSpPr>
                  <a:spLocks noChangeArrowheads="1"/>
                </p:cNvSpPr>
                <p:nvPr/>
              </p:nvSpPr>
              <p:spPr bwMode="auto">
                <a:xfrm>
                  <a:off x="514" y="2547"/>
                  <a:ext cx="292" cy="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60" name="Rectangle 16"/>
                <p:cNvSpPr>
                  <a:spLocks noChangeArrowheads="1"/>
                </p:cNvSpPr>
                <p:nvPr/>
              </p:nvSpPr>
              <p:spPr bwMode="auto">
                <a:xfrm>
                  <a:off x="574" y="2591"/>
                  <a:ext cx="178" cy="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61" name="Freeform 17"/>
                <p:cNvSpPr/>
                <p:nvPr/>
              </p:nvSpPr>
              <p:spPr bwMode="auto">
                <a:xfrm>
                  <a:off x="672" y="2649"/>
                  <a:ext cx="22" cy="369"/>
                </a:xfrm>
                <a:custGeom>
                  <a:avLst/>
                  <a:gdLst>
                    <a:gd name="T0" fmla="*/ 67 w 67"/>
                    <a:gd name="T1" fmla="*/ 0 h 1105"/>
                    <a:gd name="T2" fmla="*/ 51 w 67"/>
                    <a:gd name="T3" fmla="*/ 72 h 1105"/>
                    <a:gd name="T4" fmla="*/ 25 w 67"/>
                    <a:gd name="T5" fmla="*/ 134 h 1105"/>
                    <a:gd name="T6" fmla="*/ 25 w 67"/>
                    <a:gd name="T7" fmla="*/ 1085 h 1105"/>
                    <a:gd name="T8" fmla="*/ 5 w 67"/>
                    <a:gd name="T9" fmla="*/ 1105 h 1105"/>
                    <a:gd name="T10" fmla="*/ 0 w 67"/>
                    <a:gd name="T11" fmla="*/ 116 h 1105"/>
                    <a:gd name="T12" fmla="*/ 67 w 67"/>
                    <a:gd name="T13" fmla="*/ 0 h 1105"/>
                  </a:gdLst>
                  <a:ahLst/>
                  <a:cxnLst>
                    <a:cxn ang="0">
                      <a:pos x="T0" y="T1"/>
                    </a:cxn>
                    <a:cxn ang="0">
                      <a:pos x="T2" y="T3"/>
                    </a:cxn>
                    <a:cxn ang="0">
                      <a:pos x="T4" y="T5"/>
                    </a:cxn>
                    <a:cxn ang="0">
                      <a:pos x="T6" y="T7"/>
                    </a:cxn>
                    <a:cxn ang="0">
                      <a:pos x="T8" y="T9"/>
                    </a:cxn>
                    <a:cxn ang="0">
                      <a:pos x="T10" y="T11"/>
                    </a:cxn>
                    <a:cxn ang="0">
                      <a:pos x="T12" y="T13"/>
                    </a:cxn>
                  </a:cxnLst>
                  <a:rect l="0" t="0" r="r" b="b"/>
                  <a:pathLst>
                    <a:path w="67" h="1105">
                      <a:moveTo>
                        <a:pt x="67" y="0"/>
                      </a:moveTo>
                      <a:lnTo>
                        <a:pt x="51" y="72"/>
                      </a:lnTo>
                      <a:lnTo>
                        <a:pt x="25" y="134"/>
                      </a:lnTo>
                      <a:lnTo>
                        <a:pt x="25" y="1085"/>
                      </a:lnTo>
                      <a:lnTo>
                        <a:pt x="5" y="1105"/>
                      </a:lnTo>
                      <a:lnTo>
                        <a:pt x="0" y="116"/>
                      </a:lnTo>
                      <a:lnTo>
                        <a:pt x="67"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62" name="Freeform 18"/>
                <p:cNvSpPr/>
                <p:nvPr/>
              </p:nvSpPr>
              <p:spPr bwMode="auto">
                <a:xfrm>
                  <a:off x="586" y="2636"/>
                  <a:ext cx="156" cy="55"/>
                </a:xfrm>
                <a:custGeom>
                  <a:avLst/>
                  <a:gdLst>
                    <a:gd name="T0" fmla="*/ 79 w 467"/>
                    <a:gd name="T1" fmla="*/ 166 h 166"/>
                    <a:gd name="T2" fmla="*/ 48 w 467"/>
                    <a:gd name="T3" fmla="*/ 129 h 166"/>
                    <a:gd name="T4" fmla="*/ 48 w 467"/>
                    <a:gd name="T5" fmla="*/ 19 h 166"/>
                    <a:gd name="T6" fmla="*/ 0 w 467"/>
                    <a:gd name="T7" fmla="*/ 19 h 166"/>
                    <a:gd name="T8" fmla="*/ 0 w 467"/>
                    <a:gd name="T9" fmla="*/ 0 h 166"/>
                    <a:gd name="T10" fmla="*/ 467 w 467"/>
                    <a:gd name="T11" fmla="*/ 0 h 166"/>
                    <a:gd name="T12" fmla="*/ 455 w 467"/>
                    <a:gd name="T13" fmla="*/ 19 h 166"/>
                    <a:gd name="T14" fmla="*/ 203 w 467"/>
                    <a:gd name="T15" fmla="*/ 19 h 166"/>
                    <a:gd name="T16" fmla="*/ 182 w 467"/>
                    <a:gd name="T17" fmla="*/ 50 h 166"/>
                    <a:gd name="T18" fmla="*/ 88 w 467"/>
                    <a:gd name="T19" fmla="*/ 50 h 166"/>
                    <a:gd name="T20" fmla="*/ 79 w 467"/>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166">
                      <a:moveTo>
                        <a:pt x="79" y="166"/>
                      </a:moveTo>
                      <a:lnTo>
                        <a:pt x="48" y="129"/>
                      </a:lnTo>
                      <a:lnTo>
                        <a:pt x="48" y="19"/>
                      </a:lnTo>
                      <a:lnTo>
                        <a:pt x="0" y="19"/>
                      </a:lnTo>
                      <a:lnTo>
                        <a:pt x="0" y="0"/>
                      </a:lnTo>
                      <a:lnTo>
                        <a:pt x="467" y="0"/>
                      </a:lnTo>
                      <a:lnTo>
                        <a:pt x="455" y="19"/>
                      </a:lnTo>
                      <a:lnTo>
                        <a:pt x="203" y="19"/>
                      </a:lnTo>
                      <a:lnTo>
                        <a:pt x="182" y="50"/>
                      </a:lnTo>
                      <a:lnTo>
                        <a:pt x="88" y="50"/>
                      </a:lnTo>
                      <a:lnTo>
                        <a:pt x="79" y="166"/>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963" name="Freeform 19"/>
                <p:cNvSpPr/>
                <p:nvPr/>
              </p:nvSpPr>
              <p:spPr bwMode="auto">
                <a:xfrm>
                  <a:off x="547" y="2565"/>
                  <a:ext cx="230" cy="8"/>
                </a:xfrm>
                <a:custGeom>
                  <a:avLst/>
                  <a:gdLst>
                    <a:gd name="T0" fmla="*/ 0 w 690"/>
                    <a:gd name="T1" fmla="*/ 2 h 23"/>
                    <a:gd name="T2" fmla="*/ 690 w 690"/>
                    <a:gd name="T3" fmla="*/ 0 h 23"/>
                    <a:gd name="T4" fmla="*/ 683 w 690"/>
                    <a:gd name="T5" fmla="*/ 22 h 23"/>
                    <a:gd name="T6" fmla="*/ 6 w 690"/>
                    <a:gd name="T7" fmla="*/ 23 h 23"/>
                    <a:gd name="T8" fmla="*/ 0 w 690"/>
                    <a:gd name="T9" fmla="*/ 2 h 23"/>
                  </a:gdLst>
                  <a:ahLst/>
                  <a:cxnLst>
                    <a:cxn ang="0">
                      <a:pos x="T0" y="T1"/>
                    </a:cxn>
                    <a:cxn ang="0">
                      <a:pos x="T2" y="T3"/>
                    </a:cxn>
                    <a:cxn ang="0">
                      <a:pos x="T4" y="T5"/>
                    </a:cxn>
                    <a:cxn ang="0">
                      <a:pos x="T6" y="T7"/>
                    </a:cxn>
                    <a:cxn ang="0">
                      <a:pos x="T8" y="T9"/>
                    </a:cxn>
                  </a:cxnLst>
                  <a:rect l="0" t="0" r="r" b="b"/>
                  <a:pathLst>
                    <a:path w="690" h="23">
                      <a:moveTo>
                        <a:pt x="0" y="2"/>
                      </a:moveTo>
                      <a:lnTo>
                        <a:pt x="690" y="0"/>
                      </a:lnTo>
                      <a:lnTo>
                        <a:pt x="683" y="22"/>
                      </a:lnTo>
                      <a:lnTo>
                        <a:pt x="6" y="23"/>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2971" name="Text Box 27"/>
          <p:cNvSpPr txBox="1">
            <a:spLocks noChangeArrowheads="1"/>
          </p:cNvSpPr>
          <p:nvPr/>
        </p:nvSpPr>
        <p:spPr bwMode="auto">
          <a:xfrm>
            <a:off x="2688590" y="1103948"/>
            <a:ext cx="445611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baseline="0">
                <a:solidFill>
                  <a:srgbClr val="0033CC"/>
                </a:solidFill>
                <a:latin typeface="Arial" panose="020B0604020202020204" pitchFamily="34" charset="0"/>
              </a:rPr>
              <a:t>模型</a:t>
            </a:r>
            <a:r>
              <a:rPr lang="en-US" altLang="zh-CN" sz="3600" b="1" baseline="0">
                <a:solidFill>
                  <a:srgbClr val="0033CC"/>
                </a:solidFill>
                <a:latin typeface="Arial" panose="020B0604020202020204" pitchFamily="34" charset="0"/>
              </a:rPr>
              <a:t>1</a:t>
            </a:r>
            <a:r>
              <a:rPr lang="zh-CN" altLang="en-US" sz="3600" b="1" baseline="0">
                <a:solidFill>
                  <a:schemeClr val="tx1"/>
                </a:solidFill>
                <a:latin typeface="Arial" panose="020B0604020202020204" pitchFamily="34" charset="0"/>
              </a:rPr>
              <a:t>（线性模型）</a:t>
            </a:r>
            <a:r>
              <a:rPr lang="zh-CN" altLang="en-US" sz="3200" b="1" baseline="0">
                <a:solidFill>
                  <a:schemeClr val="tx1"/>
                </a:solidFill>
                <a:latin typeface="Arial" panose="020B0604020202020204" pitchFamily="34" charset="0"/>
              </a:rPr>
              <a:t> </a:t>
            </a:r>
            <a:endParaRPr lang="zh-CN" altLang="en-US" sz="3200" b="1" baseline="0">
              <a:solidFill>
                <a:schemeClr val="tx1"/>
              </a:solidFill>
              <a:latin typeface="Arial" panose="020B0604020202020204" pitchFamily="34" charset="0"/>
            </a:endParaRPr>
          </a:p>
        </p:txBody>
      </p:sp>
      <p:grpSp>
        <p:nvGrpSpPr>
          <p:cNvPr id="82974" name="Group 30"/>
          <p:cNvGrpSpPr/>
          <p:nvPr/>
        </p:nvGrpSpPr>
        <p:grpSpPr bwMode="auto">
          <a:xfrm>
            <a:off x="1234758" y="2180273"/>
            <a:ext cx="10293350" cy="4360862"/>
            <a:chOff x="-235" y="1289"/>
            <a:chExt cx="6484" cy="2747"/>
          </a:xfrm>
        </p:grpSpPr>
        <p:sp>
          <p:nvSpPr>
            <p:cNvPr id="82972" name="AutoShape 28"/>
            <p:cNvSpPr>
              <a:spLocks noChangeArrowheads="1"/>
            </p:cNvSpPr>
            <p:nvPr/>
          </p:nvSpPr>
          <p:spPr bwMode="auto">
            <a:xfrm>
              <a:off x="-235" y="1289"/>
              <a:ext cx="6484" cy="2747"/>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82973" name="Text Box 29"/>
            <p:cNvSpPr txBox="1">
              <a:spLocks noChangeArrowheads="1"/>
            </p:cNvSpPr>
            <p:nvPr/>
          </p:nvSpPr>
          <p:spPr bwMode="auto">
            <a:xfrm>
              <a:off x="-7" y="1458"/>
              <a:ext cx="6050" cy="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indent="711200" algn="just" fontAlgn="auto">
                <a:lnSpc>
                  <a:spcPct val="150000"/>
                </a:lnSpc>
                <a:spcBef>
                  <a:spcPts val="0"/>
                </a:spcBef>
                <a:extLst>
                  <a:ext uri="{35155182-B16C-46BC-9424-99874614C6A1}">
                    <wpsdc:indentchars xmlns:wpsdc="http://www.wps.cn/officeDocument/2017/drawingmlCustomData" val="200" checksum="3773799597"/>
                  </a:ext>
                </a:extLst>
              </a:pPr>
              <a:r>
                <a:rPr lang="zh-CN" altLang="en-US" sz="2800" b="1" baseline="0">
                  <a:solidFill>
                    <a:schemeClr val="tx1"/>
                  </a:solidFill>
                  <a:latin typeface="Arial" panose="020B0604020202020204" pitchFamily="34" charset="0"/>
                </a:rPr>
                <a:t>将数据画在直角坐标系中可以发现，运动成绩与体量近似满足线性关系，只有</a:t>
              </a:r>
              <a:r>
                <a:rPr lang="en-US" altLang="zh-CN" sz="2800" baseline="0">
                  <a:solidFill>
                    <a:srgbClr val="0033CC"/>
                  </a:solidFill>
                </a:rPr>
                <a:t>110</a:t>
              </a:r>
              <a:r>
                <a:rPr lang="zh-CN" altLang="en-US" sz="2800" b="1" baseline="0">
                  <a:solidFill>
                    <a:schemeClr val="tx1"/>
                  </a:solidFill>
                  <a:latin typeface="Arial" panose="020B0604020202020204" pitchFamily="34" charset="0"/>
                </a:rPr>
                <a:t>公斤级有点例外，两项成绩都显得较低。应用前面叙述的方法可求出近似关  系式</a:t>
              </a:r>
              <a:r>
                <a:rPr lang="en-US" altLang="zh-CN" sz="2800" i="1" baseline="0">
                  <a:solidFill>
                    <a:srgbClr val="0033CC"/>
                  </a:solidFill>
                </a:rPr>
                <a:t>L=kB+C</a:t>
              </a:r>
              <a:r>
                <a:rPr lang="zh-CN" altLang="en-US" sz="2800" b="1" baseline="0">
                  <a:solidFill>
                    <a:schemeClr val="tx1"/>
                  </a:solidFill>
                  <a:latin typeface="Arial" panose="020B0604020202020204" pitchFamily="34" charset="0"/>
                </a:rPr>
                <a:t>，其中</a:t>
              </a:r>
              <a:r>
                <a:rPr lang="en-US" altLang="zh-CN" sz="2800" i="1" baseline="0">
                  <a:solidFill>
                    <a:srgbClr val="0033CC"/>
                  </a:solidFill>
                </a:rPr>
                <a:t>B</a:t>
              </a:r>
              <a:r>
                <a:rPr lang="zh-CN" altLang="en-US" sz="2800" b="1" baseline="0">
                  <a:solidFill>
                    <a:schemeClr val="tx1"/>
                  </a:solidFill>
                  <a:latin typeface="Arial" panose="020B0604020202020204" pitchFamily="34" charset="0"/>
                </a:rPr>
                <a:t>为体重，</a:t>
              </a:r>
              <a:r>
                <a:rPr lang="en-US" altLang="zh-CN" sz="2800" i="1" baseline="0">
                  <a:solidFill>
                    <a:srgbClr val="0033CC"/>
                  </a:solidFill>
                </a:rPr>
                <a:t>L</a:t>
              </a:r>
              <a:r>
                <a:rPr lang="zh-CN" altLang="en-US" sz="2800" b="1" baseline="0">
                  <a:solidFill>
                    <a:schemeClr val="tx1"/>
                  </a:solidFill>
                  <a:latin typeface="Arial" panose="020B0604020202020204" pitchFamily="34" charset="0"/>
                </a:rPr>
                <a:t>为举重成绩。你在作图 时</a:t>
              </a:r>
              <a:r>
                <a:rPr lang="en-US" altLang="zh-CN" sz="2800" i="1" baseline="0">
                  <a:solidFill>
                    <a:srgbClr val="0033CC"/>
                  </a:solidFill>
                </a:rPr>
                <a:t>L</a:t>
              </a:r>
              <a:r>
                <a:rPr lang="zh-CN" altLang="en-US" sz="2800" b="1" baseline="0">
                  <a:solidFill>
                    <a:schemeClr val="tx1"/>
                  </a:solidFill>
                  <a:latin typeface="Arial" panose="020B0604020202020204" pitchFamily="34" charset="0"/>
                </a:rPr>
                <a:t>轴可以放 在</a:t>
              </a:r>
              <a:r>
                <a:rPr lang="en-US" altLang="zh-CN" sz="2800" baseline="0">
                  <a:solidFill>
                    <a:srgbClr val="0033CC"/>
                  </a:solidFill>
                </a:rPr>
                <a:t>50</a:t>
              </a:r>
              <a:r>
                <a:rPr lang="zh-CN" altLang="en-US" sz="2800" b="1" baseline="0">
                  <a:solidFill>
                    <a:schemeClr val="tx1"/>
                  </a:solidFill>
                  <a:latin typeface="Arial" panose="020B0604020202020204" pitchFamily="34" charset="0"/>
                </a:rPr>
                <a:t>公斤或</a:t>
              </a:r>
              <a:r>
                <a:rPr lang="en-US" altLang="zh-CN" sz="2800" baseline="0">
                  <a:solidFill>
                    <a:srgbClr val="0033CC"/>
                  </a:solidFill>
                </a:rPr>
                <a:t>52</a:t>
              </a:r>
              <a:r>
                <a:rPr lang="zh-CN" altLang="en-US" sz="2800" b="1" baseline="0">
                  <a:solidFill>
                    <a:schemeClr val="tx1"/>
                  </a:solidFill>
                  <a:latin typeface="Arial" panose="020B0604020202020204" pitchFamily="34" charset="0"/>
                </a:rPr>
                <a:t>公斤处，因为没有更轻级别的比赛，具体计算留给读者自己去完成。 </a:t>
              </a:r>
              <a:endParaRPr lang="zh-CN" altLang="en-US" sz="2800" b="1" baseline="0">
                <a:solidFill>
                  <a:schemeClr val="tx1"/>
                </a:solidFill>
                <a:latin typeface="Arial" panose="020B0604020202020204" pitchFamily="34" charset="0"/>
              </a:endParaRPr>
            </a:p>
          </p:txBody>
        </p:sp>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p:cTn id="7" dur="1000" fill="hold"/>
                                        <p:tgtEl>
                                          <p:spTgt spid="82948"/>
                                        </p:tgtEl>
                                        <p:attrNameLst>
                                          <p:attrName>ppt_w</p:attrName>
                                        </p:attrNameLst>
                                      </p:cBhvr>
                                      <p:tavLst>
                                        <p:tav tm="0">
                                          <p:val>
                                            <p:strVal val="#ppt_w+.3"/>
                                          </p:val>
                                        </p:tav>
                                        <p:tav tm="100000">
                                          <p:val>
                                            <p:strVal val="#ppt_w"/>
                                          </p:val>
                                        </p:tav>
                                      </p:tavLst>
                                    </p:anim>
                                    <p:anim calcmode="lin" valueType="num">
                                      <p:cBhvr>
                                        <p:cTn id="8" dur="1000" fill="hold"/>
                                        <p:tgtEl>
                                          <p:spTgt spid="82948"/>
                                        </p:tgtEl>
                                        <p:attrNameLst>
                                          <p:attrName>ppt_h</p:attrName>
                                        </p:attrNameLst>
                                      </p:cBhvr>
                                      <p:tavLst>
                                        <p:tav tm="0">
                                          <p:val>
                                            <p:strVal val="#ppt_h"/>
                                          </p:val>
                                        </p:tav>
                                        <p:tav tm="100000">
                                          <p:val>
                                            <p:strVal val="#ppt_h"/>
                                          </p:val>
                                        </p:tav>
                                      </p:tavLst>
                                    </p:anim>
                                    <p:animEffect transition="in" filter="fade">
                                      <p:cBhvr>
                                        <p:cTn id="9" dur="1000"/>
                                        <p:tgtEl>
                                          <p:spTgt spid="82948"/>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82971"/>
                                        </p:tgtEl>
                                        <p:attrNameLst>
                                          <p:attrName>style.visibility</p:attrName>
                                        </p:attrNameLst>
                                      </p:cBhvr>
                                      <p:to>
                                        <p:strVal val="visible"/>
                                      </p:to>
                                    </p:set>
                                    <p:anim calcmode="lin" valueType="num">
                                      <p:cBhvr>
                                        <p:cTn id="13" dur="500" fill="hold"/>
                                        <p:tgtEl>
                                          <p:spTgt spid="82971"/>
                                        </p:tgtEl>
                                        <p:attrNameLst>
                                          <p:attrName>ppt_w</p:attrName>
                                        </p:attrNameLst>
                                      </p:cBhvr>
                                      <p:tavLst>
                                        <p:tav tm="0">
                                          <p:val>
                                            <p:fltVal val="0"/>
                                          </p:val>
                                        </p:tav>
                                        <p:tav tm="100000">
                                          <p:val>
                                            <p:strVal val="#ppt_w"/>
                                          </p:val>
                                        </p:tav>
                                      </p:tavLst>
                                    </p:anim>
                                    <p:anim calcmode="lin" valueType="num">
                                      <p:cBhvr>
                                        <p:cTn id="14" dur="500" fill="hold"/>
                                        <p:tgtEl>
                                          <p:spTgt spid="8297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2974"/>
                                        </p:tgtEl>
                                        <p:attrNameLst>
                                          <p:attrName>style.visibility</p:attrName>
                                        </p:attrNameLst>
                                      </p:cBhvr>
                                      <p:to>
                                        <p:strVal val="visible"/>
                                      </p:to>
                                    </p:set>
                                    <p:animEffect transition="in" filter="wipe(up)">
                                      <p:cBhvr>
                                        <p:cTn id="19" dur="500"/>
                                        <p:tgtEl>
                                          <p:spTgt spid="82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1"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2" name="Group 4"/>
          <p:cNvGrpSpPr/>
          <p:nvPr/>
        </p:nvGrpSpPr>
        <p:grpSpPr bwMode="auto">
          <a:xfrm rot="-5400000">
            <a:off x="2398713" y="1116330"/>
            <a:ext cx="608012" cy="954088"/>
            <a:chOff x="479" y="2351"/>
            <a:chExt cx="350" cy="668"/>
          </a:xfrm>
        </p:grpSpPr>
        <p:sp>
          <p:nvSpPr>
            <p:cNvPr id="83973" name="Freeform 5"/>
            <p:cNvSpPr/>
            <p:nvPr/>
          </p:nvSpPr>
          <p:spPr bwMode="auto">
            <a:xfrm>
              <a:off x="479" y="2351"/>
              <a:ext cx="341" cy="664"/>
            </a:xfrm>
            <a:custGeom>
              <a:avLst/>
              <a:gdLst>
                <a:gd name="T0" fmla="*/ 368 w 1025"/>
                <a:gd name="T1" fmla="*/ 0 h 1992"/>
                <a:gd name="T2" fmla="*/ 678 w 1025"/>
                <a:gd name="T3" fmla="*/ 0 h 1992"/>
                <a:gd name="T4" fmla="*/ 619 w 1025"/>
                <a:gd name="T5" fmla="*/ 77 h 1992"/>
                <a:gd name="T6" fmla="*/ 439 w 1025"/>
                <a:gd name="T7" fmla="*/ 77 h 1992"/>
                <a:gd name="T8" fmla="*/ 371 w 1025"/>
                <a:gd name="T9" fmla="*/ 199 h 1992"/>
                <a:gd name="T10" fmla="*/ 681 w 1025"/>
                <a:gd name="T11" fmla="*/ 199 h 1992"/>
                <a:gd name="T12" fmla="*/ 618 w 1025"/>
                <a:gd name="T13" fmla="*/ 78 h 1992"/>
                <a:gd name="T14" fmla="*/ 678 w 1025"/>
                <a:gd name="T15" fmla="*/ 2 h 1992"/>
                <a:gd name="T16" fmla="*/ 786 w 1025"/>
                <a:gd name="T17" fmla="*/ 190 h 1992"/>
                <a:gd name="T18" fmla="*/ 845 w 1025"/>
                <a:gd name="T19" fmla="*/ 192 h 1992"/>
                <a:gd name="T20" fmla="*/ 865 w 1025"/>
                <a:gd name="T21" fmla="*/ 256 h 1992"/>
                <a:gd name="T22" fmla="*/ 957 w 1025"/>
                <a:gd name="T23" fmla="*/ 256 h 1992"/>
                <a:gd name="T24" fmla="*/ 958 w 1025"/>
                <a:gd name="T25" fmla="*/ 301 h 1992"/>
                <a:gd name="T26" fmla="*/ 993 w 1025"/>
                <a:gd name="T27" fmla="*/ 303 h 1992"/>
                <a:gd name="T28" fmla="*/ 1025 w 1025"/>
                <a:gd name="T29" fmla="*/ 303 h 1992"/>
                <a:gd name="T30" fmla="*/ 1025 w 1025"/>
                <a:gd name="T31" fmla="*/ 581 h 1992"/>
                <a:gd name="T32" fmla="*/ 957 w 1025"/>
                <a:gd name="T33" fmla="*/ 582 h 1992"/>
                <a:gd name="T34" fmla="*/ 956 w 1025"/>
                <a:gd name="T35" fmla="*/ 641 h 1992"/>
                <a:gd name="T36" fmla="*/ 869 w 1025"/>
                <a:gd name="T37" fmla="*/ 641 h 1992"/>
                <a:gd name="T38" fmla="*/ 844 w 1025"/>
                <a:gd name="T39" fmla="*/ 710 h 1992"/>
                <a:gd name="T40" fmla="*/ 796 w 1025"/>
                <a:gd name="T41" fmla="*/ 711 h 1992"/>
                <a:gd name="T42" fmla="*/ 792 w 1025"/>
                <a:gd name="T43" fmla="*/ 852 h 1992"/>
                <a:gd name="T44" fmla="*/ 760 w 1025"/>
                <a:gd name="T45" fmla="*/ 852 h 1992"/>
                <a:gd name="T46" fmla="*/ 749 w 1025"/>
                <a:gd name="T47" fmla="*/ 874 h 1992"/>
                <a:gd name="T48" fmla="*/ 749 w 1025"/>
                <a:gd name="T49" fmla="*/ 1015 h 1992"/>
                <a:gd name="T50" fmla="*/ 692 w 1025"/>
                <a:gd name="T51" fmla="*/ 1016 h 1992"/>
                <a:gd name="T52" fmla="*/ 696 w 1025"/>
                <a:gd name="T53" fmla="*/ 1864 h 1992"/>
                <a:gd name="T54" fmla="*/ 559 w 1025"/>
                <a:gd name="T55" fmla="*/ 1992 h 1992"/>
                <a:gd name="T56" fmla="*/ 385 w 1025"/>
                <a:gd name="T57" fmla="*/ 1845 h 1992"/>
                <a:gd name="T58" fmla="*/ 447 w 1025"/>
                <a:gd name="T59" fmla="*/ 1803 h 1992"/>
                <a:gd name="T60" fmla="*/ 447 w 1025"/>
                <a:gd name="T61" fmla="*/ 1754 h 1992"/>
                <a:gd name="T62" fmla="*/ 385 w 1025"/>
                <a:gd name="T63" fmla="*/ 1710 h 1992"/>
                <a:gd name="T64" fmla="*/ 447 w 1025"/>
                <a:gd name="T65" fmla="*/ 1672 h 1992"/>
                <a:gd name="T66" fmla="*/ 438 w 1025"/>
                <a:gd name="T67" fmla="*/ 1656 h 1992"/>
                <a:gd name="T68" fmla="*/ 384 w 1025"/>
                <a:gd name="T69" fmla="*/ 1622 h 1992"/>
                <a:gd name="T70" fmla="*/ 374 w 1025"/>
                <a:gd name="T71" fmla="*/ 1512 h 1992"/>
                <a:gd name="T72" fmla="*/ 367 w 1025"/>
                <a:gd name="T73" fmla="*/ 1501 h 1992"/>
                <a:gd name="T74" fmla="*/ 448 w 1025"/>
                <a:gd name="T75" fmla="*/ 1438 h 1992"/>
                <a:gd name="T76" fmla="*/ 448 w 1025"/>
                <a:gd name="T77" fmla="*/ 1383 h 1992"/>
                <a:gd name="T78" fmla="*/ 384 w 1025"/>
                <a:gd name="T79" fmla="*/ 1318 h 1992"/>
                <a:gd name="T80" fmla="*/ 447 w 1025"/>
                <a:gd name="T81" fmla="*/ 1261 h 1992"/>
                <a:gd name="T82" fmla="*/ 447 w 1025"/>
                <a:gd name="T83" fmla="*/ 1203 h 1992"/>
                <a:gd name="T84" fmla="*/ 385 w 1025"/>
                <a:gd name="T85" fmla="*/ 1129 h 1992"/>
                <a:gd name="T86" fmla="*/ 373 w 1025"/>
                <a:gd name="T87" fmla="*/ 1009 h 1992"/>
                <a:gd name="T88" fmla="*/ 298 w 1025"/>
                <a:gd name="T89" fmla="*/ 1009 h 1992"/>
                <a:gd name="T90" fmla="*/ 298 w 1025"/>
                <a:gd name="T91" fmla="*/ 846 h 1992"/>
                <a:gd name="T92" fmla="*/ 252 w 1025"/>
                <a:gd name="T93" fmla="*/ 846 h 1992"/>
                <a:gd name="T94" fmla="*/ 252 w 1025"/>
                <a:gd name="T95" fmla="*/ 704 h 1992"/>
                <a:gd name="T96" fmla="*/ 202 w 1025"/>
                <a:gd name="T97" fmla="*/ 704 h 1992"/>
                <a:gd name="T98" fmla="*/ 180 w 1025"/>
                <a:gd name="T99" fmla="*/ 636 h 1992"/>
                <a:gd name="T100" fmla="*/ 78 w 1025"/>
                <a:gd name="T101" fmla="*/ 636 h 1992"/>
                <a:gd name="T102" fmla="*/ 78 w 1025"/>
                <a:gd name="T103" fmla="*/ 576 h 1992"/>
                <a:gd name="T104" fmla="*/ 0 w 1025"/>
                <a:gd name="T105" fmla="*/ 576 h 1992"/>
                <a:gd name="T106" fmla="*/ 0 w 1025"/>
                <a:gd name="T107" fmla="*/ 295 h 1992"/>
                <a:gd name="T108" fmla="*/ 77 w 1025"/>
                <a:gd name="T109" fmla="*/ 295 h 1992"/>
                <a:gd name="T110" fmla="*/ 77 w 1025"/>
                <a:gd name="T111" fmla="*/ 255 h 1992"/>
                <a:gd name="T112" fmla="*/ 163 w 1025"/>
                <a:gd name="T113" fmla="*/ 255 h 1992"/>
                <a:gd name="T114" fmla="*/ 183 w 1025"/>
                <a:gd name="T115" fmla="*/ 237 h 1992"/>
                <a:gd name="T116" fmla="*/ 203 w 1025"/>
                <a:gd name="T117" fmla="*/ 192 h 1992"/>
                <a:gd name="T118" fmla="*/ 252 w 1025"/>
                <a:gd name="T119" fmla="*/ 192 h 1992"/>
                <a:gd name="T120" fmla="*/ 368 w 1025"/>
                <a:gd name="T121"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5" h="1992">
                  <a:moveTo>
                    <a:pt x="368" y="0"/>
                  </a:moveTo>
                  <a:lnTo>
                    <a:pt x="678" y="0"/>
                  </a:lnTo>
                  <a:lnTo>
                    <a:pt x="619" y="77"/>
                  </a:lnTo>
                  <a:lnTo>
                    <a:pt x="439" y="77"/>
                  </a:lnTo>
                  <a:lnTo>
                    <a:pt x="371" y="199"/>
                  </a:lnTo>
                  <a:lnTo>
                    <a:pt x="681" y="199"/>
                  </a:lnTo>
                  <a:lnTo>
                    <a:pt x="618" y="78"/>
                  </a:lnTo>
                  <a:lnTo>
                    <a:pt x="678" y="2"/>
                  </a:lnTo>
                  <a:lnTo>
                    <a:pt x="786" y="190"/>
                  </a:lnTo>
                  <a:lnTo>
                    <a:pt x="845" y="192"/>
                  </a:lnTo>
                  <a:lnTo>
                    <a:pt x="865" y="256"/>
                  </a:lnTo>
                  <a:lnTo>
                    <a:pt x="957" y="256"/>
                  </a:lnTo>
                  <a:lnTo>
                    <a:pt x="958" y="301"/>
                  </a:lnTo>
                  <a:lnTo>
                    <a:pt x="993" y="303"/>
                  </a:lnTo>
                  <a:lnTo>
                    <a:pt x="1025" y="303"/>
                  </a:lnTo>
                  <a:lnTo>
                    <a:pt x="1025" y="581"/>
                  </a:lnTo>
                  <a:lnTo>
                    <a:pt x="957" y="582"/>
                  </a:lnTo>
                  <a:lnTo>
                    <a:pt x="956" y="641"/>
                  </a:lnTo>
                  <a:lnTo>
                    <a:pt x="869" y="641"/>
                  </a:lnTo>
                  <a:lnTo>
                    <a:pt x="844" y="710"/>
                  </a:lnTo>
                  <a:lnTo>
                    <a:pt x="796" y="711"/>
                  </a:lnTo>
                  <a:lnTo>
                    <a:pt x="792" y="852"/>
                  </a:lnTo>
                  <a:lnTo>
                    <a:pt x="760" y="852"/>
                  </a:lnTo>
                  <a:lnTo>
                    <a:pt x="749" y="874"/>
                  </a:lnTo>
                  <a:lnTo>
                    <a:pt x="749" y="1015"/>
                  </a:lnTo>
                  <a:lnTo>
                    <a:pt x="692" y="1016"/>
                  </a:lnTo>
                  <a:lnTo>
                    <a:pt x="696" y="1864"/>
                  </a:lnTo>
                  <a:lnTo>
                    <a:pt x="559" y="1992"/>
                  </a:lnTo>
                  <a:lnTo>
                    <a:pt x="385" y="1845"/>
                  </a:lnTo>
                  <a:lnTo>
                    <a:pt x="447" y="1803"/>
                  </a:lnTo>
                  <a:lnTo>
                    <a:pt x="447" y="1754"/>
                  </a:lnTo>
                  <a:lnTo>
                    <a:pt x="385" y="1710"/>
                  </a:lnTo>
                  <a:lnTo>
                    <a:pt x="447" y="1672"/>
                  </a:lnTo>
                  <a:lnTo>
                    <a:pt x="438" y="1656"/>
                  </a:lnTo>
                  <a:lnTo>
                    <a:pt x="384" y="1622"/>
                  </a:lnTo>
                  <a:lnTo>
                    <a:pt x="374" y="1512"/>
                  </a:lnTo>
                  <a:lnTo>
                    <a:pt x="367" y="1501"/>
                  </a:lnTo>
                  <a:lnTo>
                    <a:pt x="448" y="1438"/>
                  </a:lnTo>
                  <a:lnTo>
                    <a:pt x="448" y="1383"/>
                  </a:lnTo>
                  <a:lnTo>
                    <a:pt x="384" y="1318"/>
                  </a:lnTo>
                  <a:lnTo>
                    <a:pt x="447" y="1261"/>
                  </a:lnTo>
                  <a:lnTo>
                    <a:pt x="447" y="1203"/>
                  </a:lnTo>
                  <a:lnTo>
                    <a:pt x="385" y="1129"/>
                  </a:lnTo>
                  <a:lnTo>
                    <a:pt x="373" y="1009"/>
                  </a:lnTo>
                  <a:lnTo>
                    <a:pt x="298" y="1009"/>
                  </a:lnTo>
                  <a:lnTo>
                    <a:pt x="298" y="846"/>
                  </a:lnTo>
                  <a:lnTo>
                    <a:pt x="252" y="846"/>
                  </a:lnTo>
                  <a:lnTo>
                    <a:pt x="252" y="704"/>
                  </a:lnTo>
                  <a:lnTo>
                    <a:pt x="202" y="704"/>
                  </a:lnTo>
                  <a:lnTo>
                    <a:pt x="180" y="636"/>
                  </a:lnTo>
                  <a:lnTo>
                    <a:pt x="78" y="636"/>
                  </a:lnTo>
                  <a:lnTo>
                    <a:pt x="78" y="576"/>
                  </a:lnTo>
                  <a:lnTo>
                    <a:pt x="0" y="576"/>
                  </a:lnTo>
                  <a:lnTo>
                    <a:pt x="0" y="295"/>
                  </a:lnTo>
                  <a:lnTo>
                    <a:pt x="77" y="295"/>
                  </a:lnTo>
                  <a:lnTo>
                    <a:pt x="77" y="255"/>
                  </a:lnTo>
                  <a:lnTo>
                    <a:pt x="163" y="255"/>
                  </a:lnTo>
                  <a:lnTo>
                    <a:pt x="183" y="237"/>
                  </a:lnTo>
                  <a:lnTo>
                    <a:pt x="203" y="192"/>
                  </a:lnTo>
                  <a:lnTo>
                    <a:pt x="252" y="192"/>
                  </a:lnTo>
                  <a:lnTo>
                    <a:pt x="368"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974" name="Freeform 6"/>
            <p:cNvSpPr/>
            <p:nvPr/>
          </p:nvSpPr>
          <p:spPr bwMode="auto">
            <a:xfrm>
              <a:off x="487" y="2354"/>
              <a:ext cx="342" cy="665"/>
            </a:xfrm>
            <a:custGeom>
              <a:avLst/>
              <a:gdLst>
                <a:gd name="T0" fmla="*/ 367 w 1026"/>
                <a:gd name="T1" fmla="*/ 0 h 1993"/>
                <a:gd name="T2" fmla="*/ 677 w 1026"/>
                <a:gd name="T3" fmla="*/ 0 h 1993"/>
                <a:gd name="T4" fmla="*/ 618 w 1026"/>
                <a:gd name="T5" fmla="*/ 77 h 1993"/>
                <a:gd name="T6" fmla="*/ 438 w 1026"/>
                <a:gd name="T7" fmla="*/ 77 h 1993"/>
                <a:gd name="T8" fmla="*/ 370 w 1026"/>
                <a:gd name="T9" fmla="*/ 198 h 1993"/>
                <a:gd name="T10" fmla="*/ 680 w 1026"/>
                <a:gd name="T11" fmla="*/ 198 h 1993"/>
                <a:gd name="T12" fmla="*/ 617 w 1026"/>
                <a:gd name="T13" fmla="*/ 78 h 1993"/>
                <a:gd name="T14" fmla="*/ 677 w 1026"/>
                <a:gd name="T15" fmla="*/ 1 h 1993"/>
                <a:gd name="T16" fmla="*/ 787 w 1026"/>
                <a:gd name="T17" fmla="*/ 190 h 1993"/>
                <a:gd name="T18" fmla="*/ 844 w 1026"/>
                <a:gd name="T19" fmla="*/ 191 h 1993"/>
                <a:gd name="T20" fmla="*/ 864 w 1026"/>
                <a:gd name="T21" fmla="*/ 256 h 1993"/>
                <a:gd name="T22" fmla="*/ 956 w 1026"/>
                <a:gd name="T23" fmla="*/ 256 h 1993"/>
                <a:gd name="T24" fmla="*/ 958 w 1026"/>
                <a:gd name="T25" fmla="*/ 301 h 1993"/>
                <a:gd name="T26" fmla="*/ 992 w 1026"/>
                <a:gd name="T27" fmla="*/ 302 h 1993"/>
                <a:gd name="T28" fmla="*/ 1026 w 1026"/>
                <a:gd name="T29" fmla="*/ 302 h 1993"/>
                <a:gd name="T30" fmla="*/ 1026 w 1026"/>
                <a:gd name="T31" fmla="*/ 581 h 1993"/>
                <a:gd name="T32" fmla="*/ 956 w 1026"/>
                <a:gd name="T33" fmla="*/ 582 h 1993"/>
                <a:gd name="T34" fmla="*/ 955 w 1026"/>
                <a:gd name="T35" fmla="*/ 640 h 1993"/>
                <a:gd name="T36" fmla="*/ 868 w 1026"/>
                <a:gd name="T37" fmla="*/ 640 h 1993"/>
                <a:gd name="T38" fmla="*/ 843 w 1026"/>
                <a:gd name="T39" fmla="*/ 710 h 1993"/>
                <a:gd name="T40" fmla="*/ 795 w 1026"/>
                <a:gd name="T41" fmla="*/ 711 h 1993"/>
                <a:gd name="T42" fmla="*/ 791 w 1026"/>
                <a:gd name="T43" fmla="*/ 852 h 1993"/>
                <a:gd name="T44" fmla="*/ 759 w 1026"/>
                <a:gd name="T45" fmla="*/ 852 h 1993"/>
                <a:gd name="T46" fmla="*/ 751 w 1026"/>
                <a:gd name="T47" fmla="*/ 864 h 1993"/>
                <a:gd name="T48" fmla="*/ 751 w 1026"/>
                <a:gd name="T49" fmla="*/ 1016 h 1993"/>
                <a:gd name="T50" fmla="*/ 691 w 1026"/>
                <a:gd name="T51" fmla="*/ 1016 h 1993"/>
                <a:gd name="T52" fmla="*/ 695 w 1026"/>
                <a:gd name="T53" fmla="*/ 1864 h 1993"/>
                <a:gd name="T54" fmla="*/ 559 w 1026"/>
                <a:gd name="T55" fmla="*/ 1993 h 1993"/>
                <a:gd name="T56" fmla="*/ 384 w 1026"/>
                <a:gd name="T57" fmla="*/ 1845 h 1993"/>
                <a:gd name="T58" fmla="*/ 446 w 1026"/>
                <a:gd name="T59" fmla="*/ 1803 h 1993"/>
                <a:gd name="T60" fmla="*/ 446 w 1026"/>
                <a:gd name="T61" fmla="*/ 1754 h 1993"/>
                <a:gd name="T62" fmla="*/ 384 w 1026"/>
                <a:gd name="T63" fmla="*/ 1710 h 1993"/>
                <a:gd name="T64" fmla="*/ 446 w 1026"/>
                <a:gd name="T65" fmla="*/ 1671 h 1993"/>
                <a:gd name="T66" fmla="*/ 437 w 1026"/>
                <a:gd name="T67" fmla="*/ 1656 h 1993"/>
                <a:gd name="T68" fmla="*/ 383 w 1026"/>
                <a:gd name="T69" fmla="*/ 1621 h 1993"/>
                <a:gd name="T70" fmla="*/ 373 w 1026"/>
                <a:gd name="T71" fmla="*/ 1511 h 1993"/>
                <a:gd name="T72" fmla="*/ 366 w 1026"/>
                <a:gd name="T73" fmla="*/ 1502 h 1993"/>
                <a:gd name="T74" fmla="*/ 447 w 1026"/>
                <a:gd name="T75" fmla="*/ 1437 h 1993"/>
                <a:gd name="T76" fmla="*/ 447 w 1026"/>
                <a:gd name="T77" fmla="*/ 1382 h 1993"/>
                <a:gd name="T78" fmla="*/ 383 w 1026"/>
                <a:gd name="T79" fmla="*/ 1318 h 1993"/>
                <a:gd name="T80" fmla="*/ 446 w 1026"/>
                <a:gd name="T81" fmla="*/ 1260 h 1993"/>
                <a:gd name="T82" fmla="*/ 446 w 1026"/>
                <a:gd name="T83" fmla="*/ 1203 h 1993"/>
                <a:gd name="T84" fmla="*/ 384 w 1026"/>
                <a:gd name="T85" fmla="*/ 1129 h 1993"/>
                <a:gd name="T86" fmla="*/ 372 w 1026"/>
                <a:gd name="T87" fmla="*/ 1008 h 1993"/>
                <a:gd name="T88" fmla="*/ 297 w 1026"/>
                <a:gd name="T89" fmla="*/ 1008 h 1993"/>
                <a:gd name="T90" fmla="*/ 297 w 1026"/>
                <a:gd name="T91" fmla="*/ 846 h 1993"/>
                <a:gd name="T92" fmla="*/ 253 w 1026"/>
                <a:gd name="T93" fmla="*/ 846 h 1993"/>
                <a:gd name="T94" fmla="*/ 253 w 1026"/>
                <a:gd name="T95" fmla="*/ 704 h 1993"/>
                <a:gd name="T96" fmla="*/ 201 w 1026"/>
                <a:gd name="T97" fmla="*/ 704 h 1993"/>
                <a:gd name="T98" fmla="*/ 179 w 1026"/>
                <a:gd name="T99" fmla="*/ 636 h 1993"/>
                <a:gd name="T100" fmla="*/ 77 w 1026"/>
                <a:gd name="T101" fmla="*/ 636 h 1993"/>
                <a:gd name="T102" fmla="*/ 77 w 1026"/>
                <a:gd name="T103" fmla="*/ 576 h 1993"/>
                <a:gd name="T104" fmla="*/ 0 w 1026"/>
                <a:gd name="T105" fmla="*/ 576 h 1993"/>
                <a:gd name="T106" fmla="*/ 0 w 1026"/>
                <a:gd name="T107" fmla="*/ 295 h 1993"/>
                <a:gd name="T108" fmla="*/ 76 w 1026"/>
                <a:gd name="T109" fmla="*/ 295 h 1993"/>
                <a:gd name="T110" fmla="*/ 76 w 1026"/>
                <a:gd name="T111" fmla="*/ 255 h 1993"/>
                <a:gd name="T112" fmla="*/ 162 w 1026"/>
                <a:gd name="T113" fmla="*/ 255 h 1993"/>
                <a:gd name="T114" fmla="*/ 182 w 1026"/>
                <a:gd name="T115" fmla="*/ 237 h 1993"/>
                <a:gd name="T116" fmla="*/ 203 w 1026"/>
                <a:gd name="T117" fmla="*/ 191 h 1993"/>
                <a:gd name="T118" fmla="*/ 253 w 1026"/>
                <a:gd name="T119" fmla="*/ 191 h 1993"/>
                <a:gd name="T120" fmla="*/ 367 w 1026"/>
                <a:gd name="T121"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993">
                  <a:moveTo>
                    <a:pt x="367" y="0"/>
                  </a:moveTo>
                  <a:lnTo>
                    <a:pt x="677" y="0"/>
                  </a:lnTo>
                  <a:lnTo>
                    <a:pt x="618" y="77"/>
                  </a:lnTo>
                  <a:lnTo>
                    <a:pt x="438" y="77"/>
                  </a:lnTo>
                  <a:lnTo>
                    <a:pt x="370" y="198"/>
                  </a:lnTo>
                  <a:lnTo>
                    <a:pt x="680" y="198"/>
                  </a:lnTo>
                  <a:lnTo>
                    <a:pt x="617" y="78"/>
                  </a:lnTo>
                  <a:lnTo>
                    <a:pt x="677" y="1"/>
                  </a:lnTo>
                  <a:lnTo>
                    <a:pt x="787" y="190"/>
                  </a:lnTo>
                  <a:lnTo>
                    <a:pt x="844" y="191"/>
                  </a:lnTo>
                  <a:lnTo>
                    <a:pt x="864" y="256"/>
                  </a:lnTo>
                  <a:lnTo>
                    <a:pt x="956" y="256"/>
                  </a:lnTo>
                  <a:lnTo>
                    <a:pt x="958" y="301"/>
                  </a:lnTo>
                  <a:lnTo>
                    <a:pt x="992" y="302"/>
                  </a:lnTo>
                  <a:lnTo>
                    <a:pt x="1026" y="302"/>
                  </a:lnTo>
                  <a:lnTo>
                    <a:pt x="1026" y="581"/>
                  </a:lnTo>
                  <a:lnTo>
                    <a:pt x="956" y="582"/>
                  </a:lnTo>
                  <a:lnTo>
                    <a:pt x="955" y="640"/>
                  </a:lnTo>
                  <a:lnTo>
                    <a:pt x="868" y="640"/>
                  </a:lnTo>
                  <a:lnTo>
                    <a:pt x="843" y="710"/>
                  </a:lnTo>
                  <a:lnTo>
                    <a:pt x="795" y="711"/>
                  </a:lnTo>
                  <a:lnTo>
                    <a:pt x="791" y="852"/>
                  </a:lnTo>
                  <a:lnTo>
                    <a:pt x="759" y="852"/>
                  </a:lnTo>
                  <a:lnTo>
                    <a:pt x="751" y="864"/>
                  </a:lnTo>
                  <a:lnTo>
                    <a:pt x="751" y="1016"/>
                  </a:lnTo>
                  <a:lnTo>
                    <a:pt x="691" y="1016"/>
                  </a:lnTo>
                  <a:lnTo>
                    <a:pt x="695" y="1864"/>
                  </a:lnTo>
                  <a:lnTo>
                    <a:pt x="559" y="1993"/>
                  </a:lnTo>
                  <a:lnTo>
                    <a:pt x="384" y="1845"/>
                  </a:lnTo>
                  <a:lnTo>
                    <a:pt x="446" y="1803"/>
                  </a:lnTo>
                  <a:lnTo>
                    <a:pt x="446" y="1754"/>
                  </a:lnTo>
                  <a:lnTo>
                    <a:pt x="384" y="1710"/>
                  </a:lnTo>
                  <a:lnTo>
                    <a:pt x="446" y="1671"/>
                  </a:lnTo>
                  <a:lnTo>
                    <a:pt x="437" y="1656"/>
                  </a:lnTo>
                  <a:lnTo>
                    <a:pt x="383" y="1621"/>
                  </a:lnTo>
                  <a:lnTo>
                    <a:pt x="373" y="1511"/>
                  </a:lnTo>
                  <a:lnTo>
                    <a:pt x="366" y="1502"/>
                  </a:lnTo>
                  <a:lnTo>
                    <a:pt x="447" y="1437"/>
                  </a:lnTo>
                  <a:lnTo>
                    <a:pt x="447" y="1382"/>
                  </a:lnTo>
                  <a:lnTo>
                    <a:pt x="383" y="1318"/>
                  </a:lnTo>
                  <a:lnTo>
                    <a:pt x="446" y="1260"/>
                  </a:lnTo>
                  <a:lnTo>
                    <a:pt x="446" y="1203"/>
                  </a:lnTo>
                  <a:lnTo>
                    <a:pt x="384" y="1129"/>
                  </a:lnTo>
                  <a:lnTo>
                    <a:pt x="372" y="1008"/>
                  </a:lnTo>
                  <a:lnTo>
                    <a:pt x="297" y="1008"/>
                  </a:lnTo>
                  <a:lnTo>
                    <a:pt x="297" y="846"/>
                  </a:lnTo>
                  <a:lnTo>
                    <a:pt x="253" y="846"/>
                  </a:lnTo>
                  <a:lnTo>
                    <a:pt x="253" y="704"/>
                  </a:lnTo>
                  <a:lnTo>
                    <a:pt x="201" y="704"/>
                  </a:lnTo>
                  <a:lnTo>
                    <a:pt x="179" y="636"/>
                  </a:lnTo>
                  <a:lnTo>
                    <a:pt x="77" y="636"/>
                  </a:lnTo>
                  <a:lnTo>
                    <a:pt x="77" y="576"/>
                  </a:lnTo>
                  <a:lnTo>
                    <a:pt x="0" y="576"/>
                  </a:lnTo>
                  <a:lnTo>
                    <a:pt x="0" y="295"/>
                  </a:lnTo>
                  <a:lnTo>
                    <a:pt x="76" y="295"/>
                  </a:lnTo>
                  <a:lnTo>
                    <a:pt x="76" y="255"/>
                  </a:lnTo>
                  <a:lnTo>
                    <a:pt x="162" y="255"/>
                  </a:lnTo>
                  <a:lnTo>
                    <a:pt x="182" y="237"/>
                  </a:lnTo>
                  <a:lnTo>
                    <a:pt x="203" y="191"/>
                  </a:lnTo>
                  <a:lnTo>
                    <a:pt x="253" y="191"/>
                  </a:lnTo>
                  <a:lnTo>
                    <a:pt x="367" y="0"/>
                  </a:lnTo>
                  <a:close/>
                </a:path>
              </a:pathLst>
            </a:custGeom>
            <a:solidFill>
              <a:srgbClr val="BF7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3975" name="Group 7"/>
            <p:cNvGrpSpPr/>
            <p:nvPr/>
          </p:nvGrpSpPr>
          <p:grpSpPr bwMode="auto">
            <a:xfrm>
              <a:off x="535" y="2461"/>
              <a:ext cx="261" cy="76"/>
              <a:chOff x="535" y="2461"/>
              <a:chExt cx="261" cy="76"/>
            </a:xfrm>
          </p:grpSpPr>
          <p:sp>
            <p:nvSpPr>
              <p:cNvPr id="83976" name="Freeform 8"/>
              <p:cNvSpPr/>
              <p:nvPr/>
            </p:nvSpPr>
            <p:spPr bwMode="auto">
              <a:xfrm>
                <a:off x="535" y="2461"/>
                <a:ext cx="242" cy="76"/>
              </a:xfrm>
              <a:custGeom>
                <a:avLst/>
                <a:gdLst>
                  <a:gd name="T0" fmla="*/ 0 w 725"/>
                  <a:gd name="T1" fmla="*/ 119 h 229"/>
                  <a:gd name="T2" fmla="*/ 63 w 725"/>
                  <a:gd name="T3" fmla="*/ 0 h 229"/>
                  <a:gd name="T4" fmla="*/ 725 w 725"/>
                  <a:gd name="T5" fmla="*/ 0 h 229"/>
                  <a:gd name="T6" fmla="*/ 719 w 725"/>
                  <a:gd name="T7" fmla="*/ 9 h 229"/>
                  <a:gd name="T8" fmla="*/ 70 w 725"/>
                  <a:gd name="T9" fmla="*/ 9 h 229"/>
                  <a:gd name="T10" fmla="*/ 12 w 725"/>
                  <a:gd name="T11" fmla="*/ 119 h 229"/>
                  <a:gd name="T12" fmla="*/ 69 w 725"/>
                  <a:gd name="T13" fmla="*/ 221 h 229"/>
                  <a:gd name="T14" fmla="*/ 58 w 725"/>
                  <a:gd name="T15" fmla="*/ 229 h 229"/>
                  <a:gd name="T16" fmla="*/ 0 w 725"/>
                  <a:gd name="T17" fmla="*/ 1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9">
                    <a:moveTo>
                      <a:pt x="0" y="119"/>
                    </a:moveTo>
                    <a:lnTo>
                      <a:pt x="63" y="0"/>
                    </a:lnTo>
                    <a:lnTo>
                      <a:pt x="725" y="0"/>
                    </a:lnTo>
                    <a:lnTo>
                      <a:pt x="719" y="9"/>
                    </a:lnTo>
                    <a:lnTo>
                      <a:pt x="70" y="9"/>
                    </a:lnTo>
                    <a:lnTo>
                      <a:pt x="12" y="119"/>
                    </a:lnTo>
                    <a:lnTo>
                      <a:pt x="69" y="221"/>
                    </a:lnTo>
                    <a:lnTo>
                      <a:pt x="58" y="229"/>
                    </a:lnTo>
                    <a:lnTo>
                      <a:pt x="0" y="119"/>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977" name="Freeform 9"/>
              <p:cNvSpPr/>
              <p:nvPr/>
            </p:nvSpPr>
            <p:spPr bwMode="auto">
              <a:xfrm>
                <a:off x="554" y="2461"/>
                <a:ext cx="242" cy="76"/>
              </a:xfrm>
              <a:custGeom>
                <a:avLst/>
                <a:gdLst>
                  <a:gd name="T0" fmla="*/ 725 w 725"/>
                  <a:gd name="T1" fmla="*/ 109 h 228"/>
                  <a:gd name="T2" fmla="*/ 662 w 725"/>
                  <a:gd name="T3" fmla="*/ 228 h 228"/>
                  <a:gd name="T4" fmla="*/ 0 w 725"/>
                  <a:gd name="T5" fmla="*/ 228 h 228"/>
                  <a:gd name="T6" fmla="*/ 6 w 725"/>
                  <a:gd name="T7" fmla="*/ 220 h 228"/>
                  <a:gd name="T8" fmla="*/ 655 w 725"/>
                  <a:gd name="T9" fmla="*/ 220 h 228"/>
                  <a:gd name="T10" fmla="*/ 713 w 725"/>
                  <a:gd name="T11" fmla="*/ 109 h 228"/>
                  <a:gd name="T12" fmla="*/ 656 w 725"/>
                  <a:gd name="T13" fmla="*/ 7 h 228"/>
                  <a:gd name="T14" fmla="*/ 667 w 725"/>
                  <a:gd name="T15" fmla="*/ 0 h 228"/>
                  <a:gd name="T16" fmla="*/ 725 w 725"/>
                  <a:gd name="T17"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8">
                    <a:moveTo>
                      <a:pt x="725" y="109"/>
                    </a:moveTo>
                    <a:lnTo>
                      <a:pt x="662" y="228"/>
                    </a:lnTo>
                    <a:lnTo>
                      <a:pt x="0" y="228"/>
                    </a:lnTo>
                    <a:lnTo>
                      <a:pt x="6" y="220"/>
                    </a:lnTo>
                    <a:lnTo>
                      <a:pt x="655" y="220"/>
                    </a:lnTo>
                    <a:lnTo>
                      <a:pt x="713" y="109"/>
                    </a:lnTo>
                    <a:lnTo>
                      <a:pt x="656" y="7"/>
                    </a:lnTo>
                    <a:lnTo>
                      <a:pt x="667" y="0"/>
                    </a:lnTo>
                    <a:lnTo>
                      <a:pt x="725" y="109"/>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3978" name="Rectangle 10"/>
            <p:cNvSpPr>
              <a:spLocks noChangeArrowheads="1"/>
            </p:cNvSpPr>
            <p:nvPr/>
          </p:nvSpPr>
          <p:spPr bwMode="auto">
            <a:xfrm>
              <a:off x="514" y="2450"/>
              <a:ext cx="291" cy="3"/>
            </a:xfrm>
            <a:prstGeom prst="rect">
              <a:avLst/>
            </a:prstGeom>
            <a:solidFill>
              <a:srgbClr val="FF9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3979" name="Group 11"/>
            <p:cNvGrpSpPr/>
            <p:nvPr/>
          </p:nvGrpSpPr>
          <p:grpSpPr bwMode="auto">
            <a:xfrm>
              <a:off x="514" y="2547"/>
              <a:ext cx="292" cy="471"/>
              <a:chOff x="514" y="2547"/>
              <a:chExt cx="292" cy="471"/>
            </a:xfrm>
          </p:grpSpPr>
          <p:sp>
            <p:nvSpPr>
              <p:cNvPr id="83980" name="Freeform 12"/>
              <p:cNvSpPr/>
              <p:nvPr/>
            </p:nvSpPr>
            <p:spPr bwMode="auto">
              <a:xfrm>
                <a:off x="647" y="2639"/>
                <a:ext cx="7" cy="363"/>
              </a:xfrm>
              <a:custGeom>
                <a:avLst/>
                <a:gdLst>
                  <a:gd name="T0" fmla="*/ 22 w 22"/>
                  <a:gd name="T1" fmla="*/ 0 h 1089"/>
                  <a:gd name="T2" fmla="*/ 21 w 22"/>
                  <a:gd name="T3" fmla="*/ 1089 h 1089"/>
                  <a:gd name="T4" fmla="*/ 2 w 22"/>
                  <a:gd name="T5" fmla="*/ 1072 h 1089"/>
                  <a:gd name="T6" fmla="*/ 0 w 22"/>
                  <a:gd name="T7" fmla="*/ 34 h 1089"/>
                  <a:gd name="T8" fmla="*/ 22 w 22"/>
                  <a:gd name="T9" fmla="*/ 0 h 1089"/>
                </a:gdLst>
                <a:ahLst/>
                <a:cxnLst>
                  <a:cxn ang="0">
                    <a:pos x="T0" y="T1"/>
                  </a:cxn>
                  <a:cxn ang="0">
                    <a:pos x="T2" y="T3"/>
                  </a:cxn>
                  <a:cxn ang="0">
                    <a:pos x="T4" y="T5"/>
                  </a:cxn>
                  <a:cxn ang="0">
                    <a:pos x="T6" y="T7"/>
                  </a:cxn>
                  <a:cxn ang="0">
                    <a:pos x="T8" y="T9"/>
                  </a:cxn>
                </a:cxnLst>
                <a:rect l="0" t="0" r="r" b="b"/>
                <a:pathLst>
                  <a:path w="22" h="1089">
                    <a:moveTo>
                      <a:pt x="22" y="0"/>
                    </a:moveTo>
                    <a:lnTo>
                      <a:pt x="21" y="1089"/>
                    </a:lnTo>
                    <a:lnTo>
                      <a:pt x="2" y="1072"/>
                    </a:lnTo>
                    <a:lnTo>
                      <a:pt x="0" y="34"/>
                    </a:lnTo>
                    <a:lnTo>
                      <a:pt x="22"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981" name="Freeform 13"/>
              <p:cNvSpPr/>
              <p:nvPr/>
            </p:nvSpPr>
            <p:spPr bwMode="auto">
              <a:xfrm>
                <a:off x="689" y="2649"/>
                <a:ext cx="6" cy="354"/>
              </a:xfrm>
              <a:custGeom>
                <a:avLst/>
                <a:gdLst>
                  <a:gd name="T0" fmla="*/ 17 w 20"/>
                  <a:gd name="T1" fmla="*/ 0 h 1062"/>
                  <a:gd name="T2" fmla="*/ 20 w 20"/>
                  <a:gd name="T3" fmla="*/ 1044 h 1062"/>
                  <a:gd name="T4" fmla="*/ 2 w 20"/>
                  <a:gd name="T5" fmla="*/ 1062 h 1062"/>
                  <a:gd name="T6" fmla="*/ 0 w 20"/>
                  <a:gd name="T7" fmla="*/ 86 h 1062"/>
                  <a:gd name="T8" fmla="*/ 17 w 20"/>
                  <a:gd name="T9" fmla="*/ 0 h 1062"/>
                </a:gdLst>
                <a:ahLst/>
                <a:cxnLst>
                  <a:cxn ang="0">
                    <a:pos x="T0" y="T1"/>
                  </a:cxn>
                  <a:cxn ang="0">
                    <a:pos x="T2" y="T3"/>
                  </a:cxn>
                  <a:cxn ang="0">
                    <a:pos x="T4" y="T5"/>
                  </a:cxn>
                  <a:cxn ang="0">
                    <a:pos x="T6" y="T7"/>
                  </a:cxn>
                  <a:cxn ang="0">
                    <a:pos x="T8" y="T9"/>
                  </a:cxn>
                </a:cxnLst>
                <a:rect l="0" t="0" r="r" b="b"/>
                <a:pathLst>
                  <a:path w="20" h="1062">
                    <a:moveTo>
                      <a:pt x="17" y="0"/>
                    </a:moveTo>
                    <a:lnTo>
                      <a:pt x="20" y="1044"/>
                    </a:lnTo>
                    <a:lnTo>
                      <a:pt x="2" y="1062"/>
                    </a:lnTo>
                    <a:lnTo>
                      <a:pt x="0" y="86"/>
                    </a:lnTo>
                    <a:lnTo>
                      <a:pt x="17"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3982" name="Group 14"/>
              <p:cNvGrpSpPr/>
              <p:nvPr/>
            </p:nvGrpSpPr>
            <p:grpSpPr bwMode="auto">
              <a:xfrm>
                <a:off x="514" y="2547"/>
                <a:ext cx="292" cy="471"/>
                <a:chOff x="514" y="2547"/>
                <a:chExt cx="292" cy="471"/>
              </a:xfrm>
            </p:grpSpPr>
            <p:sp>
              <p:nvSpPr>
                <p:cNvPr id="83983" name="Rectangle 15"/>
                <p:cNvSpPr>
                  <a:spLocks noChangeArrowheads="1"/>
                </p:cNvSpPr>
                <p:nvPr/>
              </p:nvSpPr>
              <p:spPr bwMode="auto">
                <a:xfrm>
                  <a:off x="514" y="2547"/>
                  <a:ext cx="292" cy="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84" name="Rectangle 16"/>
                <p:cNvSpPr>
                  <a:spLocks noChangeArrowheads="1"/>
                </p:cNvSpPr>
                <p:nvPr/>
              </p:nvSpPr>
              <p:spPr bwMode="auto">
                <a:xfrm>
                  <a:off x="574" y="2591"/>
                  <a:ext cx="178" cy="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85" name="Freeform 17"/>
                <p:cNvSpPr/>
                <p:nvPr/>
              </p:nvSpPr>
              <p:spPr bwMode="auto">
                <a:xfrm>
                  <a:off x="672" y="2649"/>
                  <a:ext cx="22" cy="369"/>
                </a:xfrm>
                <a:custGeom>
                  <a:avLst/>
                  <a:gdLst>
                    <a:gd name="T0" fmla="*/ 67 w 67"/>
                    <a:gd name="T1" fmla="*/ 0 h 1105"/>
                    <a:gd name="T2" fmla="*/ 51 w 67"/>
                    <a:gd name="T3" fmla="*/ 72 h 1105"/>
                    <a:gd name="T4" fmla="*/ 25 w 67"/>
                    <a:gd name="T5" fmla="*/ 134 h 1105"/>
                    <a:gd name="T6" fmla="*/ 25 w 67"/>
                    <a:gd name="T7" fmla="*/ 1085 h 1105"/>
                    <a:gd name="T8" fmla="*/ 5 w 67"/>
                    <a:gd name="T9" fmla="*/ 1105 h 1105"/>
                    <a:gd name="T10" fmla="*/ 0 w 67"/>
                    <a:gd name="T11" fmla="*/ 116 h 1105"/>
                    <a:gd name="T12" fmla="*/ 67 w 67"/>
                    <a:gd name="T13" fmla="*/ 0 h 1105"/>
                  </a:gdLst>
                  <a:ahLst/>
                  <a:cxnLst>
                    <a:cxn ang="0">
                      <a:pos x="T0" y="T1"/>
                    </a:cxn>
                    <a:cxn ang="0">
                      <a:pos x="T2" y="T3"/>
                    </a:cxn>
                    <a:cxn ang="0">
                      <a:pos x="T4" y="T5"/>
                    </a:cxn>
                    <a:cxn ang="0">
                      <a:pos x="T6" y="T7"/>
                    </a:cxn>
                    <a:cxn ang="0">
                      <a:pos x="T8" y="T9"/>
                    </a:cxn>
                    <a:cxn ang="0">
                      <a:pos x="T10" y="T11"/>
                    </a:cxn>
                    <a:cxn ang="0">
                      <a:pos x="T12" y="T13"/>
                    </a:cxn>
                  </a:cxnLst>
                  <a:rect l="0" t="0" r="r" b="b"/>
                  <a:pathLst>
                    <a:path w="67" h="1105">
                      <a:moveTo>
                        <a:pt x="67" y="0"/>
                      </a:moveTo>
                      <a:lnTo>
                        <a:pt x="51" y="72"/>
                      </a:lnTo>
                      <a:lnTo>
                        <a:pt x="25" y="134"/>
                      </a:lnTo>
                      <a:lnTo>
                        <a:pt x="25" y="1085"/>
                      </a:lnTo>
                      <a:lnTo>
                        <a:pt x="5" y="1105"/>
                      </a:lnTo>
                      <a:lnTo>
                        <a:pt x="0" y="116"/>
                      </a:lnTo>
                      <a:lnTo>
                        <a:pt x="67"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986" name="Freeform 18"/>
                <p:cNvSpPr/>
                <p:nvPr/>
              </p:nvSpPr>
              <p:spPr bwMode="auto">
                <a:xfrm>
                  <a:off x="586" y="2636"/>
                  <a:ext cx="156" cy="55"/>
                </a:xfrm>
                <a:custGeom>
                  <a:avLst/>
                  <a:gdLst>
                    <a:gd name="T0" fmla="*/ 79 w 467"/>
                    <a:gd name="T1" fmla="*/ 166 h 166"/>
                    <a:gd name="T2" fmla="*/ 48 w 467"/>
                    <a:gd name="T3" fmla="*/ 129 h 166"/>
                    <a:gd name="T4" fmla="*/ 48 w 467"/>
                    <a:gd name="T5" fmla="*/ 19 h 166"/>
                    <a:gd name="T6" fmla="*/ 0 w 467"/>
                    <a:gd name="T7" fmla="*/ 19 h 166"/>
                    <a:gd name="T8" fmla="*/ 0 w 467"/>
                    <a:gd name="T9" fmla="*/ 0 h 166"/>
                    <a:gd name="T10" fmla="*/ 467 w 467"/>
                    <a:gd name="T11" fmla="*/ 0 h 166"/>
                    <a:gd name="T12" fmla="*/ 455 w 467"/>
                    <a:gd name="T13" fmla="*/ 19 h 166"/>
                    <a:gd name="T14" fmla="*/ 203 w 467"/>
                    <a:gd name="T15" fmla="*/ 19 h 166"/>
                    <a:gd name="T16" fmla="*/ 182 w 467"/>
                    <a:gd name="T17" fmla="*/ 50 h 166"/>
                    <a:gd name="T18" fmla="*/ 88 w 467"/>
                    <a:gd name="T19" fmla="*/ 50 h 166"/>
                    <a:gd name="T20" fmla="*/ 79 w 467"/>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166">
                      <a:moveTo>
                        <a:pt x="79" y="166"/>
                      </a:moveTo>
                      <a:lnTo>
                        <a:pt x="48" y="129"/>
                      </a:lnTo>
                      <a:lnTo>
                        <a:pt x="48" y="19"/>
                      </a:lnTo>
                      <a:lnTo>
                        <a:pt x="0" y="19"/>
                      </a:lnTo>
                      <a:lnTo>
                        <a:pt x="0" y="0"/>
                      </a:lnTo>
                      <a:lnTo>
                        <a:pt x="467" y="0"/>
                      </a:lnTo>
                      <a:lnTo>
                        <a:pt x="455" y="19"/>
                      </a:lnTo>
                      <a:lnTo>
                        <a:pt x="203" y="19"/>
                      </a:lnTo>
                      <a:lnTo>
                        <a:pt x="182" y="50"/>
                      </a:lnTo>
                      <a:lnTo>
                        <a:pt x="88" y="50"/>
                      </a:lnTo>
                      <a:lnTo>
                        <a:pt x="79" y="166"/>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987" name="Freeform 19"/>
                <p:cNvSpPr/>
                <p:nvPr/>
              </p:nvSpPr>
              <p:spPr bwMode="auto">
                <a:xfrm>
                  <a:off x="547" y="2565"/>
                  <a:ext cx="230" cy="8"/>
                </a:xfrm>
                <a:custGeom>
                  <a:avLst/>
                  <a:gdLst>
                    <a:gd name="T0" fmla="*/ 0 w 690"/>
                    <a:gd name="T1" fmla="*/ 2 h 23"/>
                    <a:gd name="T2" fmla="*/ 690 w 690"/>
                    <a:gd name="T3" fmla="*/ 0 h 23"/>
                    <a:gd name="T4" fmla="*/ 683 w 690"/>
                    <a:gd name="T5" fmla="*/ 22 h 23"/>
                    <a:gd name="T6" fmla="*/ 6 w 690"/>
                    <a:gd name="T7" fmla="*/ 23 h 23"/>
                    <a:gd name="T8" fmla="*/ 0 w 690"/>
                    <a:gd name="T9" fmla="*/ 2 h 23"/>
                  </a:gdLst>
                  <a:ahLst/>
                  <a:cxnLst>
                    <a:cxn ang="0">
                      <a:pos x="T0" y="T1"/>
                    </a:cxn>
                    <a:cxn ang="0">
                      <a:pos x="T2" y="T3"/>
                    </a:cxn>
                    <a:cxn ang="0">
                      <a:pos x="T4" y="T5"/>
                    </a:cxn>
                    <a:cxn ang="0">
                      <a:pos x="T6" y="T7"/>
                    </a:cxn>
                    <a:cxn ang="0">
                      <a:pos x="T8" y="T9"/>
                    </a:cxn>
                  </a:cxnLst>
                  <a:rect l="0" t="0" r="r" b="b"/>
                  <a:pathLst>
                    <a:path w="690" h="23">
                      <a:moveTo>
                        <a:pt x="0" y="2"/>
                      </a:moveTo>
                      <a:lnTo>
                        <a:pt x="690" y="0"/>
                      </a:lnTo>
                      <a:lnTo>
                        <a:pt x="683" y="22"/>
                      </a:lnTo>
                      <a:lnTo>
                        <a:pt x="6" y="23"/>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3988" name="Text Box 20"/>
          <p:cNvSpPr txBox="1">
            <a:spLocks noChangeArrowheads="1"/>
          </p:cNvSpPr>
          <p:nvPr/>
        </p:nvSpPr>
        <p:spPr bwMode="auto">
          <a:xfrm>
            <a:off x="3125788" y="1233805"/>
            <a:ext cx="5040312"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baseline="0">
                <a:solidFill>
                  <a:srgbClr val="0033CC"/>
                </a:solidFill>
                <a:latin typeface="Arial" panose="020B0604020202020204" pitchFamily="34" charset="0"/>
              </a:rPr>
              <a:t>模型</a:t>
            </a:r>
            <a:r>
              <a:rPr lang="en-US" altLang="zh-CN" sz="3600" b="1" baseline="0">
                <a:solidFill>
                  <a:srgbClr val="0033CC"/>
                </a:solidFill>
                <a:latin typeface="Arial" panose="020B0604020202020204" pitchFamily="34" charset="0"/>
              </a:rPr>
              <a:t>2</a:t>
            </a:r>
            <a:r>
              <a:rPr lang="zh-CN" altLang="en-US" sz="3600" b="1" baseline="0">
                <a:solidFill>
                  <a:schemeClr val="tx1"/>
                </a:solidFill>
                <a:latin typeface="Arial" panose="020B0604020202020204" pitchFamily="34" charset="0"/>
              </a:rPr>
              <a:t>（幂函数模型）</a:t>
            </a:r>
            <a:r>
              <a:rPr lang="zh-CN" altLang="en-US" sz="3200" b="1" baseline="0">
                <a:solidFill>
                  <a:schemeClr val="tx1"/>
                </a:solidFill>
                <a:latin typeface="Arial" panose="020B0604020202020204" pitchFamily="34" charset="0"/>
              </a:rPr>
              <a:t> </a:t>
            </a:r>
            <a:endParaRPr lang="zh-CN" altLang="en-US" sz="3200" b="1" baseline="0">
              <a:solidFill>
                <a:schemeClr val="tx1"/>
              </a:solidFill>
              <a:latin typeface="Arial" panose="020B0604020202020204" pitchFamily="34" charset="0"/>
            </a:endParaRPr>
          </a:p>
        </p:txBody>
      </p:sp>
      <p:grpSp>
        <p:nvGrpSpPr>
          <p:cNvPr id="83992" name="Group 24"/>
          <p:cNvGrpSpPr/>
          <p:nvPr/>
        </p:nvGrpSpPr>
        <p:grpSpPr bwMode="auto">
          <a:xfrm>
            <a:off x="1909763" y="2133918"/>
            <a:ext cx="8496300" cy="4024312"/>
            <a:chOff x="243" y="913"/>
            <a:chExt cx="5352" cy="2535"/>
          </a:xfrm>
        </p:grpSpPr>
        <p:sp>
          <p:nvSpPr>
            <p:cNvPr id="83990" name="AutoShape 22"/>
            <p:cNvSpPr>
              <a:spLocks noChangeArrowheads="1"/>
            </p:cNvSpPr>
            <p:nvPr/>
          </p:nvSpPr>
          <p:spPr bwMode="auto">
            <a:xfrm>
              <a:off x="243" y="913"/>
              <a:ext cx="5352" cy="2535"/>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83991" name="Text Box 23"/>
            <p:cNvSpPr txBox="1">
              <a:spLocks noChangeArrowheads="1"/>
            </p:cNvSpPr>
            <p:nvPr/>
          </p:nvSpPr>
          <p:spPr bwMode="auto">
            <a:xfrm>
              <a:off x="272" y="998"/>
              <a:ext cx="5245" cy="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baseline="0">
                  <a:solidFill>
                    <a:schemeClr val="tx1"/>
                  </a:solidFill>
                  <a:latin typeface="Arial" panose="020B0604020202020204" pitchFamily="34" charset="0"/>
                </a:rPr>
                <a:t>线性模型并未得到广泛的接受，要改进结果，能够想到的自然首先是幂函数模型，即令</a:t>
              </a:r>
              <a:r>
                <a:rPr lang="en-US" altLang="zh-CN" sz="2800" i="1" baseline="0">
                  <a:solidFill>
                    <a:srgbClr val="0033CC"/>
                  </a:solidFill>
                </a:rPr>
                <a:t>L=kB</a:t>
              </a:r>
              <a:r>
                <a:rPr lang="en-US" altLang="zh-CN" sz="2800" i="1" baseline="30000">
                  <a:solidFill>
                    <a:srgbClr val="0033CC"/>
                  </a:solidFill>
                </a:rPr>
                <a:t>a</a:t>
              </a:r>
              <a:r>
                <a:rPr lang="zh-CN" altLang="en-US" sz="2800" b="1" baseline="0">
                  <a:solidFill>
                    <a:schemeClr val="tx1"/>
                  </a:solidFill>
                  <a:latin typeface="Arial" panose="020B0604020202020204" pitchFamily="34" charset="0"/>
                </a:rPr>
                <a:t>，对此式取对数，得 到</a:t>
              </a:r>
              <a:r>
                <a:rPr lang="en-US" altLang="zh-CN" sz="2800" baseline="0">
                  <a:solidFill>
                    <a:srgbClr val="0033CC"/>
                  </a:solidFill>
                </a:rPr>
                <a:t>ln</a:t>
              </a:r>
              <a:r>
                <a:rPr lang="en-US" altLang="zh-CN" sz="2800" i="1" baseline="0">
                  <a:solidFill>
                    <a:srgbClr val="0033CC"/>
                  </a:solidFill>
                </a:rPr>
                <a:t>L</a:t>
              </a:r>
              <a:r>
                <a:rPr lang="en-US" altLang="zh-CN" sz="2800" baseline="0">
                  <a:solidFill>
                    <a:srgbClr val="0033CC"/>
                  </a:solidFill>
                </a:rPr>
                <a:t>=ln</a:t>
              </a:r>
              <a:r>
                <a:rPr lang="en-US" altLang="zh-CN" sz="2800" i="1" baseline="0">
                  <a:solidFill>
                    <a:srgbClr val="0033CC"/>
                  </a:solidFill>
                </a:rPr>
                <a:t>k</a:t>
              </a:r>
              <a:r>
                <a:rPr lang="en-US" altLang="zh-CN" sz="2800" baseline="0">
                  <a:solidFill>
                    <a:srgbClr val="0033CC"/>
                  </a:solidFill>
                </a:rPr>
                <a:t>+</a:t>
              </a:r>
              <a:r>
                <a:rPr lang="en-US" altLang="zh-CN" sz="2800" i="1" baseline="0">
                  <a:solidFill>
                    <a:srgbClr val="0033CC"/>
                  </a:solidFill>
                </a:rPr>
                <a:t>a </a:t>
              </a:r>
              <a:r>
                <a:rPr lang="en-US" altLang="zh-CN" sz="2800" baseline="0">
                  <a:solidFill>
                    <a:srgbClr val="0033CC"/>
                  </a:solidFill>
                </a:rPr>
                <a:t>ln</a:t>
              </a:r>
              <a:r>
                <a:rPr lang="en-US" altLang="zh-CN" sz="2800" i="1" baseline="0">
                  <a:solidFill>
                    <a:srgbClr val="0033CC"/>
                  </a:solidFill>
                </a:rPr>
                <a:t>B</a:t>
              </a:r>
              <a:r>
                <a:rPr lang="zh-CN" altLang="en-US" sz="2800" b="1" baseline="0">
                  <a:solidFill>
                    <a:schemeClr val="tx1"/>
                  </a:solidFill>
                  <a:latin typeface="Arial" panose="020B0604020202020204" pitchFamily="34" charset="0"/>
                </a:rPr>
                <a:t>。将原始数据也取对数，问题即转化了线性模型，可用最小二乘法求出参数。几十年前英国和爱尔兰采用的比较举重成绩优劣 的</a:t>
              </a:r>
              <a:r>
                <a:rPr lang="en-US" altLang="zh-CN" sz="2800" b="1" baseline="0">
                  <a:solidFill>
                    <a:srgbClr val="0033CC"/>
                  </a:solidFill>
                  <a:latin typeface="Arial" panose="020B0604020202020204" pitchFamily="34" charset="0"/>
                </a:rPr>
                <a:t>Austin</a:t>
              </a:r>
              <a:r>
                <a:rPr lang="zh-CN" altLang="en-US" sz="2800" b="1" baseline="0">
                  <a:solidFill>
                    <a:srgbClr val="0033CC"/>
                  </a:solidFill>
                  <a:latin typeface="Arial" panose="020B0604020202020204" pitchFamily="34" charset="0"/>
                </a:rPr>
                <a:t>公式</a:t>
              </a:r>
              <a:r>
                <a:rPr lang="zh-CN" altLang="en-US" sz="2800" b="1" baseline="0">
                  <a:solidFill>
                    <a:schemeClr val="tx1"/>
                  </a:solidFill>
                  <a:latin typeface="Arial" panose="020B0604020202020204" pitchFamily="34" charset="0"/>
                </a:rPr>
                <a:t>：</a:t>
              </a:r>
              <a:r>
                <a:rPr lang="en-US" altLang="zh-CN" sz="2800" i="1" baseline="0">
                  <a:solidFill>
                    <a:srgbClr val="0033CC"/>
                  </a:solidFill>
                </a:rPr>
                <a:t>L′=L/B</a:t>
              </a:r>
              <a:r>
                <a:rPr lang="en-US" altLang="zh-CN" sz="2800" baseline="30000">
                  <a:solidFill>
                    <a:srgbClr val="0033CC"/>
                  </a:solidFill>
                </a:rPr>
                <a:t>3/4</a:t>
              </a:r>
              <a:r>
                <a:rPr lang="zh-CN" altLang="en-US" sz="2800" b="1" baseline="0">
                  <a:solidFill>
                    <a:schemeClr val="tx1"/>
                  </a:solidFill>
                  <a:latin typeface="Arial" panose="020B0604020202020204" pitchFamily="34" charset="0"/>
                </a:rPr>
                <a:t>就是用这一方法求得的。</a:t>
              </a:r>
              <a:r>
                <a:rPr lang="zh-CN" altLang="en-US" sz="2800" baseline="0">
                  <a:solidFill>
                    <a:schemeClr val="tx1"/>
                  </a:solidFill>
                  <a:latin typeface="Arial" panose="020B0604020202020204" pitchFamily="34" charset="0"/>
                </a:rPr>
                <a:t> </a:t>
              </a:r>
              <a:endParaRPr lang="zh-CN" altLang="en-US" sz="2800" baseline="0">
                <a:solidFill>
                  <a:schemeClr val="tx1"/>
                </a:solidFill>
                <a:latin typeface="Arial" panose="020B0604020202020204" pitchFamily="34" charset="0"/>
              </a:endParaRPr>
            </a:p>
          </p:txBody>
        </p:sp>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1000" fill="hold"/>
                                        <p:tgtEl>
                                          <p:spTgt spid="83972"/>
                                        </p:tgtEl>
                                        <p:attrNameLst>
                                          <p:attrName>ppt_w</p:attrName>
                                        </p:attrNameLst>
                                      </p:cBhvr>
                                      <p:tavLst>
                                        <p:tav tm="0">
                                          <p:val>
                                            <p:strVal val="#ppt_w+.3"/>
                                          </p:val>
                                        </p:tav>
                                        <p:tav tm="100000">
                                          <p:val>
                                            <p:strVal val="#ppt_w"/>
                                          </p:val>
                                        </p:tav>
                                      </p:tavLst>
                                    </p:anim>
                                    <p:anim calcmode="lin" valueType="num">
                                      <p:cBhvr>
                                        <p:cTn id="8" dur="1000" fill="hold"/>
                                        <p:tgtEl>
                                          <p:spTgt spid="83972"/>
                                        </p:tgtEl>
                                        <p:attrNameLst>
                                          <p:attrName>ppt_h</p:attrName>
                                        </p:attrNameLst>
                                      </p:cBhvr>
                                      <p:tavLst>
                                        <p:tav tm="0">
                                          <p:val>
                                            <p:strVal val="#ppt_h"/>
                                          </p:val>
                                        </p:tav>
                                        <p:tav tm="100000">
                                          <p:val>
                                            <p:strVal val="#ppt_h"/>
                                          </p:val>
                                        </p:tav>
                                      </p:tavLst>
                                    </p:anim>
                                    <p:animEffect transition="in" filter="fade">
                                      <p:cBhvr>
                                        <p:cTn id="9" dur="1000"/>
                                        <p:tgtEl>
                                          <p:spTgt spid="83972"/>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83988"/>
                                        </p:tgtEl>
                                        <p:attrNameLst>
                                          <p:attrName>style.visibility</p:attrName>
                                        </p:attrNameLst>
                                      </p:cBhvr>
                                      <p:to>
                                        <p:strVal val="visible"/>
                                      </p:to>
                                    </p:set>
                                    <p:anim calcmode="lin" valueType="num">
                                      <p:cBhvr>
                                        <p:cTn id="13" dur="500" fill="hold"/>
                                        <p:tgtEl>
                                          <p:spTgt spid="83988"/>
                                        </p:tgtEl>
                                        <p:attrNameLst>
                                          <p:attrName>ppt_w</p:attrName>
                                        </p:attrNameLst>
                                      </p:cBhvr>
                                      <p:tavLst>
                                        <p:tav tm="0">
                                          <p:val>
                                            <p:fltVal val="0"/>
                                          </p:val>
                                        </p:tav>
                                        <p:tav tm="100000">
                                          <p:val>
                                            <p:strVal val="#ppt_w"/>
                                          </p:val>
                                        </p:tav>
                                      </p:tavLst>
                                    </p:anim>
                                    <p:anim calcmode="lin" valueType="num">
                                      <p:cBhvr>
                                        <p:cTn id="14" dur="500" fill="hold"/>
                                        <p:tgtEl>
                                          <p:spTgt spid="8398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3992"/>
                                        </p:tgtEl>
                                        <p:attrNameLst>
                                          <p:attrName>style.visibility</p:attrName>
                                        </p:attrNameLst>
                                      </p:cBhvr>
                                      <p:to>
                                        <p:strVal val="visible"/>
                                      </p:to>
                                    </p:set>
                                    <p:animEffect transition="in" filter="wipe(up)">
                                      <p:cBhvr>
                                        <p:cTn id="19" dur="500"/>
                                        <p:tgtEl>
                                          <p:spTgt spid="83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8"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6" name="Group 4"/>
          <p:cNvGrpSpPr/>
          <p:nvPr/>
        </p:nvGrpSpPr>
        <p:grpSpPr bwMode="auto">
          <a:xfrm rot="-5400000">
            <a:off x="1572578" y="776605"/>
            <a:ext cx="608012" cy="954088"/>
            <a:chOff x="479" y="2351"/>
            <a:chExt cx="350" cy="668"/>
          </a:xfrm>
        </p:grpSpPr>
        <p:sp>
          <p:nvSpPr>
            <p:cNvPr id="84997" name="Freeform 5"/>
            <p:cNvSpPr/>
            <p:nvPr/>
          </p:nvSpPr>
          <p:spPr bwMode="auto">
            <a:xfrm>
              <a:off x="479" y="2351"/>
              <a:ext cx="341" cy="664"/>
            </a:xfrm>
            <a:custGeom>
              <a:avLst/>
              <a:gdLst>
                <a:gd name="T0" fmla="*/ 368 w 1025"/>
                <a:gd name="T1" fmla="*/ 0 h 1992"/>
                <a:gd name="T2" fmla="*/ 678 w 1025"/>
                <a:gd name="T3" fmla="*/ 0 h 1992"/>
                <a:gd name="T4" fmla="*/ 619 w 1025"/>
                <a:gd name="T5" fmla="*/ 77 h 1992"/>
                <a:gd name="T6" fmla="*/ 439 w 1025"/>
                <a:gd name="T7" fmla="*/ 77 h 1992"/>
                <a:gd name="T8" fmla="*/ 371 w 1025"/>
                <a:gd name="T9" fmla="*/ 199 h 1992"/>
                <a:gd name="T10" fmla="*/ 681 w 1025"/>
                <a:gd name="T11" fmla="*/ 199 h 1992"/>
                <a:gd name="T12" fmla="*/ 618 w 1025"/>
                <a:gd name="T13" fmla="*/ 78 h 1992"/>
                <a:gd name="T14" fmla="*/ 678 w 1025"/>
                <a:gd name="T15" fmla="*/ 2 h 1992"/>
                <a:gd name="T16" fmla="*/ 786 w 1025"/>
                <a:gd name="T17" fmla="*/ 190 h 1992"/>
                <a:gd name="T18" fmla="*/ 845 w 1025"/>
                <a:gd name="T19" fmla="*/ 192 h 1992"/>
                <a:gd name="T20" fmla="*/ 865 w 1025"/>
                <a:gd name="T21" fmla="*/ 256 h 1992"/>
                <a:gd name="T22" fmla="*/ 957 w 1025"/>
                <a:gd name="T23" fmla="*/ 256 h 1992"/>
                <a:gd name="T24" fmla="*/ 958 w 1025"/>
                <a:gd name="T25" fmla="*/ 301 h 1992"/>
                <a:gd name="T26" fmla="*/ 993 w 1025"/>
                <a:gd name="T27" fmla="*/ 303 h 1992"/>
                <a:gd name="T28" fmla="*/ 1025 w 1025"/>
                <a:gd name="T29" fmla="*/ 303 h 1992"/>
                <a:gd name="T30" fmla="*/ 1025 w 1025"/>
                <a:gd name="T31" fmla="*/ 581 h 1992"/>
                <a:gd name="T32" fmla="*/ 957 w 1025"/>
                <a:gd name="T33" fmla="*/ 582 h 1992"/>
                <a:gd name="T34" fmla="*/ 956 w 1025"/>
                <a:gd name="T35" fmla="*/ 641 h 1992"/>
                <a:gd name="T36" fmla="*/ 869 w 1025"/>
                <a:gd name="T37" fmla="*/ 641 h 1992"/>
                <a:gd name="T38" fmla="*/ 844 w 1025"/>
                <a:gd name="T39" fmla="*/ 710 h 1992"/>
                <a:gd name="T40" fmla="*/ 796 w 1025"/>
                <a:gd name="T41" fmla="*/ 711 h 1992"/>
                <a:gd name="T42" fmla="*/ 792 w 1025"/>
                <a:gd name="T43" fmla="*/ 852 h 1992"/>
                <a:gd name="T44" fmla="*/ 760 w 1025"/>
                <a:gd name="T45" fmla="*/ 852 h 1992"/>
                <a:gd name="T46" fmla="*/ 749 w 1025"/>
                <a:gd name="T47" fmla="*/ 874 h 1992"/>
                <a:gd name="T48" fmla="*/ 749 w 1025"/>
                <a:gd name="T49" fmla="*/ 1015 h 1992"/>
                <a:gd name="T50" fmla="*/ 692 w 1025"/>
                <a:gd name="T51" fmla="*/ 1016 h 1992"/>
                <a:gd name="T52" fmla="*/ 696 w 1025"/>
                <a:gd name="T53" fmla="*/ 1864 h 1992"/>
                <a:gd name="T54" fmla="*/ 559 w 1025"/>
                <a:gd name="T55" fmla="*/ 1992 h 1992"/>
                <a:gd name="T56" fmla="*/ 385 w 1025"/>
                <a:gd name="T57" fmla="*/ 1845 h 1992"/>
                <a:gd name="T58" fmla="*/ 447 w 1025"/>
                <a:gd name="T59" fmla="*/ 1803 h 1992"/>
                <a:gd name="T60" fmla="*/ 447 w 1025"/>
                <a:gd name="T61" fmla="*/ 1754 h 1992"/>
                <a:gd name="T62" fmla="*/ 385 w 1025"/>
                <a:gd name="T63" fmla="*/ 1710 h 1992"/>
                <a:gd name="T64" fmla="*/ 447 w 1025"/>
                <a:gd name="T65" fmla="*/ 1672 h 1992"/>
                <a:gd name="T66" fmla="*/ 438 w 1025"/>
                <a:gd name="T67" fmla="*/ 1656 h 1992"/>
                <a:gd name="T68" fmla="*/ 384 w 1025"/>
                <a:gd name="T69" fmla="*/ 1622 h 1992"/>
                <a:gd name="T70" fmla="*/ 374 w 1025"/>
                <a:gd name="T71" fmla="*/ 1512 h 1992"/>
                <a:gd name="T72" fmla="*/ 367 w 1025"/>
                <a:gd name="T73" fmla="*/ 1501 h 1992"/>
                <a:gd name="T74" fmla="*/ 448 w 1025"/>
                <a:gd name="T75" fmla="*/ 1438 h 1992"/>
                <a:gd name="T76" fmla="*/ 448 w 1025"/>
                <a:gd name="T77" fmla="*/ 1383 h 1992"/>
                <a:gd name="T78" fmla="*/ 384 w 1025"/>
                <a:gd name="T79" fmla="*/ 1318 h 1992"/>
                <a:gd name="T80" fmla="*/ 447 w 1025"/>
                <a:gd name="T81" fmla="*/ 1261 h 1992"/>
                <a:gd name="T82" fmla="*/ 447 w 1025"/>
                <a:gd name="T83" fmla="*/ 1203 h 1992"/>
                <a:gd name="T84" fmla="*/ 385 w 1025"/>
                <a:gd name="T85" fmla="*/ 1129 h 1992"/>
                <a:gd name="T86" fmla="*/ 373 w 1025"/>
                <a:gd name="T87" fmla="*/ 1009 h 1992"/>
                <a:gd name="T88" fmla="*/ 298 w 1025"/>
                <a:gd name="T89" fmla="*/ 1009 h 1992"/>
                <a:gd name="T90" fmla="*/ 298 w 1025"/>
                <a:gd name="T91" fmla="*/ 846 h 1992"/>
                <a:gd name="T92" fmla="*/ 252 w 1025"/>
                <a:gd name="T93" fmla="*/ 846 h 1992"/>
                <a:gd name="T94" fmla="*/ 252 w 1025"/>
                <a:gd name="T95" fmla="*/ 704 h 1992"/>
                <a:gd name="T96" fmla="*/ 202 w 1025"/>
                <a:gd name="T97" fmla="*/ 704 h 1992"/>
                <a:gd name="T98" fmla="*/ 180 w 1025"/>
                <a:gd name="T99" fmla="*/ 636 h 1992"/>
                <a:gd name="T100" fmla="*/ 78 w 1025"/>
                <a:gd name="T101" fmla="*/ 636 h 1992"/>
                <a:gd name="T102" fmla="*/ 78 w 1025"/>
                <a:gd name="T103" fmla="*/ 576 h 1992"/>
                <a:gd name="T104" fmla="*/ 0 w 1025"/>
                <a:gd name="T105" fmla="*/ 576 h 1992"/>
                <a:gd name="T106" fmla="*/ 0 w 1025"/>
                <a:gd name="T107" fmla="*/ 295 h 1992"/>
                <a:gd name="T108" fmla="*/ 77 w 1025"/>
                <a:gd name="T109" fmla="*/ 295 h 1992"/>
                <a:gd name="T110" fmla="*/ 77 w 1025"/>
                <a:gd name="T111" fmla="*/ 255 h 1992"/>
                <a:gd name="T112" fmla="*/ 163 w 1025"/>
                <a:gd name="T113" fmla="*/ 255 h 1992"/>
                <a:gd name="T114" fmla="*/ 183 w 1025"/>
                <a:gd name="T115" fmla="*/ 237 h 1992"/>
                <a:gd name="T116" fmla="*/ 203 w 1025"/>
                <a:gd name="T117" fmla="*/ 192 h 1992"/>
                <a:gd name="T118" fmla="*/ 252 w 1025"/>
                <a:gd name="T119" fmla="*/ 192 h 1992"/>
                <a:gd name="T120" fmla="*/ 368 w 1025"/>
                <a:gd name="T121"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5" h="1992">
                  <a:moveTo>
                    <a:pt x="368" y="0"/>
                  </a:moveTo>
                  <a:lnTo>
                    <a:pt x="678" y="0"/>
                  </a:lnTo>
                  <a:lnTo>
                    <a:pt x="619" y="77"/>
                  </a:lnTo>
                  <a:lnTo>
                    <a:pt x="439" y="77"/>
                  </a:lnTo>
                  <a:lnTo>
                    <a:pt x="371" y="199"/>
                  </a:lnTo>
                  <a:lnTo>
                    <a:pt x="681" y="199"/>
                  </a:lnTo>
                  <a:lnTo>
                    <a:pt x="618" y="78"/>
                  </a:lnTo>
                  <a:lnTo>
                    <a:pt x="678" y="2"/>
                  </a:lnTo>
                  <a:lnTo>
                    <a:pt x="786" y="190"/>
                  </a:lnTo>
                  <a:lnTo>
                    <a:pt x="845" y="192"/>
                  </a:lnTo>
                  <a:lnTo>
                    <a:pt x="865" y="256"/>
                  </a:lnTo>
                  <a:lnTo>
                    <a:pt x="957" y="256"/>
                  </a:lnTo>
                  <a:lnTo>
                    <a:pt x="958" y="301"/>
                  </a:lnTo>
                  <a:lnTo>
                    <a:pt x="993" y="303"/>
                  </a:lnTo>
                  <a:lnTo>
                    <a:pt x="1025" y="303"/>
                  </a:lnTo>
                  <a:lnTo>
                    <a:pt x="1025" y="581"/>
                  </a:lnTo>
                  <a:lnTo>
                    <a:pt x="957" y="582"/>
                  </a:lnTo>
                  <a:lnTo>
                    <a:pt x="956" y="641"/>
                  </a:lnTo>
                  <a:lnTo>
                    <a:pt x="869" y="641"/>
                  </a:lnTo>
                  <a:lnTo>
                    <a:pt x="844" y="710"/>
                  </a:lnTo>
                  <a:lnTo>
                    <a:pt x="796" y="711"/>
                  </a:lnTo>
                  <a:lnTo>
                    <a:pt x="792" y="852"/>
                  </a:lnTo>
                  <a:lnTo>
                    <a:pt x="760" y="852"/>
                  </a:lnTo>
                  <a:lnTo>
                    <a:pt x="749" y="874"/>
                  </a:lnTo>
                  <a:lnTo>
                    <a:pt x="749" y="1015"/>
                  </a:lnTo>
                  <a:lnTo>
                    <a:pt x="692" y="1016"/>
                  </a:lnTo>
                  <a:lnTo>
                    <a:pt x="696" y="1864"/>
                  </a:lnTo>
                  <a:lnTo>
                    <a:pt x="559" y="1992"/>
                  </a:lnTo>
                  <a:lnTo>
                    <a:pt x="385" y="1845"/>
                  </a:lnTo>
                  <a:lnTo>
                    <a:pt x="447" y="1803"/>
                  </a:lnTo>
                  <a:lnTo>
                    <a:pt x="447" y="1754"/>
                  </a:lnTo>
                  <a:lnTo>
                    <a:pt x="385" y="1710"/>
                  </a:lnTo>
                  <a:lnTo>
                    <a:pt x="447" y="1672"/>
                  </a:lnTo>
                  <a:lnTo>
                    <a:pt x="438" y="1656"/>
                  </a:lnTo>
                  <a:lnTo>
                    <a:pt x="384" y="1622"/>
                  </a:lnTo>
                  <a:lnTo>
                    <a:pt x="374" y="1512"/>
                  </a:lnTo>
                  <a:lnTo>
                    <a:pt x="367" y="1501"/>
                  </a:lnTo>
                  <a:lnTo>
                    <a:pt x="448" y="1438"/>
                  </a:lnTo>
                  <a:lnTo>
                    <a:pt x="448" y="1383"/>
                  </a:lnTo>
                  <a:lnTo>
                    <a:pt x="384" y="1318"/>
                  </a:lnTo>
                  <a:lnTo>
                    <a:pt x="447" y="1261"/>
                  </a:lnTo>
                  <a:lnTo>
                    <a:pt x="447" y="1203"/>
                  </a:lnTo>
                  <a:lnTo>
                    <a:pt x="385" y="1129"/>
                  </a:lnTo>
                  <a:lnTo>
                    <a:pt x="373" y="1009"/>
                  </a:lnTo>
                  <a:lnTo>
                    <a:pt x="298" y="1009"/>
                  </a:lnTo>
                  <a:lnTo>
                    <a:pt x="298" y="846"/>
                  </a:lnTo>
                  <a:lnTo>
                    <a:pt x="252" y="846"/>
                  </a:lnTo>
                  <a:lnTo>
                    <a:pt x="252" y="704"/>
                  </a:lnTo>
                  <a:lnTo>
                    <a:pt x="202" y="704"/>
                  </a:lnTo>
                  <a:lnTo>
                    <a:pt x="180" y="636"/>
                  </a:lnTo>
                  <a:lnTo>
                    <a:pt x="78" y="636"/>
                  </a:lnTo>
                  <a:lnTo>
                    <a:pt x="78" y="576"/>
                  </a:lnTo>
                  <a:lnTo>
                    <a:pt x="0" y="576"/>
                  </a:lnTo>
                  <a:lnTo>
                    <a:pt x="0" y="295"/>
                  </a:lnTo>
                  <a:lnTo>
                    <a:pt x="77" y="295"/>
                  </a:lnTo>
                  <a:lnTo>
                    <a:pt x="77" y="255"/>
                  </a:lnTo>
                  <a:lnTo>
                    <a:pt x="163" y="255"/>
                  </a:lnTo>
                  <a:lnTo>
                    <a:pt x="183" y="237"/>
                  </a:lnTo>
                  <a:lnTo>
                    <a:pt x="203" y="192"/>
                  </a:lnTo>
                  <a:lnTo>
                    <a:pt x="252" y="192"/>
                  </a:lnTo>
                  <a:lnTo>
                    <a:pt x="368"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998" name="Freeform 6"/>
            <p:cNvSpPr/>
            <p:nvPr/>
          </p:nvSpPr>
          <p:spPr bwMode="auto">
            <a:xfrm>
              <a:off x="487" y="2354"/>
              <a:ext cx="342" cy="665"/>
            </a:xfrm>
            <a:custGeom>
              <a:avLst/>
              <a:gdLst>
                <a:gd name="T0" fmla="*/ 367 w 1026"/>
                <a:gd name="T1" fmla="*/ 0 h 1993"/>
                <a:gd name="T2" fmla="*/ 677 w 1026"/>
                <a:gd name="T3" fmla="*/ 0 h 1993"/>
                <a:gd name="T4" fmla="*/ 618 w 1026"/>
                <a:gd name="T5" fmla="*/ 77 h 1993"/>
                <a:gd name="T6" fmla="*/ 438 w 1026"/>
                <a:gd name="T7" fmla="*/ 77 h 1993"/>
                <a:gd name="T8" fmla="*/ 370 w 1026"/>
                <a:gd name="T9" fmla="*/ 198 h 1993"/>
                <a:gd name="T10" fmla="*/ 680 w 1026"/>
                <a:gd name="T11" fmla="*/ 198 h 1993"/>
                <a:gd name="T12" fmla="*/ 617 w 1026"/>
                <a:gd name="T13" fmla="*/ 78 h 1993"/>
                <a:gd name="T14" fmla="*/ 677 w 1026"/>
                <a:gd name="T15" fmla="*/ 1 h 1993"/>
                <a:gd name="T16" fmla="*/ 787 w 1026"/>
                <a:gd name="T17" fmla="*/ 190 h 1993"/>
                <a:gd name="T18" fmla="*/ 844 w 1026"/>
                <a:gd name="T19" fmla="*/ 191 h 1993"/>
                <a:gd name="T20" fmla="*/ 864 w 1026"/>
                <a:gd name="T21" fmla="*/ 256 h 1993"/>
                <a:gd name="T22" fmla="*/ 956 w 1026"/>
                <a:gd name="T23" fmla="*/ 256 h 1993"/>
                <a:gd name="T24" fmla="*/ 958 w 1026"/>
                <a:gd name="T25" fmla="*/ 301 h 1993"/>
                <a:gd name="T26" fmla="*/ 992 w 1026"/>
                <a:gd name="T27" fmla="*/ 302 h 1993"/>
                <a:gd name="T28" fmla="*/ 1026 w 1026"/>
                <a:gd name="T29" fmla="*/ 302 h 1993"/>
                <a:gd name="T30" fmla="*/ 1026 w 1026"/>
                <a:gd name="T31" fmla="*/ 581 h 1993"/>
                <a:gd name="T32" fmla="*/ 956 w 1026"/>
                <a:gd name="T33" fmla="*/ 582 h 1993"/>
                <a:gd name="T34" fmla="*/ 955 w 1026"/>
                <a:gd name="T35" fmla="*/ 640 h 1993"/>
                <a:gd name="T36" fmla="*/ 868 w 1026"/>
                <a:gd name="T37" fmla="*/ 640 h 1993"/>
                <a:gd name="T38" fmla="*/ 843 w 1026"/>
                <a:gd name="T39" fmla="*/ 710 h 1993"/>
                <a:gd name="T40" fmla="*/ 795 w 1026"/>
                <a:gd name="T41" fmla="*/ 711 h 1993"/>
                <a:gd name="T42" fmla="*/ 791 w 1026"/>
                <a:gd name="T43" fmla="*/ 852 h 1993"/>
                <a:gd name="T44" fmla="*/ 759 w 1026"/>
                <a:gd name="T45" fmla="*/ 852 h 1993"/>
                <a:gd name="T46" fmla="*/ 751 w 1026"/>
                <a:gd name="T47" fmla="*/ 864 h 1993"/>
                <a:gd name="T48" fmla="*/ 751 w 1026"/>
                <a:gd name="T49" fmla="*/ 1016 h 1993"/>
                <a:gd name="T50" fmla="*/ 691 w 1026"/>
                <a:gd name="T51" fmla="*/ 1016 h 1993"/>
                <a:gd name="T52" fmla="*/ 695 w 1026"/>
                <a:gd name="T53" fmla="*/ 1864 h 1993"/>
                <a:gd name="T54" fmla="*/ 559 w 1026"/>
                <a:gd name="T55" fmla="*/ 1993 h 1993"/>
                <a:gd name="T56" fmla="*/ 384 w 1026"/>
                <a:gd name="T57" fmla="*/ 1845 h 1993"/>
                <a:gd name="T58" fmla="*/ 446 w 1026"/>
                <a:gd name="T59" fmla="*/ 1803 h 1993"/>
                <a:gd name="T60" fmla="*/ 446 w 1026"/>
                <a:gd name="T61" fmla="*/ 1754 h 1993"/>
                <a:gd name="T62" fmla="*/ 384 w 1026"/>
                <a:gd name="T63" fmla="*/ 1710 h 1993"/>
                <a:gd name="T64" fmla="*/ 446 w 1026"/>
                <a:gd name="T65" fmla="*/ 1671 h 1993"/>
                <a:gd name="T66" fmla="*/ 437 w 1026"/>
                <a:gd name="T67" fmla="*/ 1656 h 1993"/>
                <a:gd name="T68" fmla="*/ 383 w 1026"/>
                <a:gd name="T69" fmla="*/ 1621 h 1993"/>
                <a:gd name="T70" fmla="*/ 373 w 1026"/>
                <a:gd name="T71" fmla="*/ 1511 h 1993"/>
                <a:gd name="T72" fmla="*/ 366 w 1026"/>
                <a:gd name="T73" fmla="*/ 1502 h 1993"/>
                <a:gd name="T74" fmla="*/ 447 w 1026"/>
                <a:gd name="T75" fmla="*/ 1437 h 1993"/>
                <a:gd name="T76" fmla="*/ 447 w 1026"/>
                <a:gd name="T77" fmla="*/ 1382 h 1993"/>
                <a:gd name="T78" fmla="*/ 383 w 1026"/>
                <a:gd name="T79" fmla="*/ 1318 h 1993"/>
                <a:gd name="T80" fmla="*/ 446 w 1026"/>
                <a:gd name="T81" fmla="*/ 1260 h 1993"/>
                <a:gd name="T82" fmla="*/ 446 w 1026"/>
                <a:gd name="T83" fmla="*/ 1203 h 1993"/>
                <a:gd name="T84" fmla="*/ 384 w 1026"/>
                <a:gd name="T85" fmla="*/ 1129 h 1993"/>
                <a:gd name="T86" fmla="*/ 372 w 1026"/>
                <a:gd name="T87" fmla="*/ 1008 h 1993"/>
                <a:gd name="T88" fmla="*/ 297 w 1026"/>
                <a:gd name="T89" fmla="*/ 1008 h 1993"/>
                <a:gd name="T90" fmla="*/ 297 w 1026"/>
                <a:gd name="T91" fmla="*/ 846 h 1993"/>
                <a:gd name="T92" fmla="*/ 253 w 1026"/>
                <a:gd name="T93" fmla="*/ 846 h 1993"/>
                <a:gd name="T94" fmla="*/ 253 w 1026"/>
                <a:gd name="T95" fmla="*/ 704 h 1993"/>
                <a:gd name="T96" fmla="*/ 201 w 1026"/>
                <a:gd name="T97" fmla="*/ 704 h 1993"/>
                <a:gd name="T98" fmla="*/ 179 w 1026"/>
                <a:gd name="T99" fmla="*/ 636 h 1993"/>
                <a:gd name="T100" fmla="*/ 77 w 1026"/>
                <a:gd name="T101" fmla="*/ 636 h 1993"/>
                <a:gd name="T102" fmla="*/ 77 w 1026"/>
                <a:gd name="T103" fmla="*/ 576 h 1993"/>
                <a:gd name="T104" fmla="*/ 0 w 1026"/>
                <a:gd name="T105" fmla="*/ 576 h 1993"/>
                <a:gd name="T106" fmla="*/ 0 w 1026"/>
                <a:gd name="T107" fmla="*/ 295 h 1993"/>
                <a:gd name="T108" fmla="*/ 76 w 1026"/>
                <a:gd name="T109" fmla="*/ 295 h 1993"/>
                <a:gd name="T110" fmla="*/ 76 w 1026"/>
                <a:gd name="T111" fmla="*/ 255 h 1993"/>
                <a:gd name="T112" fmla="*/ 162 w 1026"/>
                <a:gd name="T113" fmla="*/ 255 h 1993"/>
                <a:gd name="T114" fmla="*/ 182 w 1026"/>
                <a:gd name="T115" fmla="*/ 237 h 1993"/>
                <a:gd name="T116" fmla="*/ 203 w 1026"/>
                <a:gd name="T117" fmla="*/ 191 h 1993"/>
                <a:gd name="T118" fmla="*/ 253 w 1026"/>
                <a:gd name="T119" fmla="*/ 191 h 1993"/>
                <a:gd name="T120" fmla="*/ 367 w 1026"/>
                <a:gd name="T121"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993">
                  <a:moveTo>
                    <a:pt x="367" y="0"/>
                  </a:moveTo>
                  <a:lnTo>
                    <a:pt x="677" y="0"/>
                  </a:lnTo>
                  <a:lnTo>
                    <a:pt x="618" y="77"/>
                  </a:lnTo>
                  <a:lnTo>
                    <a:pt x="438" y="77"/>
                  </a:lnTo>
                  <a:lnTo>
                    <a:pt x="370" y="198"/>
                  </a:lnTo>
                  <a:lnTo>
                    <a:pt x="680" y="198"/>
                  </a:lnTo>
                  <a:lnTo>
                    <a:pt x="617" y="78"/>
                  </a:lnTo>
                  <a:lnTo>
                    <a:pt x="677" y="1"/>
                  </a:lnTo>
                  <a:lnTo>
                    <a:pt x="787" y="190"/>
                  </a:lnTo>
                  <a:lnTo>
                    <a:pt x="844" y="191"/>
                  </a:lnTo>
                  <a:lnTo>
                    <a:pt x="864" y="256"/>
                  </a:lnTo>
                  <a:lnTo>
                    <a:pt x="956" y="256"/>
                  </a:lnTo>
                  <a:lnTo>
                    <a:pt x="958" y="301"/>
                  </a:lnTo>
                  <a:lnTo>
                    <a:pt x="992" y="302"/>
                  </a:lnTo>
                  <a:lnTo>
                    <a:pt x="1026" y="302"/>
                  </a:lnTo>
                  <a:lnTo>
                    <a:pt x="1026" y="581"/>
                  </a:lnTo>
                  <a:lnTo>
                    <a:pt x="956" y="582"/>
                  </a:lnTo>
                  <a:lnTo>
                    <a:pt x="955" y="640"/>
                  </a:lnTo>
                  <a:lnTo>
                    <a:pt x="868" y="640"/>
                  </a:lnTo>
                  <a:lnTo>
                    <a:pt x="843" y="710"/>
                  </a:lnTo>
                  <a:lnTo>
                    <a:pt x="795" y="711"/>
                  </a:lnTo>
                  <a:lnTo>
                    <a:pt x="791" y="852"/>
                  </a:lnTo>
                  <a:lnTo>
                    <a:pt x="759" y="852"/>
                  </a:lnTo>
                  <a:lnTo>
                    <a:pt x="751" y="864"/>
                  </a:lnTo>
                  <a:lnTo>
                    <a:pt x="751" y="1016"/>
                  </a:lnTo>
                  <a:lnTo>
                    <a:pt x="691" y="1016"/>
                  </a:lnTo>
                  <a:lnTo>
                    <a:pt x="695" y="1864"/>
                  </a:lnTo>
                  <a:lnTo>
                    <a:pt x="559" y="1993"/>
                  </a:lnTo>
                  <a:lnTo>
                    <a:pt x="384" y="1845"/>
                  </a:lnTo>
                  <a:lnTo>
                    <a:pt x="446" y="1803"/>
                  </a:lnTo>
                  <a:lnTo>
                    <a:pt x="446" y="1754"/>
                  </a:lnTo>
                  <a:lnTo>
                    <a:pt x="384" y="1710"/>
                  </a:lnTo>
                  <a:lnTo>
                    <a:pt x="446" y="1671"/>
                  </a:lnTo>
                  <a:lnTo>
                    <a:pt x="437" y="1656"/>
                  </a:lnTo>
                  <a:lnTo>
                    <a:pt x="383" y="1621"/>
                  </a:lnTo>
                  <a:lnTo>
                    <a:pt x="373" y="1511"/>
                  </a:lnTo>
                  <a:lnTo>
                    <a:pt x="366" y="1502"/>
                  </a:lnTo>
                  <a:lnTo>
                    <a:pt x="447" y="1437"/>
                  </a:lnTo>
                  <a:lnTo>
                    <a:pt x="447" y="1382"/>
                  </a:lnTo>
                  <a:lnTo>
                    <a:pt x="383" y="1318"/>
                  </a:lnTo>
                  <a:lnTo>
                    <a:pt x="446" y="1260"/>
                  </a:lnTo>
                  <a:lnTo>
                    <a:pt x="446" y="1203"/>
                  </a:lnTo>
                  <a:lnTo>
                    <a:pt x="384" y="1129"/>
                  </a:lnTo>
                  <a:lnTo>
                    <a:pt x="372" y="1008"/>
                  </a:lnTo>
                  <a:lnTo>
                    <a:pt x="297" y="1008"/>
                  </a:lnTo>
                  <a:lnTo>
                    <a:pt x="297" y="846"/>
                  </a:lnTo>
                  <a:lnTo>
                    <a:pt x="253" y="846"/>
                  </a:lnTo>
                  <a:lnTo>
                    <a:pt x="253" y="704"/>
                  </a:lnTo>
                  <a:lnTo>
                    <a:pt x="201" y="704"/>
                  </a:lnTo>
                  <a:lnTo>
                    <a:pt x="179" y="636"/>
                  </a:lnTo>
                  <a:lnTo>
                    <a:pt x="77" y="636"/>
                  </a:lnTo>
                  <a:lnTo>
                    <a:pt x="77" y="576"/>
                  </a:lnTo>
                  <a:lnTo>
                    <a:pt x="0" y="576"/>
                  </a:lnTo>
                  <a:lnTo>
                    <a:pt x="0" y="295"/>
                  </a:lnTo>
                  <a:lnTo>
                    <a:pt x="76" y="295"/>
                  </a:lnTo>
                  <a:lnTo>
                    <a:pt x="76" y="255"/>
                  </a:lnTo>
                  <a:lnTo>
                    <a:pt x="162" y="255"/>
                  </a:lnTo>
                  <a:lnTo>
                    <a:pt x="182" y="237"/>
                  </a:lnTo>
                  <a:lnTo>
                    <a:pt x="203" y="191"/>
                  </a:lnTo>
                  <a:lnTo>
                    <a:pt x="253" y="191"/>
                  </a:lnTo>
                  <a:lnTo>
                    <a:pt x="367" y="0"/>
                  </a:lnTo>
                  <a:close/>
                </a:path>
              </a:pathLst>
            </a:custGeom>
            <a:solidFill>
              <a:srgbClr val="BF7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4999" name="Group 7"/>
            <p:cNvGrpSpPr/>
            <p:nvPr/>
          </p:nvGrpSpPr>
          <p:grpSpPr bwMode="auto">
            <a:xfrm>
              <a:off x="535" y="2461"/>
              <a:ext cx="261" cy="76"/>
              <a:chOff x="535" y="2461"/>
              <a:chExt cx="261" cy="76"/>
            </a:xfrm>
          </p:grpSpPr>
          <p:sp>
            <p:nvSpPr>
              <p:cNvPr id="85000" name="Freeform 8"/>
              <p:cNvSpPr/>
              <p:nvPr/>
            </p:nvSpPr>
            <p:spPr bwMode="auto">
              <a:xfrm>
                <a:off x="535" y="2461"/>
                <a:ext cx="242" cy="76"/>
              </a:xfrm>
              <a:custGeom>
                <a:avLst/>
                <a:gdLst>
                  <a:gd name="T0" fmla="*/ 0 w 725"/>
                  <a:gd name="T1" fmla="*/ 119 h 229"/>
                  <a:gd name="T2" fmla="*/ 63 w 725"/>
                  <a:gd name="T3" fmla="*/ 0 h 229"/>
                  <a:gd name="T4" fmla="*/ 725 w 725"/>
                  <a:gd name="T5" fmla="*/ 0 h 229"/>
                  <a:gd name="T6" fmla="*/ 719 w 725"/>
                  <a:gd name="T7" fmla="*/ 9 h 229"/>
                  <a:gd name="T8" fmla="*/ 70 w 725"/>
                  <a:gd name="T9" fmla="*/ 9 h 229"/>
                  <a:gd name="T10" fmla="*/ 12 w 725"/>
                  <a:gd name="T11" fmla="*/ 119 h 229"/>
                  <a:gd name="T12" fmla="*/ 69 w 725"/>
                  <a:gd name="T13" fmla="*/ 221 h 229"/>
                  <a:gd name="T14" fmla="*/ 58 w 725"/>
                  <a:gd name="T15" fmla="*/ 229 h 229"/>
                  <a:gd name="T16" fmla="*/ 0 w 725"/>
                  <a:gd name="T17" fmla="*/ 1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9">
                    <a:moveTo>
                      <a:pt x="0" y="119"/>
                    </a:moveTo>
                    <a:lnTo>
                      <a:pt x="63" y="0"/>
                    </a:lnTo>
                    <a:lnTo>
                      <a:pt x="725" y="0"/>
                    </a:lnTo>
                    <a:lnTo>
                      <a:pt x="719" y="9"/>
                    </a:lnTo>
                    <a:lnTo>
                      <a:pt x="70" y="9"/>
                    </a:lnTo>
                    <a:lnTo>
                      <a:pt x="12" y="119"/>
                    </a:lnTo>
                    <a:lnTo>
                      <a:pt x="69" y="221"/>
                    </a:lnTo>
                    <a:lnTo>
                      <a:pt x="58" y="229"/>
                    </a:lnTo>
                    <a:lnTo>
                      <a:pt x="0" y="119"/>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001" name="Freeform 9"/>
              <p:cNvSpPr/>
              <p:nvPr/>
            </p:nvSpPr>
            <p:spPr bwMode="auto">
              <a:xfrm>
                <a:off x="554" y="2461"/>
                <a:ext cx="242" cy="76"/>
              </a:xfrm>
              <a:custGeom>
                <a:avLst/>
                <a:gdLst>
                  <a:gd name="T0" fmla="*/ 725 w 725"/>
                  <a:gd name="T1" fmla="*/ 109 h 228"/>
                  <a:gd name="T2" fmla="*/ 662 w 725"/>
                  <a:gd name="T3" fmla="*/ 228 h 228"/>
                  <a:gd name="T4" fmla="*/ 0 w 725"/>
                  <a:gd name="T5" fmla="*/ 228 h 228"/>
                  <a:gd name="T6" fmla="*/ 6 w 725"/>
                  <a:gd name="T7" fmla="*/ 220 h 228"/>
                  <a:gd name="T8" fmla="*/ 655 w 725"/>
                  <a:gd name="T9" fmla="*/ 220 h 228"/>
                  <a:gd name="T10" fmla="*/ 713 w 725"/>
                  <a:gd name="T11" fmla="*/ 109 h 228"/>
                  <a:gd name="T12" fmla="*/ 656 w 725"/>
                  <a:gd name="T13" fmla="*/ 7 h 228"/>
                  <a:gd name="T14" fmla="*/ 667 w 725"/>
                  <a:gd name="T15" fmla="*/ 0 h 228"/>
                  <a:gd name="T16" fmla="*/ 725 w 725"/>
                  <a:gd name="T17"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8">
                    <a:moveTo>
                      <a:pt x="725" y="109"/>
                    </a:moveTo>
                    <a:lnTo>
                      <a:pt x="662" y="228"/>
                    </a:lnTo>
                    <a:lnTo>
                      <a:pt x="0" y="228"/>
                    </a:lnTo>
                    <a:lnTo>
                      <a:pt x="6" y="220"/>
                    </a:lnTo>
                    <a:lnTo>
                      <a:pt x="655" y="220"/>
                    </a:lnTo>
                    <a:lnTo>
                      <a:pt x="713" y="109"/>
                    </a:lnTo>
                    <a:lnTo>
                      <a:pt x="656" y="7"/>
                    </a:lnTo>
                    <a:lnTo>
                      <a:pt x="667" y="0"/>
                    </a:lnTo>
                    <a:lnTo>
                      <a:pt x="725" y="109"/>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5002" name="Rectangle 10"/>
            <p:cNvSpPr>
              <a:spLocks noChangeArrowheads="1"/>
            </p:cNvSpPr>
            <p:nvPr/>
          </p:nvSpPr>
          <p:spPr bwMode="auto">
            <a:xfrm>
              <a:off x="514" y="2450"/>
              <a:ext cx="291" cy="3"/>
            </a:xfrm>
            <a:prstGeom prst="rect">
              <a:avLst/>
            </a:prstGeom>
            <a:solidFill>
              <a:srgbClr val="FF9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5003" name="Group 11"/>
            <p:cNvGrpSpPr/>
            <p:nvPr/>
          </p:nvGrpSpPr>
          <p:grpSpPr bwMode="auto">
            <a:xfrm>
              <a:off x="514" y="2547"/>
              <a:ext cx="292" cy="471"/>
              <a:chOff x="514" y="2547"/>
              <a:chExt cx="292" cy="471"/>
            </a:xfrm>
          </p:grpSpPr>
          <p:sp>
            <p:nvSpPr>
              <p:cNvPr id="85004" name="Freeform 12"/>
              <p:cNvSpPr/>
              <p:nvPr/>
            </p:nvSpPr>
            <p:spPr bwMode="auto">
              <a:xfrm>
                <a:off x="647" y="2639"/>
                <a:ext cx="7" cy="363"/>
              </a:xfrm>
              <a:custGeom>
                <a:avLst/>
                <a:gdLst>
                  <a:gd name="T0" fmla="*/ 22 w 22"/>
                  <a:gd name="T1" fmla="*/ 0 h 1089"/>
                  <a:gd name="T2" fmla="*/ 21 w 22"/>
                  <a:gd name="T3" fmla="*/ 1089 h 1089"/>
                  <a:gd name="T4" fmla="*/ 2 w 22"/>
                  <a:gd name="T5" fmla="*/ 1072 h 1089"/>
                  <a:gd name="T6" fmla="*/ 0 w 22"/>
                  <a:gd name="T7" fmla="*/ 34 h 1089"/>
                  <a:gd name="T8" fmla="*/ 22 w 22"/>
                  <a:gd name="T9" fmla="*/ 0 h 1089"/>
                </a:gdLst>
                <a:ahLst/>
                <a:cxnLst>
                  <a:cxn ang="0">
                    <a:pos x="T0" y="T1"/>
                  </a:cxn>
                  <a:cxn ang="0">
                    <a:pos x="T2" y="T3"/>
                  </a:cxn>
                  <a:cxn ang="0">
                    <a:pos x="T4" y="T5"/>
                  </a:cxn>
                  <a:cxn ang="0">
                    <a:pos x="T6" y="T7"/>
                  </a:cxn>
                  <a:cxn ang="0">
                    <a:pos x="T8" y="T9"/>
                  </a:cxn>
                </a:cxnLst>
                <a:rect l="0" t="0" r="r" b="b"/>
                <a:pathLst>
                  <a:path w="22" h="1089">
                    <a:moveTo>
                      <a:pt x="22" y="0"/>
                    </a:moveTo>
                    <a:lnTo>
                      <a:pt x="21" y="1089"/>
                    </a:lnTo>
                    <a:lnTo>
                      <a:pt x="2" y="1072"/>
                    </a:lnTo>
                    <a:lnTo>
                      <a:pt x="0" y="34"/>
                    </a:lnTo>
                    <a:lnTo>
                      <a:pt x="22"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005" name="Freeform 13"/>
              <p:cNvSpPr/>
              <p:nvPr/>
            </p:nvSpPr>
            <p:spPr bwMode="auto">
              <a:xfrm>
                <a:off x="689" y="2649"/>
                <a:ext cx="6" cy="354"/>
              </a:xfrm>
              <a:custGeom>
                <a:avLst/>
                <a:gdLst>
                  <a:gd name="T0" fmla="*/ 17 w 20"/>
                  <a:gd name="T1" fmla="*/ 0 h 1062"/>
                  <a:gd name="T2" fmla="*/ 20 w 20"/>
                  <a:gd name="T3" fmla="*/ 1044 h 1062"/>
                  <a:gd name="T4" fmla="*/ 2 w 20"/>
                  <a:gd name="T5" fmla="*/ 1062 h 1062"/>
                  <a:gd name="T6" fmla="*/ 0 w 20"/>
                  <a:gd name="T7" fmla="*/ 86 h 1062"/>
                  <a:gd name="T8" fmla="*/ 17 w 20"/>
                  <a:gd name="T9" fmla="*/ 0 h 1062"/>
                </a:gdLst>
                <a:ahLst/>
                <a:cxnLst>
                  <a:cxn ang="0">
                    <a:pos x="T0" y="T1"/>
                  </a:cxn>
                  <a:cxn ang="0">
                    <a:pos x="T2" y="T3"/>
                  </a:cxn>
                  <a:cxn ang="0">
                    <a:pos x="T4" y="T5"/>
                  </a:cxn>
                  <a:cxn ang="0">
                    <a:pos x="T6" y="T7"/>
                  </a:cxn>
                  <a:cxn ang="0">
                    <a:pos x="T8" y="T9"/>
                  </a:cxn>
                </a:cxnLst>
                <a:rect l="0" t="0" r="r" b="b"/>
                <a:pathLst>
                  <a:path w="20" h="1062">
                    <a:moveTo>
                      <a:pt x="17" y="0"/>
                    </a:moveTo>
                    <a:lnTo>
                      <a:pt x="20" y="1044"/>
                    </a:lnTo>
                    <a:lnTo>
                      <a:pt x="2" y="1062"/>
                    </a:lnTo>
                    <a:lnTo>
                      <a:pt x="0" y="86"/>
                    </a:lnTo>
                    <a:lnTo>
                      <a:pt x="17"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5006" name="Group 14"/>
              <p:cNvGrpSpPr/>
              <p:nvPr/>
            </p:nvGrpSpPr>
            <p:grpSpPr bwMode="auto">
              <a:xfrm>
                <a:off x="514" y="2547"/>
                <a:ext cx="292" cy="471"/>
                <a:chOff x="514" y="2547"/>
                <a:chExt cx="292" cy="471"/>
              </a:xfrm>
            </p:grpSpPr>
            <p:sp>
              <p:nvSpPr>
                <p:cNvPr id="85007" name="Rectangle 15"/>
                <p:cNvSpPr>
                  <a:spLocks noChangeArrowheads="1"/>
                </p:cNvSpPr>
                <p:nvPr/>
              </p:nvSpPr>
              <p:spPr bwMode="auto">
                <a:xfrm>
                  <a:off x="514" y="2547"/>
                  <a:ext cx="292" cy="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008" name="Rectangle 16"/>
                <p:cNvSpPr>
                  <a:spLocks noChangeArrowheads="1"/>
                </p:cNvSpPr>
                <p:nvPr/>
              </p:nvSpPr>
              <p:spPr bwMode="auto">
                <a:xfrm>
                  <a:off x="574" y="2591"/>
                  <a:ext cx="178" cy="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009" name="Freeform 17"/>
                <p:cNvSpPr/>
                <p:nvPr/>
              </p:nvSpPr>
              <p:spPr bwMode="auto">
                <a:xfrm>
                  <a:off x="672" y="2649"/>
                  <a:ext cx="22" cy="369"/>
                </a:xfrm>
                <a:custGeom>
                  <a:avLst/>
                  <a:gdLst>
                    <a:gd name="T0" fmla="*/ 67 w 67"/>
                    <a:gd name="T1" fmla="*/ 0 h 1105"/>
                    <a:gd name="T2" fmla="*/ 51 w 67"/>
                    <a:gd name="T3" fmla="*/ 72 h 1105"/>
                    <a:gd name="T4" fmla="*/ 25 w 67"/>
                    <a:gd name="T5" fmla="*/ 134 h 1105"/>
                    <a:gd name="T6" fmla="*/ 25 w 67"/>
                    <a:gd name="T7" fmla="*/ 1085 h 1105"/>
                    <a:gd name="T8" fmla="*/ 5 w 67"/>
                    <a:gd name="T9" fmla="*/ 1105 h 1105"/>
                    <a:gd name="T10" fmla="*/ 0 w 67"/>
                    <a:gd name="T11" fmla="*/ 116 h 1105"/>
                    <a:gd name="T12" fmla="*/ 67 w 67"/>
                    <a:gd name="T13" fmla="*/ 0 h 1105"/>
                  </a:gdLst>
                  <a:ahLst/>
                  <a:cxnLst>
                    <a:cxn ang="0">
                      <a:pos x="T0" y="T1"/>
                    </a:cxn>
                    <a:cxn ang="0">
                      <a:pos x="T2" y="T3"/>
                    </a:cxn>
                    <a:cxn ang="0">
                      <a:pos x="T4" y="T5"/>
                    </a:cxn>
                    <a:cxn ang="0">
                      <a:pos x="T6" y="T7"/>
                    </a:cxn>
                    <a:cxn ang="0">
                      <a:pos x="T8" y="T9"/>
                    </a:cxn>
                    <a:cxn ang="0">
                      <a:pos x="T10" y="T11"/>
                    </a:cxn>
                    <a:cxn ang="0">
                      <a:pos x="T12" y="T13"/>
                    </a:cxn>
                  </a:cxnLst>
                  <a:rect l="0" t="0" r="r" b="b"/>
                  <a:pathLst>
                    <a:path w="67" h="1105">
                      <a:moveTo>
                        <a:pt x="67" y="0"/>
                      </a:moveTo>
                      <a:lnTo>
                        <a:pt x="51" y="72"/>
                      </a:lnTo>
                      <a:lnTo>
                        <a:pt x="25" y="134"/>
                      </a:lnTo>
                      <a:lnTo>
                        <a:pt x="25" y="1085"/>
                      </a:lnTo>
                      <a:lnTo>
                        <a:pt x="5" y="1105"/>
                      </a:lnTo>
                      <a:lnTo>
                        <a:pt x="0" y="116"/>
                      </a:lnTo>
                      <a:lnTo>
                        <a:pt x="67"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010" name="Freeform 18"/>
                <p:cNvSpPr/>
                <p:nvPr/>
              </p:nvSpPr>
              <p:spPr bwMode="auto">
                <a:xfrm>
                  <a:off x="586" y="2636"/>
                  <a:ext cx="156" cy="55"/>
                </a:xfrm>
                <a:custGeom>
                  <a:avLst/>
                  <a:gdLst>
                    <a:gd name="T0" fmla="*/ 79 w 467"/>
                    <a:gd name="T1" fmla="*/ 166 h 166"/>
                    <a:gd name="T2" fmla="*/ 48 w 467"/>
                    <a:gd name="T3" fmla="*/ 129 h 166"/>
                    <a:gd name="T4" fmla="*/ 48 w 467"/>
                    <a:gd name="T5" fmla="*/ 19 h 166"/>
                    <a:gd name="T6" fmla="*/ 0 w 467"/>
                    <a:gd name="T7" fmla="*/ 19 h 166"/>
                    <a:gd name="T8" fmla="*/ 0 w 467"/>
                    <a:gd name="T9" fmla="*/ 0 h 166"/>
                    <a:gd name="T10" fmla="*/ 467 w 467"/>
                    <a:gd name="T11" fmla="*/ 0 h 166"/>
                    <a:gd name="T12" fmla="*/ 455 w 467"/>
                    <a:gd name="T13" fmla="*/ 19 h 166"/>
                    <a:gd name="T14" fmla="*/ 203 w 467"/>
                    <a:gd name="T15" fmla="*/ 19 h 166"/>
                    <a:gd name="T16" fmla="*/ 182 w 467"/>
                    <a:gd name="T17" fmla="*/ 50 h 166"/>
                    <a:gd name="T18" fmla="*/ 88 w 467"/>
                    <a:gd name="T19" fmla="*/ 50 h 166"/>
                    <a:gd name="T20" fmla="*/ 79 w 467"/>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166">
                      <a:moveTo>
                        <a:pt x="79" y="166"/>
                      </a:moveTo>
                      <a:lnTo>
                        <a:pt x="48" y="129"/>
                      </a:lnTo>
                      <a:lnTo>
                        <a:pt x="48" y="19"/>
                      </a:lnTo>
                      <a:lnTo>
                        <a:pt x="0" y="19"/>
                      </a:lnTo>
                      <a:lnTo>
                        <a:pt x="0" y="0"/>
                      </a:lnTo>
                      <a:lnTo>
                        <a:pt x="467" y="0"/>
                      </a:lnTo>
                      <a:lnTo>
                        <a:pt x="455" y="19"/>
                      </a:lnTo>
                      <a:lnTo>
                        <a:pt x="203" y="19"/>
                      </a:lnTo>
                      <a:lnTo>
                        <a:pt x="182" y="50"/>
                      </a:lnTo>
                      <a:lnTo>
                        <a:pt x="88" y="50"/>
                      </a:lnTo>
                      <a:lnTo>
                        <a:pt x="79" y="166"/>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011" name="Freeform 19"/>
                <p:cNvSpPr/>
                <p:nvPr/>
              </p:nvSpPr>
              <p:spPr bwMode="auto">
                <a:xfrm>
                  <a:off x="547" y="2565"/>
                  <a:ext cx="230" cy="8"/>
                </a:xfrm>
                <a:custGeom>
                  <a:avLst/>
                  <a:gdLst>
                    <a:gd name="T0" fmla="*/ 0 w 690"/>
                    <a:gd name="T1" fmla="*/ 2 h 23"/>
                    <a:gd name="T2" fmla="*/ 690 w 690"/>
                    <a:gd name="T3" fmla="*/ 0 h 23"/>
                    <a:gd name="T4" fmla="*/ 683 w 690"/>
                    <a:gd name="T5" fmla="*/ 22 h 23"/>
                    <a:gd name="T6" fmla="*/ 6 w 690"/>
                    <a:gd name="T7" fmla="*/ 23 h 23"/>
                    <a:gd name="T8" fmla="*/ 0 w 690"/>
                    <a:gd name="T9" fmla="*/ 2 h 23"/>
                  </a:gdLst>
                  <a:ahLst/>
                  <a:cxnLst>
                    <a:cxn ang="0">
                      <a:pos x="T0" y="T1"/>
                    </a:cxn>
                    <a:cxn ang="0">
                      <a:pos x="T2" y="T3"/>
                    </a:cxn>
                    <a:cxn ang="0">
                      <a:pos x="T4" y="T5"/>
                    </a:cxn>
                    <a:cxn ang="0">
                      <a:pos x="T6" y="T7"/>
                    </a:cxn>
                    <a:cxn ang="0">
                      <a:pos x="T8" y="T9"/>
                    </a:cxn>
                  </a:cxnLst>
                  <a:rect l="0" t="0" r="r" b="b"/>
                  <a:pathLst>
                    <a:path w="690" h="23">
                      <a:moveTo>
                        <a:pt x="0" y="2"/>
                      </a:moveTo>
                      <a:lnTo>
                        <a:pt x="690" y="0"/>
                      </a:lnTo>
                      <a:lnTo>
                        <a:pt x="683" y="22"/>
                      </a:lnTo>
                      <a:lnTo>
                        <a:pt x="6" y="23"/>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5012" name="Text Box 20"/>
          <p:cNvSpPr txBox="1">
            <a:spLocks noChangeArrowheads="1"/>
          </p:cNvSpPr>
          <p:nvPr/>
        </p:nvSpPr>
        <p:spPr bwMode="auto">
          <a:xfrm>
            <a:off x="2718753" y="963930"/>
            <a:ext cx="5040312"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baseline="0">
                <a:solidFill>
                  <a:srgbClr val="0033CC"/>
                </a:solidFill>
                <a:latin typeface="Arial" panose="020B0604020202020204" pitchFamily="34" charset="0"/>
              </a:rPr>
              <a:t>模型</a:t>
            </a:r>
            <a:r>
              <a:rPr lang="en-US" altLang="zh-CN" sz="3600" b="1" baseline="0">
                <a:solidFill>
                  <a:srgbClr val="0033CC"/>
                </a:solidFill>
                <a:latin typeface="Arial" panose="020B0604020202020204" pitchFamily="34" charset="0"/>
              </a:rPr>
              <a:t>3</a:t>
            </a:r>
            <a:r>
              <a:rPr lang="zh-CN" altLang="en-US" sz="3600" b="1" baseline="0">
                <a:solidFill>
                  <a:schemeClr val="tx1"/>
                </a:solidFill>
                <a:latin typeface="Arial" panose="020B0604020202020204" pitchFamily="34" charset="0"/>
              </a:rPr>
              <a:t>（经典模型）</a:t>
            </a:r>
            <a:r>
              <a:rPr lang="zh-CN" altLang="en-US" sz="3200" b="1" baseline="0">
                <a:solidFill>
                  <a:schemeClr val="tx1"/>
                </a:solidFill>
                <a:latin typeface="Arial" panose="020B0604020202020204" pitchFamily="34" charset="0"/>
              </a:rPr>
              <a:t> </a:t>
            </a:r>
            <a:endParaRPr lang="zh-CN" altLang="en-US" sz="3200" b="1" baseline="0">
              <a:solidFill>
                <a:schemeClr val="tx1"/>
              </a:solidFill>
              <a:latin typeface="Arial" panose="020B0604020202020204" pitchFamily="34" charset="0"/>
            </a:endParaRPr>
          </a:p>
        </p:txBody>
      </p:sp>
      <p:grpSp>
        <p:nvGrpSpPr>
          <p:cNvPr id="85027" name="Group 35"/>
          <p:cNvGrpSpPr/>
          <p:nvPr/>
        </p:nvGrpSpPr>
        <p:grpSpPr bwMode="auto">
          <a:xfrm>
            <a:off x="314325" y="1642745"/>
            <a:ext cx="11706225" cy="1229360"/>
            <a:chOff x="-762" y="884"/>
            <a:chExt cx="7374" cy="925"/>
          </a:xfrm>
        </p:grpSpPr>
        <p:sp>
          <p:nvSpPr>
            <p:cNvPr id="85014" name="AutoShape 22"/>
            <p:cNvSpPr>
              <a:spLocks noChangeArrowheads="1"/>
            </p:cNvSpPr>
            <p:nvPr/>
          </p:nvSpPr>
          <p:spPr bwMode="auto">
            <a:xfrm>
              <a:off x="-762" y="884"/>
              <a:ext cx="7374" cy="925"/>
            </a:xfrm>
            <a:prstGeom prst="foldedCorner">
              <a:avLst>
                <a:gd name="adj" fmla="val 0"/>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85015" name="Text Box 23"/>
            <p:cNvSpPr txBox="1">
              <a:spLocks noChangeArrowheads="1"/>
            </p:cNvSpPr>
            <p:nvPr/>
          </p:nvSpPr>
          <p:spPr bwMode="auto">
            <a:xfrm>
              <a:off x="-708" y="1028"/>
              <a:ext cx="7144"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indent="711200" algn="just" fontAlgn="auto">
                <a:spcBef>
                  <a:spcPts val="0"/>
                </a:spcBef>
                <a:extLst>
                  <a:ext uri="{35155182-B16C-46BC-9424-99874614C6A1}">
                    <wpsdc:indentchars xmlns:wpsdc="http://www.wps.cn/officeDocument/2017/drawingmlCustomData" val="200" checksum="3773799597"/>
                  </a:ext>
                </a:extLst>
              </a:pPr>
              <a:r>
                <a:rPr lang="zh-CN" altLang="en-US" sz="2800" b="1" baseline="0">
                  <a:solidFill>
                    <a:schemeClr val="tx1"/>
                  </a:solidFill>
                  <a:latin typeface="Arial" panose="020B0604020202020204" pitchFamily="34" charset="0"/>
                </a:rPr>
                <a:t>经典模型是根据生理学中的已知结果和比例关系推导出来的公式，应当说，它并不属于经验公式。为建立数学模型，先提出如下一些假设： </a:t>
              </a:r>
              <a:endParaRPr lang="zh-CN" altLang="en-US" sz="2800" b="1" baseline="0">
                <a:solidFill>
                  <a:schemeClr val="tx1"/>
                </a:solidFill>
                <a:latin typeface="Arial" panose="020B0604020202020204" pitchFamily="34" charset="0"/>
              </a:endParaRPr>
            </a:p>
          </p:txBody>
        </p:sp>
      </p:grpSp>
      <p:sp>
        <p:nvSpPr>
          <p:cNvPr id="85017" name="Text Box 25"/>
          <p:cNvSpPr txBox="1">
            <a:spLocks noChangeArrowheads="1"/>
          </p:cNvSpPr>
          <p:nvPr/>
        </p:nvSpPr>
        <p:spPr bwMode="auto">
          <a:xfrm>
            <a:off x="1909763" y="2889250"/>
            <a:ext cx="81915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baseline="0">
                <a:solidFill>
                  <a:schemeClr val="tx1"/>
                </a:solidFill>
                <a:latin typeface="Arial" panose="020B0604020202020204" pitchFamily="34" charset="0"/>
              </a:rPr>
              <a:t>(1)</a:t>
            </a:r>
            <a:r>
              <a:rPr lang="zh-CN" altLang="en-US" b="1" baseline="0">
                <a:solidFill>
                  <a:schemeClr val="tx1"/>
                </a:solidFill>
                <a:latin typeface="Arial" panose="020B0604020202020204" pitchFamily="34" charset="0"/>
              </a:rPr>
              <a:t>举重成绩正比于选手肌肉的平均横截   面积</a:t>
            </a:r>
            <a:r>
              <a:rPr lang="en-US" altLang="zh-CN" i="1" baseline="0">
                <a:solidFill>
                  <a:srgbClr val="0033CC"/>
                </a:solidFill>
              </a:rPr>
              <a:t>A</a:t>
            </a:r>
            <a:r>
              <a:rPr lang="zh-CN" altLang="en-US" b="1" baseline="0">
                <a:solidFill>
                  <a:schemeClr val="tx1"/>
                </a:solidFill>
                <a:latin typeface="Arial" panose="020B0604020202020204" pitchFamily="34" charset="0"/>
              </a:rPr>
              <a:t>，即</a:t>
            </a:r>
            <a:r>
              <a:rPr lang="en-US" altLang="zh-CN" i="1" baseline="0">
                <a:solidFill>
                  <a:srgbClr val="0033CC"/>
                </a:solidFill>
              </a:rPr>
              <a:t>L=k</a:t>
            </a:r>
            <a:r>
              <a:rPr lang="en-US" altLang="zh-CN" baseline="-25000">
                <a:solidFill>
                  <a:srgbClr val="0033CC"/>
                </a:solidFill>
                <a:uFillTx/>
              </a:rPr>
              <a:t>1</a:t>
            </a:r>
            <a:r>
              <a:rPr lang="en-US" altLang="zh-CN" i="1" baseline="0">
                <a:solidFill>
                  <a:srgbClr val="0033CC"/>
                </a:solidFill>
              </a:rPr>
              <a:t>A</a:t>
            </a:r>
            <a:endParaRPr lang="en-US" altLang="zh-CN" i="1" baseline="0">
              <a:solidFill>
                <a:srgbClr val="0033CC"/>
              </a:solidFill>
            </a:endParaRPr>
          </a:p>
          <a:p>
            <a:pPr>
              <a:spcBef>
                <a:spcPct val="50000"/>
              </a:spcBef>
            </a:pPr>
            <a:r>
              <a:rPr lang="en-US" altLang="zh-CN" b="1" baseline="0">
                <a:solidFill>
                  <a:schemeClr val="tx1"/>
                </a:solidFill>
                <a:latin typeface="Arial" panose="020B0604020202020204" pitchFamily="34" charset="0"/>
              </a:rPr>
              <a:t>(2)</a:t>
            </a:r>
            <a:r>
              <a:rPr lang="en-US" altLang="zh-CN" i="1" baseline="0">
                <a:solidFill>
                  <a:srgbClr val="0033CC"/>
                </a:solidFill>
              </a:rPr>
              <a:t>A</a:t>
            </a:r>
            <a:r>
              <a:rPr lang="zh-CN" altLang="en-US" b="1" baseline="0">
                <a:solidFill>
                  <a:schemeClr val="tx1"/>
                </a:solidFill>
                <a:latin typeface="Arial" panose="020B0604020202020204" pitchFamily="34" charset="0"/>
              </a:rPr>
              <a:t>正比于身高 </a:t>
            </a:r>
            <a:r>
              <a:rPr lang="en-US" altLang="zh-CN" i="1" baseline="0">
                <a:solidFill>
                  <a:srgbClr val="0033CC"/>
                </a:solidFill>
              </a:rPr>
              <a:t>l</a:t>
            </a:r>
            <a:r>
              <a:rPr lang="zh-CN" altLang="en-US" b="1" baseline="0">
                <a:solidFill>
                  <a:schemeClr val="tx1"/>
                </a:solidFill>
                <a:latin typeface="Arial" panose="020B0604020202020204" pitchFamily="34" charset="0"/>
              </a:rPr>
              <a:t>的平方，即 </a:t>
            </a:r>
            <a:r>
              <a:rPr lang="en-US" altLang="zh-CN" i="1" baseline="0">
                <a:solidFill>
                  <a:srgbClr val="0033CC"/>
                </a:solidFill>
              </a:rPr>
              <a:t>A=k</a:t>
            </a:r>
            <a:r>
              <a:rPr lang="en-US" altLang="zh-CN" baseline="-25000">
                <a:solidFill>
                  <a:srgbClr val="0033CC"/>
                </a:solidFill>
                <a:uFillTx/>
              </a:rPr>
              <a:t>2</a:t>
            </a:r>
            <a:r>
              <a:rPr lang="en-US" altLang="zh-CN" i="1" baseline="0">
                <a:solidFill>
                  <a:srgbClr val="0033CC"/>
                </a:solidFill>
                <a:ea typeface="华文新魏" panose="02010800040101010101" pitchFamily="2" charset="-122"/>
              </a:rPr>
              <a:t>l</a:t>
            </a:r>
            <a:r>
              <a:rPr lang="en-US" altLang="zh-CN" baseline="30000">
                <a:solidFill>
                  <a:srgbClr val="0033CC"/>
                </a:solidFill>
              </a:rPr>
              <a:t>2</a:t>
            </a:r>
            <a:endParaRPr lang="en-US" altLang="zh-CN" baseline="30000">
              <a:solidFill>
                <a:srgbClr val="0033CC"/>
              </a:solidFill>
            </a:endParaRPr>
          </a:p>
          <a:p>
            <a:pPr>
              <a:spcBef>
                <a:spcPct val="50000"/>
              </a:spcBef>
            </a:pPr>
            <a:r>
              <a:rPr lang="en-US" altLang="zh-CN" b="1" baseline="0">
                <a:solidFill>
                  <a:schemeClr val="tx1"/>
                </a:solidFill>
                <a:latin typeface="Arial" panose="020B0604020202020204" pitchFamily="34" charset="0"/>
              </a:rPr>
              <a:t>(3)</a:t>
            </a:r>
            <a:r>
              <a:rPr lang="zh-CN" altLang="en-US" b="1" baseline="0">
                <a:solidFill>
                  <a:schemeClr val="tx1"/>
                </a:solidFill>
                <a:latin typeface="Arial" panose="020B0604020202020204" pitchFamily="34" charset="0"/>
              </a:rPr>
              <a:t>体重正比于身高 </a:t>
            </a:r>
            <a:r>
              <a:rPr lang="en-US" altLang="zh-CN" i="1" baseline="0"/>
              <a:t>l</a:t>
            </a:r>
            <a:r>
              <a:rPr lang="zh-CN" altLang="en-US" b="1" baseline="0">
                <a:solidFill>
                  <a:schemeClr val="tx1"/>
                </a:solidFill>
                <a:latin typeface="Arial" panose="020B0604020202020204" pitchFamily="34" charset="0"/>
              </a:rPr>
              <a:t>的三次方， 即</a:t>
            </a:r>
            <a:r>
              <a:rPr lang="en-US" altLang="zh-CN" i="1" baseline="0">
                <a:solidFill>
                  <a:srgbClr val="0033CC"/>
                </a:solidFill>
              </a:rPr>
              <a:t>B=k</a:t>
            </a:r>
            <a:r>
              <a:rPr lang="en-US" altLang="zh-CN" baseline="-25000">
                <a:solidFill>
                  <a:srgbClr val="0033CC"/>
                </a:solidFill>
                <a:uFillTx/>
              </a:rPr>
              <a:t>3</a:t>
            </a:r>
            <a:r>
              <a:rPr lang="en-US" altLang="zh-CN" i="1" baseline="0">
                <a:solidFill>
                  <a:srgbClr val="0033CC"/>
                </a:solidFill>
              </a:rPr>
              <a:t>l</a:t>
            </a:r>
            <a:r>
              <a:rPr lang="en-US" altLang="zh-CN" baseline="30000">
                <a:solidFill>
                  <a:srgbClr val="0033CC"/>
                </a:solidFill>
              </a:rPr>
              <a:t>3</a:t>
            </a:r>
            <a:endParaRPr lang="en-US" altLang="zh-CN" baseline="0">
              <a:solidFill>
                <a:srgbClr val="0033CC"/>
              </a:solidFill>
            </a:endParaRPr>
          </a:p>
        </p:txBody>
      </p:sp>
      <p:sp>
        <p:nvSpPr>
          <p:cNvPr id="85018" name="Text Box 26"/>
          <p:cNvSpPr txBox="1">
            <a:spLocks noChangeArrowheads="1"/>
          </p:cNvSpPr>
          <p:nvPr/>
        </p:nvSpPr>
        <p:spPr bwMode="auto">
          <a:xfrm>
            <a:off x="1909763" y="4464050"/>
            <a:ext cx="31956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根据上述假设，可得</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85020" name="Rectangle 28"/>
          <p:cNvSpPr>
            <a:spLocks noChangeArrowheads="1"/>
          </p:cNvSpPr>
          <p:nvPr/>
        </p:nvSpPr>
        <p:spPr bwMode="auto">
          <a:xfrm>
            <a:off x="1524000" y="303053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5019" name="Object 27"/>
          <p:cNvGraphicFramePr>
            <a:graphicFrameLocks noChangeAspect="1"/>
          </p:cNvGraphicFramePr>
          <p:nvPr/>
        </p:nvGraphicFramePr>
        <p:xfrm>
          <a:off x="5487035" y="4175760"/>
          <a:ext cx="3689350" cy="1069975"/>
        </p:xfrm>
        <a:graphic>
          <a:graphicData uri="http://schemas.openxmlformats.org/presentationml/2006/ole">
            <mc:AlternateContent xmlns:mc="http://schemas.openxmlformats.org/markup-compatibility/2006">
              <mc:Choice xmlns:v="urn:schemas-microsoft-com:vml" Requires="v">
                <p:oleObj spid="_x0000_s85030" name="公式" r:id="rId1" imgW="1968500" imgH="571500" progId="Equation.3">
                  <p:embed/>
                </p:oleObj>
              </mc:Choice>
              <mc:Fallback>
                <p:oleObj name="公式" r:id="rId1" imgW="1968500" imgH="571500" progId="Equation.3">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035" y="4175760"/>
                        <a:ext cx="3689350"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23" name="Rectangle 31"/>
          <p:cNvSpPr>
            <a:spLocks noChangeArrowheads="1"/>
          </p:cNvSpPr>
          <p:nvPr/>
        </p:nvSpPr>
        <p:spPr bwMode="auto">
          <a:xfrm>
            <a:off x="1524000" y="30924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5029" name="Group 37"/>
          <p:cNvGrpSpPr/>
          <p:nvPr/>
        </p:nvGrpSpPr>
        <p:grpSpPr bwMode="auto">
          <a:xfrm>
            <a:off x="1616076" y="5297488"/>
            <a:ext cx="8529638" cy="795337"/>
            <a:chOff x="58" y="3337"/>
            <a:chExt cx="5373" cy="501"/>
          </a:xfrm>
        </p:grpSpPr>
        <p:sp>
          <p:nvSpPr>
            <p:cNvPr id="85021" name="Text Box 29"/>
            <p:cNvSpPr txBox="1">
              <a:spLocks noChangeArrowheads="1"/>
            </p:cNvSpPr>
            <p:nvPr/>
          </p:nvSpPr>
          <p:spPr bwMode="auto">
            <a:xfrm>
              <a:off x="58" y="3606"/>
              <a:ext cx="5373"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baseline="0">
                  <a:solidFill>
                    <a:schemeClr val="tx1"/>
                  </a:solidFill>
                  <a:latin typeface="Arial" panose="020B0604020202020204" pitchFamily="34" charset="0"/>
                </a:rPr>
                <a:t>显然，</a:t>
              </a:r>
              <a:r>
                <a:rPr lang="en-US" altLang="zh-CN" i="1" baseline="0"/>
                <a:t>K</a:t>
              </a:r>
              <a:r>
                <a:rPr lang="zh-CN" altLang="en-US" b="1" baseline="0">
                  <a:solidFill>
                    <a:schemeClr val="tx1"/>
                  </a:solidFill>
                  <a:latin typeface="Arial" panose="020B0604020202020204" pitchFamily="34" charset="0"/>
                </a:rPr>
                <a:t>越大则成绩越好，故可用</a:t>
              </a:r>
              <a:r>
                <a:rPr lang="en-US" altLang="zh-CN" b="1" baseline="0">
                  <a:solidFill>
                    <a:schemeClr val="tx1"/>
                  </a:solidFill>
                  <a:latin typeface="Arial" panose="020B0604020202020204" pitchFamily="34" charset="0"/>
                </a:rPr>
                <a:t>      </a:t>
              </a:r>
              <a:r>
                <a:rPr lang="zh-CN" altLang="en-US" b="1" baseline="0">
                  <a:solidFill>
                    <a:schemeClr val="tx1"/>
                  </a:solidFill>
                  <a:latin typeface="Arial" panose="020B0604020202020204" pitchFamily="34" charset="0"/>
                </a:rPr>
                <a:t>                      来比较选手比赛成绩的优劣。</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aphicFrame>
          <p:nvGraphicFramePr>
            <p:cNvPr id="85022" name="Object 30"/>
            <p:cNvGraphicFramePr>
              <a:graphicFrameLocks noChangeAspect="1"/>
            </p:cNvGraphicFramePr>
            <p:nvPr/>
          </p:nvGraphicFramePr>
          <p:xfrm>
            <a:off x="2225" y="3337"/>
            <a:ext cx="1077" cy="499"/>
          </p:xfrm>
          <a:graphic>
            <a:graphicData uri="http://schemas.openxmlformats.org/presentationml/2006/ole">
              <mc:AlternateContent xmlns:mc="http://schemas.openxmlformats.org/markup-compatibility/2006">
                <mc:Choice xmlns:v="urn:schemas-microsoft-com:vml" Requires="v">
                  <p:oleObj spid="_x0000_s85031" name="公式" r:id="rId3" imgW="876300" imgH="406400" progId="Equation.3">
                    <p:embed/>
                  </p:oleObj>
                </mc:Choice>
                <mc:Fallback>
                  <p:oleObj name="公式" r:id="rId3" imgW="876300" imgH="40640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 y="3337"/>
                          <a:ext cx="1077"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5026" name="Rectangle 34"/>
          <p:cNvSpPr>
            <a:spLocks noChangeArrowheads="1"/>
          </p:cNvSpPr>
          <p:nvPr/>
        </p:nvSpPr>
        <p:spPr bwMode="auto">
          <a:xfrm>
            <a:off x="1524000" y="30876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5028" name="Group 36"/>
          <p:cNvGrpSpPr/>
          <p:nvPr/>
        </p:nvGrpSpPr>
        <p:grpSpPr bwMode="auto">
          <a:xfrm>
            <a:off x="8273733" y="3044825"/>
            <a:ext cx="2474912" cy="928688"/>
            <a:chOff x="3929" y="2114"/>
            <a:chExt cx="1559" cy="585"/>
          </a:xfrm>
        </p:grpSpPr>
        <p:sp>
          <p:nvSpPr>
            <p:cNvPr id="85024" name="AutoShape 32" descr="信纸"/>
            <p:cNvSpPr>
              <a:spLocks noChangeArrowheads="1"/>
            </p:cNvSpPr>
            <p:nvPr/>
          </p:nvSpPr>
          <p:spPr bwMode="auto">
            <a:xfrm>
              <a:off x="3929" y="2132"/>
              <a:ext cx="1559" cy="567"/>
            </a:xfrm>
            <a:prstGeom prst="wedgeRoundRectCallout">
              <a:avLst>
                <a:gd name="adj1" fmla="val -36657"/>
                <a:gd name="adj2" fmla="val 112787"/>
                <a:gd name="adj3" fmla="val 16667"/>
              </a:avLst>
            </a:prstGeom>
            <a:blipFill dpi="0" rotWithShape="1">
              <a:blip r:embed="rId5"/>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1800" baseline="0">
                <a:solidFill>
                  <a:schemeClr val="tx1"/>
                </a:solidFill>
                <a:latin typeface="Arial" panose="020B0604020202020204" pitchFamily="34" charset="0"/>
              </a:endParaRPr>
            </a:p>
          </p:txBody>
        </p:sp>
        <p:graphicFrame>
          <p:nvGraphicFramePr>
            <p:cNvPr id="85025" name="Object 33"/>
            <p:cNvGraphicFramePr>
              <a:graphicFrameLocks noChangeAspect="1"/>
            </p:cNvGraphicFramePr>
            <p:nvPr/>
          </p:nvGraphicFramePr>
          <p:xfrm>
            <a:off x="3974" y="2114"/>
            <a:ext cx="1441" cy="541"/>
          </p:xfrm>
          <a:graphic>
            <a:graphicData uri="http://schemas.openxmlformats.org/presentationml/2006/ole">
              <mc:AlternateContent xmlns:mc="http://schemas.openxmlformats.org/markup-compatibility/2006">
                <mc:Choice xmlns:v="urn:schemas-microsoft-com:vml" Requires="v">
                  <p:oleObj spid="_x0000_s85032" name="公式" r:id="rId6" imgW="1066800" imgH="406400" progId="Equation.3">
                    <p:embed/>
                  </p:oleObj>
                </mc:Choice>
                <mc:Fallback>
                  <p:oleObj name="公式" r:id="rId6" imgW="1066800" imgH="40640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4" y="2114"/>
                          <a:ext cx="1441" cy="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p:cTn id="7" dur="1000" fill="hold"/>
                                        <p:tgtEl>
                                          <p:spTgt spid="84996"/>
                                        </p:tgtEl>
                                        <p:attrNameLst>
                                          <p:attrName>ppt_w</p:attrName>
                                        </p:attrNameLst>
                                      </p:cBhvr>
                                      <p:tavLst>
                                        <p:tav tm="0">
                                          <p:val>
                                            <p:strVal val="#ppt_w+.3"/>
                                          </p:val>
                                        </p:tav>
                                        <p:tav tm="100000">
                                          <p:val>
                                            <p:strVal val="#ppt_w"/>
                                          </p:val>
                                        </p:tav>
                                      </p:tavLst>
                                    </p:anim>
                                    <p:anim calcmode="lin" valueType="num">
                                      <p:cBhvr>
                                        <p:cTn id="8" dur="1000" fill="hold"/>
                                        <p:tgtEl>
                                          <p:spTgt spid="84996"/>
                                        </p:tgtEl>
                                        <p:attrNameLst>
                                          <p:attrName>ppt_h</p:attrName>
                                        </p:attrNameLst>
                                      </p:cBhvr>
                                      <p:tavLst>
                                        <p:tav tm="0">
                                          <p:val>
                                            <p:strVal val="#ppt_h"/>
                                          </p:val>
                                        </p:tav>
                                        <p:tav tm="100000">
                                          <p:val>
                                            <p:strVal val="#ppt_h"/>
                                          </p:val>
                                        </p:tav>
                                      </p:tavLst>
                                    </p:anim>
                                    <p:animEffect transition="in" filter="fade">
                                      <p:cBhvr>
                                        <p:cTn id="9" dur="1000"/>
                                        <p:tgtEl>
                                          <p:spTgt spid="84996"/>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85012"/>
                                        </p:tgtEl>
                                        <p:attrNameLst>
                                          <p:attrName>style.visibility</p:attrName>
                                        </p:attrNameLst>
                                      </p:cBhvr>
                                      <p:to>
                                        <p:strVal val="visible"/>
                                      </p:to>
                                    </p:set>
                                    <p:anim calcmode="lin" valueType="num">
                                      <p:cBhvr>
                                        <p:cTn id="13" dur="500" fill="hold"/>
                                        <p:tgtEl>
                                          <p:spTgt spid="85012"/>
                                        </p:tgtEl>
                                        <p:attrNameLst>
                                          <p:attrName>ppt_w</p:attrName>
                                        </p:attrNameLst>
                                      </p:cBhvr>
                                      <p:tavLst>
                                        <p:tav tm="0">
                                          <p:val>
                                            <p:fltVal val="0"/>
                                          </p:val>
                                        </p:tav>
                                        <p:tav tm="100000">
                                          <p:val>
                                            <p:strVal val="#ppt_w"/>
                                          </p:val>
                                        </p:tav>
                                      </p:tavLst>
                                    </p:anim>
                                    <p:anim calcmode="lin" valueType="num">
                                      <p:cBhvr>
                                        <p:cTn id="14" dur="500" fill="hold"/>
                                        <p:tgtEl>
                                          <p:spTgt spid="8501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85027"/>
                                        </p:tgtEl>
                                        <p:attrNameLst>
                                          <p:attrName>style.visibility</p:attrName>
                                        </p:attrNameLst>
                                      </p:cBhvr>
                                      <p:to>
                                        <p:strVal val="visible"/>
                                      </p:to>
                                    </p:set>
                                    <p:animEffect transition="in" filter="diamond(in)">
                                      <p:cBhvr>
                                        <p:cTn id="19" dur="2000"/>
                                        <p:tgtEl>
                                          <p:spTgt spid="8502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iterate type="wd">
                                    <p:tmPct val="10000"/>
                                  </p:iterate>
                                  <p:childTnLst>
                                    <p:set>
                                      <p:cBhvr>
                                        <p:cTn id="23" dur="1" fill="hold">
                                          <p:stCondLst>
                                            <p:cond delay="0"/>
                                          </p:stCondLst>
                                        </p:cTn>
                                        <p:tgtEl>
                                          <p:spTgt spid="85017"/>
                                        </p:tgtEl>
                                        <p:attrNameLst>
                                          <p:attrName>style.visibility</p:attrName>
                                        </p:attrNameLst>
                                      </p:cBhvr>
                                      <p:to>
                                        <p:strVal val="visible"/>
                                      </p:to>
                                    </p:set>
                                    <p:animEffect transition="in" filter="blinds(horizontal)">
                                      <p:cBhvr>
                                        <p:cTn id="24" dur="500"/>
                                        <p:tgtEl>
                                          <p:spTgt spid="850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018"/>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nodeType="afterEffect">
                                  <p:stCondLst>
                                    <p:cond delay="0"/>
                                  </p:stCondLst>
                                  <p:childTnLst>
                                    <p:set>
                                      <p:cBhvr>
                                        <p:cTn id="31" dur="1" fill="hold">
                                          <p:stCondLst>
                                            <p:cond delay="0"/>
                                          </p:stCondLst>
                                        </p:cTn>
                                        <p:tgtEl>
                                          <p:spTgt spid="85019"/>
                                        </p:tgtEl>
                                        <p:attrNameLst>
                                          <p:attrName>style.visibility</p:attrName>
                                        </p:attrNameLst>
                                      </p:cBhvr>
                                      <p:to>
                                        <p:strVal val="visible"/>
                                      </p:to>
                                    </p:set>
                                    <p:animEffect transition="in" filter="fade">
                                      <p:cBhvr>
                                        <p:cTn id="32" dur="2000"/>
                                        <p:tgtEl>
                                          <p:spTgt spid="850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5028"/>
                                        </p:tgtEl>
                                        <p:attrNameLst>
                                          <p:attrName>style.visibility</p:attrName>
                                        </p:attrNameLst>
                                      </p:cBhvr>
                                      <p:to>
                                        <p:strVal val="visible"/>
                                      </p:to>
                                    </p:set>
                                    <p:animEffect transition="in" filter="wipe(down)">
                                      <p:cBhvr>
                                        <p:cTn id="37" dur="500"/>
                                        <p:tgtEl>
                                          <p:spTgt spid="85028"/>
                                        </p:tgtEl>
                                      </p:cBhvr>
                                    </p:animEffect>
                                  </p:childTnLst>
                                </p:cTn>
                              </p:par>
                            </p:childTnLst>
                          </p:cTn>
                        </p:par>
                      </p:childTnLst>
                    </p:cTn>
                  </p:par>
                  <p:par>
                    <p:cTn id="38" fill="hold">
                      <p:stCondLst>
                        <p:cond delay="indefinite"/>
                      </p:stCondLst>
                      <p:childTnLst>
                        <p:par>
                          <p:cTn id="39" fill="hold">
                            <p:stCondLst>
                              <p:cond delay="0"/>
                            </p:stCondLst>
                            <p:childTnLst>
                              <p:par>
                                <p:cTn id="40" presetID="25" presetClass="entr" presetSubtype="0" fill="hold" nodeType="clickEffect">
                                  <p:stCondLst>
                                    <p:cond delay="0"/>
                                  </p:stCondLst>
                                  <p:childTnLst>
                                    <p:set>
                                      <p:cBhvr>
                                        <p:cTn id="41" dur="1" fill="hold">
                                          <p:stCondLst>
                                            <p:cond delay="0"/>
                                          </p:stCondLst>
                                        </p:cTn>
                                        <p:tgtEl>
                                          <p:spTgt spid="85029"/>
                                        </p:tgtEl>
                                        <p:attrNameLst>
                                          <p:attrName>style.visibility</p:attrName>
                                        </p:attrNameLst>
                                      </p:cBhvr>
                                      <p:to>
                                        <p:strVal val="visible"/>
                                      </p:to>
                                    </p:set>
                                    <p:anim calcmode="lin" valueType="num">
                                      <p:cBhvr>
                                        <p:cTn id="42" dur="500" decel="50000" fill="hold">
                                          <p:stCondLst>
                                            <p:cond delay="0"/>
                                          </p:stCondLst>
                                        </p:cTn>
                                        <p:tgtEl>
                                          <p:spTgt spid="85029"/>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85029"/>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85029"/>
                                        </p:tgtEl>
                                        <p:attrNameLst>
                                          <p:attrName>ppt_w</p:attrName>
                                        </p:attrNameLst>
                                      </p:cBhvr>
                                      <p:tavLst>
                                        <p:tav tm="0">
                                          <p:val>
                                            <p:strVal val="#ppt_w*.05"/>
                                          </p:val>
                                        </p:tav>
                                        <p:tav tm="100000">
                                          <p:val>
                                            <p:strVal val="#ppt_w"/>
                                          </p:val>
                                        </p:tav>
                                      </p:tavLst>
                                    </p:anim>
                                    <p:anim calcmode="lin" valueType="num">
                                      <p:cBhvr>
                                        <p:cTn id="45" dur="1000" fill="hold"/>
                                        <p:tgtEl>
                                          <p:spTgt spid="85029"/>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85029"/>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85029"/>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85029"/>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85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12" grpId="0" bldLvl="0" animBg="1"/>
      <p:bldP spid="85017" grpId="0" bldLvl="0" animBg="1"/>
      <p:bldP spid="850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740页【数学建模】入门课件-张敬信_10"/>
          <p:cNvPicPr>
            <a:picLocks noChangeAspect="1"/>
          </p:cNvPicPr>
          <p:nvPr/>
        </p:nvPicPr>
        <p:blipFill>
          <a:blip r:embed="rId1"/>
          <a:stretch>
            <a:fillRect/>
          </a:stretch>
        </p:blipFill>
        <p:spPr>
          <a:xfrm>
            <a:off x="93980" y="52705"/>
            <a:ext cx="12004675" cy="6752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20" name="Group 4"/>
          <p:cNvGrpSpPr/>
          <p:nvPr/>
        </p:nvGrpSpPr>
        <p:grpSpPr bwMode="auto">
          <a:xfrm rot="-5400000">
            <a:off x="1762760" y="957263"/>
            <a:ext cx="608013" cy="954087"/>
            <a:chOff x="479" y="2351"/>
            <a:chExt cx="350" cy="668"/>
          </a:xfrm>
        </p:grpSpPr>
        <p:sp>
          <p:nvSpPr>
            <p:cNvPr id="86021" name="Freeform 5"/>
            <p:cNvSpPr/>
            <p:nvPr/>
          </p:nvSpPr>
          <p:spPr bwMode="auto">
            <a:xfrm>
              <a:off x="479" y="2351"/>
              <a:ext cx="341" cy="664"/>
            </a:xfrm>
            <a:custGeom>
              <a:avLst/>
              <a:gdLst>
                <a:gd name="T0" fmla="*/ 368 w 1025"/>
                <a:gd name="T1" fmla="*/ 0 h 1992"/>
                <a:gd name="T2" fmla="*/ 678 w 1025"/>
                <a:gd name="T3" fmla="*/ 0 h 1992"/>
                <a:gd name="T4" fmla="*/ 619 w 1025"/>
                <a:gd name="T5" fmla="*/ 77 h 1992"/>
                <a:gd name="T6" fmla="*/ 439 w 1025"/>
                <a:gd name="T7" fmla="*/ 77 h 1992"/>
                <a:gd name="T8" fmla="*/ 371 w 1025"/>
                <a:gd name="T9" fmla="*/ 199 h 1992"/>
                <a:gd name="T10" fmla="*/ 681 w 1025"/>
                <a:gd name="T11" fmla="*/ 199 h 1992"/>
                <a:gd name="T12" fmla="*/ 618 w 1025"/>
                <a:gd name="T13" fmla="*/ 78 h 1992"/>
                <a:gd name="T14" fmla="*/ 678 w 1025"/>
                <a:gd name="T15" fmla="*/ 2 h 1992"/>
                <a:gd name="T16" fmla="*/ 786 w 1025"/>
                <a:gd name="T17" fmla="*/ 190 h 1992"/>
                <a:gd name="T18" fmla="*/ 845 w 1025"/>
                <a:gd name="T19" fmla="*/ 192 h 1992"/>
                <a:gd name="T20" fmla="*/ 865 w 1025"/>
                <a:gd name="T21" fmla="*/ 256 h 1992"/>
                <a:gd name="T22" fmla="*/ 957 w 1025"/>
                <a:gd name="T23" fmla="*/ 256 h 1992"/>
                <a:gd name="T24" fmla="*/ 958 w 1025"/>
                <a:gd name="T25" fmla="*/ 301 h 1992"/>
                <a:gd name="T26" fmla="*/ 993 w 1025"/>
                <a:gd name="T27" fmla="*/ 303 h 1992"/>
                <a:gd name="T28" fmla="*/ 1025 w 1025"/>
                <a:gd name="T29" fmla="*/ 303 h 1992"/>
                <a:gd name="T30" fmla="*/ 1025 w 1025"/>
                <a:gd name="T31" fmla="*/ 581 h 1992"/>
                <a:gd name="T32" fmla="*/ 957 w 1025"/>
                <a:gd name="T33" fmla="*/ 582 h 1992"/>
                <a:gd name="T34" fmla="*/ 956 w 1025"/>
                <a:gd name="T35" fmla="*/ 641 h 1992"/>
                <a:gd name="T36" fmla="*/ 869 w 1025"/>
                <a:gd name="T37" fmla="*/ 641 h 1992"/>
                <a:gd name="T38" fmla="*/ 844 w 1025"/>
                <a:gd name="T39" fmla="*/ 710 h 1992"/>
                <a:gd name="T40" fmla="*/ 796 w 1025"/>
                <a:gd name="T41" fmla="*/ 711 h 1992"/>
                <a:gd name="T42" fmla="*/ 792 w 1025"/>
                <a:gd name="T43" fmla="*/ 852 h 1992"/>
                <a:gd name="T44" fmla="*/ 760 w 1025"/>
                <a:gd name="T45" fmla="*/ 852 h 1992"/>
                <a:gd name="T46" fmla="*/ 749 w 1025"/>
                <a:gd name="T47" fmla="*/ 874 h 1992"/>
                <a:gd name="T48" fmla="*/ 749 w 1025"/>
                <a:gd name="T49" fmla="*/ 1015 h 1992"/>
                <a:gd name="T50" fmla="*/ 692 w 1025"/>
                <a:gd name="T51" fmla="*/ 1016 h 1992"/>
                <a:gd name="T52" fmla="*/ 696 w 1025"/>
                <a:gd name="T53" fmla="*/ 1864 h 1992"/>
                <a:gd name="T54" fmla="*/ 559 w 1025"/>
                <a:gd name="T55" fmla="*/ 1992 h 1992"/>
                <a:gd name="T56" fmla="*/ 385 w 1025"/>
                <a:gd name="T57" fmla="*/ 1845 h 1992"/>
                <a:gd name="T58" fmla="*/ 447 w 1025"/>
                <a:gd name="T59" fmla="*/ 1803 h 1992"/>
                <a:gd name="T60" fmla="*/ 447 w 1025"/>
                <a:gd name="T61" fmla="*/ 1754 h 1992"/>
                <a:gd name="T62" fmla="*/ 385 w 1025"/>
                <a:gd name="T63" fmla="*/ 1710 h 1992"/>
                <a:gd name="T64" fmla="*/ 447 w 1025"/>
                <a:gd name="T65" fmla="*/ 1672 h 1992"/>
                <a:gd name="T66" fmla="*/ 438 w 1025"/>
                <a:gd name="T67" fmla="*/ 1656 h 1992"/>
                <a:gd name="T68" fmla="*/ 384 w 1025"/>
                <a:gd name="T69" fmla="*/ 1622 h 1992"/>
                <a:gd name="T70" fmla="*/ 374 w 1025"/>
                <a:gd name="T71" fmla="*/ 1512 h 1992"/>
                <a:gd name="T72" fmla="*/ 367 w 1025"/>
                <a:gd name="T73" fmla="*/ 1501 h 1992"/>
                <a:gd name="T74" fmla="*/ 448 w 1025"/>
                <a:gd name="T75" fmla="*/ 1438 h 1992"/>
                <a:gd name="T76" fmla="*/ 448 w 1025"/>
                <a:gd name="T77" fmla="*/ 1383 h 1992"/>
                <a:gd name="T78" fmla="*/ 384 w 1025"/>
                <a:gd name="T79" fmla="*/ 1318 h 1992"/>
                <a:gd name="T80" fmla="*/ 447 w 1025"/>
                <a:gd name="T81" fmla="*/ 1261 h 1992"/>
                <a:gd name="T82" fmla="*/ 447 w 1025"/>
                <a:gd name="T83" fmla="*/ 1203 h 1992"/>
                <a:gd name="T84" fmla="*/ 385 w 1025"/>
                <a:gd name="T85" fmla="*/ 1129 h 1992"/>
                <a:gd name="T86" fmla="*/ 373 w 1025"/>
                <a:gd name="T87" fmla="*/ 1009 h 1992"/>
                <a:gd name="T88" fmla="*/ 298 w 1025"/>
                <a:gd name="T89" fmla="*/ 1009 h 1992"/>
                <a:gd name="T90" fmla="*/ 298 w 1025"/>
                <a:gd name="T91" fmla="*/ 846 h 1992"/>
                <a:gd name="T92" fmla="*/ 252 w 1025"/>
                <a:gd name="T93" fmla="*/ 846 h 1992"/>
                <a:gd name="T94" fmla="*/ 252 w 1025"/>
                <a:gd name="T95" fmla="*/ 704 h 1992"/>
                <a:gd name="T96" fmla="*/ 202 w 1025"/>
                <a:gd name="T97" fmla="*/ 704 h 1992"/>
                <a:gd name="T98" fmla="*/ 180 w 1025"/>
                <a:gd name="T99" fmla="*/ 636 h 1992"/>
                <a:gd name="T100" fmla="*/ 78 w 1025"/>
                <a:gd name="T101" fmla="*/ 636 h 1992"/>
                <a:gd name="T102" fmla="*/ 78 w 1025"/>
                <a:gd name="T103" fmla="*/ 576 h 1992"/>
                <a:gd name="T104" fmla="*/ 0 w 1025"/>
                <a:gd name="T105" fmla="*/ 576 h 1992"/>
                <a:gd name="T106" fmla="*/ 0 w 1025"/>
                <a:gd name="T107" fmla="*/ 295 h 1992"/>
                <a:gd name="T108" fmla="*/ 77 w 1025"/>
                <a:gd name="T109" fmla="*/ 295 h 1992"/>
                <a:gd name="T110" fmla="*/ 77 w 1025"/>
                <a:gd name="T111" fmla="*/ 255 h 1992"/>
                <a:gd name="T112" fmla="*/ 163 w 1025"/>
                <a:gd name="T113" fmla="*/ 255 h 1992"/>
                <a:gd name="T114" fmla="*/ 183 w 1025"/>
                <a:gd name="T115" fmla="*/ 237 h 1992"/>
                <a:gd name="T116" fmla="*/ 203 w 1025"/>
                <a:gd name="T117" fmla="*/ 192 h 1992"/>
                <a:gd name="T118" fmla="*/ 252 w 1025"/>
                <a:gd name="T119" fmla="*/ 192 h 1992"/>
                <a:gd name="T120" fmla="*/ 368 w 1025"/>
                <a:gd name="T121"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5" h="1992">
                  <a:moveTo>
                    <a:pt x="368" y="0"/>
                  </a:moveTo>
                  <a:lnTo>
                    <a:pt x="678" y="0"/>
                  </a:lnTo>
                  <a:lnTo>
                    <a:pt x="619" y="77"/>
                  </a:lnTo>
                  <a:lnTo>
                    <a:pt x="439" y="77"/>
                  </a:lnTo>
                  <a:lnTo>
                    <a:pt x="371" y="199"/>
                  </a:lnTo>
                  <a:lnTo>
                    <a:pt x="681" y="199"/>
                  </a:lnTo>
                  <a:lnTo>
                    <a:pt x="618" y="78"/>
                  </a:lnTo>
                  <a:lnTo>
                    <a:pt x="678" y="2"/>
                  </a:lnTo>
                  <a:lnTo>
                    <a:pt x="786" y="190"/>
                  </a:lnTo>
                  <a:lnTo>
                    <a:pt x="845" y="192"/>
                  </a:lnTo>
                  <a:lnTo>
                    <a:pt x="865" y="256"/>
                  </a:lnTo>
                  <a:lnTo>
                    <a:pt x="957" y="256"/>
                  </a:lnTo>
                  <a:lnTo>
                    <a:pt x="958" y="301"/>
                  </a:lnTo>
                  <a:lnTo>
                    <a:pt x="993" y="303"/>
                  </a:lnTo>
                  <a:lnTo>
                    <a:pt x="1025" y="303"/>
                  </a:lnTo>
                  <a:lnTo>
                    <a:pt x="1025" y="581"/>
                  </a:lnTo>
                  <a:lnTo>
                    <a:pt x="957" y="582"/>
                  </a:lnTo>
                  <a:lnTo>
                    <a:pt x="956" y="641"/>
                  </a:lnTo>
                  <a:lnTo>
                    <a:pt x="869" y="641"/>
                  </a:lnTo>
                  <a:lnTo>
                    <a:pt x="844" y="710"/>
                  </a:lnTo>
                  <a:lnTo>
                    <a:pt x="796" y="711"/>
                  </a:lnTo>
                  <a:lnTo>
                    <a:pt x="792" y="852"/>
                  </a:lnTo>
                  <a:lnTo>
                    <a:pt x="760" y="852"/>
                  </a:lnTo>
                  <a:lnTo>
                    <a:pt x="749" y="874"/>
                  </a:lnTo>
                  <a:lnTo>
                    <a:pt x="749" y="1015"/>
                  </a:lnTo>
                  <a:lnTo>
                    <a:pt x="692" y="1016"/>
                  </a:lnTo>
                  <a:lnTo>
                    <a:pt x="696" y="1864"/>
                  </a:lnTo>
                  <a:lnTo>
                    <a:pt x="559" y="1992"/>
                  </a:lnTo>
                  <a:lnTo>
                    <a:pt x="385" y="1845"/>
                  </a:lnTo>
                  <a:lnTo>
                    <a:pt x="447" y="1803"/>
                  </a:lnTo>
                  <a:lnTo>
                    <a:pt x="447" y="1754"/>
                  </a:lnTo>
                  <a:lnTo>
                    <a:pt x="385" y="1710"/>
                  </a:lnTo>
                  <a:lnTo>
                    <a:pt x="447" y="1672"/>
                  </a:lnTo>
                  <a:lnTo>
                    <a:pt x="438" y="1656"/>
                  </a:lnTo>
                  <a:lnTo>
                    <a:pt x="384" y="1622"/>
                  </a:lnTo>
                  <a:lnTo>
                    <a:pt x="374" y="1512"/>
                  </a:lnTo>
                  <a:lnTo>
                    <a:pt x="367" y="1501"/>
                  </a:lnTo>
                  <a:lnTo>
                    <a:pt x="448" y="1438"/>
                  </a:lnTo>
                  <a:lnTo>
                    <a:pt x="448" y="1383"/>
                  </a:lnTo>
                  <a:lnTo>
                    <a:pt x="384" y="1318"/>
                  </a:lnTo>
                  <a:lnTo>
                    <a:pt x="447" y="1261"/>
                  </a:lnTo>
                  <a:lnTo>
                    <a:pt x="447" y="1203"/>
                  </a:lnTo>
                  <a:lnTo>
                    <a:pt x="385" y="1129"/>
                  </a:lnTo>
                  <a:lnTo>
                    <a:pt x="373" y="1009"/>
                  </a:lnTo>
                  <a:lnTo>
                    <a:pt x="298" y="1009"/>
                  </a:lnTo>
                  <a:lnTo>
                    <a:pt x="298" y="846"/>
                  </a:lnTo>
                  <a:lnTo>
                    <a:pt x="252" y="846"/>
                  </a:lnTo>
                  <a:lnTo>
                    <a:pt x="252" y="704"/>
                  </a:lnTo>
                  <a:lnTo>
                    <a:pt x="202" y="704"/>
                  </a:lnTo>
                  <a:lnTo>
                    <a:pt x="180" y="636"/>
                  </a:lnTo>
                  <a:lnTo>
                    <a:pt x="78" y="636"/>
                  </a:lnTo>
                  <a:lnTo>
                    <a:pt x="78" y="576"/>
                  </a:lnTo>
                  <a:lnTo>
                    <a:pt x="0" y="576"/>
                  </a:lnTo>
                  <a:lnTo>
                    <a:pt x="0" y="295"/>
                  </a:lnTo>
                  <a:lnTo>
                    <a:pt x="77" y="295"/>
                  </a:lnTo>
                  <a:lnTo>
                    <a:pt x="77" y="255"/>
                  </a:lnTo>
                  <a:lnTo>
                    <a:pt x="163" y="255"/>
                  </a:lnTo>
                  <a:lnTo>
                    <a:pt x="183" y="237"/>
                  </a:lnTo>
                  <a:lnTo>
                    <a:pt x="203" y="192"/>
                  </a:lnTo>
                  <a:lnTo>
                    <a:pt x="252" y="192"/>
                  </a:lnTo>
                  <a:lnTo>
                    <a:pt x="368"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22" name="Freeform 6"/>
            <p:cNvSpPr/>
            <p:nvPr/>
          </p:nvSpPr>
          <p:spPr bwMode="auto">
            <a:xfrm>
              <a:off x="487" y="2354"/>
              <a:ext cx="342" cy="665"/>
            </a:xfrm>
            <a:custGeom>
              <a:avLst/>
              <a:gdLst>
                <a:gd name="T0" fmla="*/ 367 w 1026"/>
                <a:gd name="T1" fmla="*/ 0 h 1993"/>
                <a:gd name="T2" fmla="*/ 677 w 1026"/>
                <a:gd name="T3" fmla="*/ 0 h 1993"/>
                <a:gd name="T4" fmla="*/ 618 w 1026"/>
                <a:gd name="T5" fmla="*/ 77 h 1993"/>
                <a:gd name="T6" fmla="*/ 438 w 1026"/>
                <a:gd name="T7" fmla="*/ 77 h 1993"/>
                <a:gd name="T8" fmla="*/ 370 w 1026"/>
                <a:gd name="T9" fmla="*/ 198 h 1993"/>
                <a:gd name="T10" fmla="*/ 680 w 1026"/>
                <a:gd name="T11" fmla="*/ 198 h 1993"/>
                <a:gd name="T12" fmla="*/ 617 w 1026"/>
                <a:gd name="T13" fmla="*/ 78 h 1993"/>
                <a:gd name="T14" fmla="*/ 677 w 1026"/>
                <a:gd name="T15" fmla="*/ 1 h 1993"/>
                <a:gd name="T16" fmla="*/ 787 w 1026"/>
                <a:gd name="T17" fmla="*/ 190 h 1993"/>
                <a:gd name="T18" fmla="*/ 844 w 1026"/>
                <a:gd name="T19" fmla="*/ 191 h 1993"/>
                <a:gd name="T20" fmla="*/ 864 w 1026"/>
                <a:gd name="T21" fmla="*/ 256 h 1993"/>
                <a:gd name="T22" fmla="*/ 956 w 1026"/>
                <a:gd name="T23" fmla="*/ 256 h 1993"/>
                <a:gd name="T24" fmla="*/ 958 w 1026"/>
                <a:gd name="T25" fmla="*/ 301 h 1993"/>
                <a:gd name="T26" fmla="*/ 992 w 1026"/>
                <a:gd name="T27" fmla="*/ 302 h 1993"/>
                <a:gd name="T28" fmla="*/ 1026 w 1026"/>
                <a:gd name="T29" fmla="*/ 302 h 1993"/>
                <a:gd name="T30" fmla="*/ 1026 w 1026"/>
                <a:gd name="T31" fmla="*/ 581 h 1993"/>
                <a:gd name="T32" fmla="*/ 956 w 1026"/>
                <a:gd name="T33" fmla="*/ 582 h 1993"/>
                <a:gd name="T34" fmla="*/ 955 w 1026"/>
                <a:gd name="T35" fmla="*/ 640 h 1993"/>
                <a:gd name="T36" fmla="*/ 868 w 1026"/>
                <a:gd name="T37" fmla="*/ 640 h 1993"/>
                <a:gd name="T38" fmla="*/ 843 w 1026"/>
                <a:gd name="T39" fmla="*/ 710 h 1993"/>
                <a:gd name="T40" fmla="*/ 795 w 1026"/>
                <a:gd name="T41" fmla="*/ 711 h 1993"/>
                <a:gd name="T42" fmla="*/ 791 w 1026"/>
                <a:gd name="T43" fmla="*/ 852 h 1993"/>
                <a:gd name="T44" fmla="*/ 759 w 1026"/>
                <a:gd name="T45" fmla="*/ 852 h 1993"/>
                <a:gd name="T46" fmla="*/ 751 w 1026"/>
                <a:gd name="T47" fmla="*/ 864 h 1993"/>
                <a:gd name="T48" fmla="*/ 751 w 1026"/>
                <a:gd name="T49" fmla="*/ 1016 h 1993"/>
                <a:gd name="T50" fmla="*/ 691 w 1026"/>
                <a:gd name="T51" fmla="*/ 1016 h 1993"/>
                <a:gd name="T52" fmla="*/ 695 w 1026"/>
                <a:gd name="T53" fmla="*/ 1864 h 1993"/>
                <a:gd name="T54" fmla="*/ 559 w 1026"/>
                <a:gd name="T55" fmla="*/ 1993 h 1993"/>
                <a:gd name="T56" fmla="*/ 384 w 1026"/>
                <a:gd name="T57" fmla="*/ 1845 h 1993"/>
                <a:gd name="T58" fmla="*/ 446 w 1026"/>
                <a:gd name="T59" fmla="*/ 1803 h 1993"/>
                <a:gd name="T60" fmla="*/ 446 w 1026"/>
                <a:gd name="T61" fmla="*/ 1754 h 1993"/>
                <a:gd name="T62" fmla="*/ 384 w 1026"/>
                <a:gd name="T63" fmla="*/ 1710 h 1993"/>
                <a:gd name="T64" fmla="*/ 446 w 1026"/>
                <a:gd name="T65" fmla="*/ 1671 h 1993"/>
                <a:gd name="T66" fmla="*/ 437 w 1026"/>
                <a:gd name="T67" fmla="*/ 1656 h 1993"/>
                <a:gd name="T68" fmla="*/ 383 w 1026"/>
                <a:gd name="T69" fmla="*/ 1621 h 1993"/>
                <a:gd name="T70" fmla="*/ 373 w 1026"/>
                <a:gd name="T71" fmla="*/ 1511 h 1993"/>
                <a:gd name="T72" fmla="*/ 366 w 1026"/>
                <a:gd name="T73" fmla="*/ 1502 h 1993"/>
                <a:gd name="T74" fmla="*/ 447 w 1026"/>
                <a:gd name="T75" fmla="*/ 1437 h 1993"/>
                <a:gd name="T76" fmla="*/ 447 w 1026"/>
                <a:gd name="T77" fmla="*/ 1382 h 1993"/>
                <a:gd name="T78" fmla="*/ 383 w 1026"/>
                <a:gd name="T79" fmla="*/ 1318 h 1993"/>
                <a:gd name="T80" fmla="*/ 446 w 1026"/>
                <a:gd name="T81" fmla="*/ 1260 h 1993"/>
                <a:gd name="T82" fmla="*/ 446 w 1026"/>
                <a:gd name="T83" fmla="*/ 1203 h 1993"/>
                <a:gd name="T84" fmla="*/ 384 w 1026"/>
                <a:gd name="T85" fmla="*/ 1129 h 1993"/>
                <a:gd name="T86" fmla="*/ 372 w 1026"/>
                <a:gd name="T87" fmla="*/ 1008 h 1993"/>
                <a:gd name="T88" fmla="*/ 297 w 1026"/>
                <a:gd name="T89" fmla="*/ 1008 h 1993"/>
                <a:gd name="T90" fmla="*/ 297 w 1026"/>
                <a:gd name="T91" fmla="*/ 846 h 1993"/>
                <a:gd name="T92" fmla="*/ 253 w 1026"/>
                <a:gd name="T93" fmla="*/ 846 h 1993"/>
                <a:gd name="T94" fmla="*/ 253 w 1026"/>
                <a:gd name="T95" fmla="*/ 704 h 1993"/>
                <a:gd name="T96" fmla="*/ 201 w 1026"/>
                <a:gd name="T97" fmla="*/ 704 h 1993"/>
                <a:gd name="T98" fmla="*/ 179 w 1026"/>
                <a:gd name="T99" fmla="*/ 636 h 1993"/>
                <a:gd name="T100" fmla="*/ 77 w 1026"/>
                <a:gd name="T101" fmla="*/ 636 h 1993"/>
                <a:gd name="T102" fmla="*/ 77 w 1026"/>
                <a:gd name="T103" fmla="*/ 576 h 1993"/>
                <a:gd name="T104" fmla="*/ 0 w 1026"/>
                <a:gd name="T105" fmla="*/ 576 h 1993"/>
                <a:gd name="T106" fmla="*/ 0 w 1026"/>
                <a:gd name="T107" fmla="*/ 295 h 1993"/>
                <a:gd name="T108" fmla="*/ 76 w 1026"/>
                <a:gd name="T109" fmla="*/ 295 h 1993"/>
                <a:gd name="T110" fmla="*/ 76 w 1026"/>
                <a:gd name="T111" fmla="*/ 255 h 1993"/>
                <a:gd name="T112" fmla="*/ 162 w 1026"/>
                <a:gd name="T113" fmla="*/ 255 h 1993"/>
                <a:gd name="T114" fmla="*/ 182 w 1026"/>
                <a:gd name="T115" fmla="*/ 237 h 1993"/>
                <a:gd name="T116" fmla="*/ 203 w 1026"/>
                <a:gd name="T117" fmla="*/ 191 h 1993"/>
                <a:gd name="T118" fmla="*/ 253 w 1026"/>
                <a:gd name="T119" fmla="*/ 191 h 1993"/>
                <a:gd name="T120" fmla="*/ 367 w 1026"/>
                <a:gd name="T121"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993">
                  <a:moveTo>
                    <a:pt x="367" y="0"/>
                  </a:moveTo>
                  <a:lnTo>
                    <a:pt x="677" y="0"/>
                  </a:lnTo>
                  <a:lnTo>
                    <a:pt x="618" y="77"/>
                  </a:lnTo>
                  <a:lnTo>
                    <a:pt x="438" y="77"/>
                  </a:lnTo>
                  <a:lnTo>
                    <a:pt x="370" y="198"/>
                  </a:lnTo>
                  <a:lnTo>
                    <a:pt x="680" y="198"/>
                  </a:lnTo>
                  <a:lnTo>
                    <a:pt x="617" y="78"/>
                  </a:lnTo>
                  <a:lnTo>
                    <a:pt x="677" y="1"/>
                  </a:lnTo>
                  <a:lnTo>
                    <a:pt x="787" y="190"/>
                  </a:lnTo>
                  <a:lnTo>
                    <a:pt x="844" y="191"/>
                  </a:lnTo>
                  <a:lnTo>
                    <a:pt x="864" y="256"/>
                  </a:lnTo>
                  <a:lnTo>
                    <a:pt x="956" y="256"/>
                  </a:lnTo>
                  <a:lnTo>
                    <a:pt x="958" y="301"/>
                  </a:lnTo>
                  <a:lnTo>
                    <a:pt x="992" y="302"/>
                  </a:lnTo>
                  <a:lnTo>
                    <a:pt x="1026" y="302"/>
                  </a:lnTo>
                  <a:lnTo>
                    <a:pt x="1026" y="581"/>
                  </a:lnTo>
                  <a:lnTo>
                    <a:pt x="956" y="582"/>
                  </a:lnTo>
                  <a:lnTo>
                    <a:pt x="955" y="640"/>
                  </a:lnTo>
                  <a:lnTo>
                    <a:pt x="868" y="640"/>
                  </a:lnTo>
                  <a:lnTo>
                    <a:pt x="843" y="710"/>
                  </a:lnTo>
                  <a:lnTo>
                    <a:pt x="795" y="711"/>
                  </a:lnTo>
                  <a:lnTo>
                    <a:pt x="791" y="852"/>
                  </a:lnTo>
                  <a:lnTo>
                    <a:pt x="759" y="852"/>
                  </a:lnTo>
                  <a:lnTo>
                    <a:pt x="751" y="864"/>
                  </a:lnTo>
                  <a:lnTo>
                    <a:pt x="751" y="1016"/>
                  </a:lnTo>
                  <a:lnTo>
                    <a:pt x="691" y="1016"/>
                  </a:lnTo>
                  <a:lnTo>
                    <a:pt x="695" y="1864"/>
                  </a:lnTo>
                  <a:lnTo>
                    <a:pt x="559" y="1993"/>
                  </a:lnTo>
                  <a:lnTo>
                    <a:pt x="384" y="1845"/>
                  </a:lnTo>
                  <a:lnTo>
                    <a:pt x="446" y="1803"/>
                  </a:lnTo>
                  <a:lnTo>
                    <a:pt x="446" y="1754"/>
                  </a:lnTo>
                  <a:lnTo>
                    <a:pt x="384" y="1710"/>
                  </a:lnTo>
                  <a:lnTo>
                    <a:pt x="446" y="1671"/>
                  </a:lnTo>
                  <a:lnTo>
                    <a:pt x="437" y="1656"/>
                  </a:lnTo>
                  <a:lnTo>
                    <a:pt x="383" y="1621"/>
                  </a:lnTo>
                  <a:lnTo>
                    <a:pt x="373" y="1511"/>
                  </a:lnTo>
                  <a:lnTo>
                    <a:pt x="366" y="1502"/>
                  </a:lnTo>
                  <a:lnTo>
                    <a:pt x="447" y="1437"/>
                  </a:lnTo>
                  <a:lnTo>
                    <a:pt x="447" y="1382"/>
                  </a:lnTo>
                  <a:lnTo>
                    <a:pt x="383" y="1318"/>
                  </a:lnTo>
                  <a:lnTo>
                    <a:pt x="446" y="1260"/>
                  </a:lnTo>
                  <a:lnTo>
                    <a:pt x="446" y="1203"/>
                  </a:lnTo>
                  <a:lnTo>
                    <a:pt x="384" y="1129"/>
                  </a:lnTo>
                  <a:lnTo>
                    <a:pt x="372" y="1008"/>
                  </a:lnTo>
                  <a:lnTo>
                    <a:pt x="297" y="1008"/>
                  </a:lnTo>
                  <a:lnTo>
                    <a:pt x="297" y="846"/>
                  </a:lnTo>
                  <a:lnTo>
                    <a:pt x="253" y="846"/>
                  </a:lnTo>
                  <a:lnTo>
                    <a:pt x="253" y="704"/>
                  </a:lnTo>
                  <a:lnTo>
                    <a:pt x="201" y="704"/>
                  </a:lnTo>
                  <a:lnTo>
                    <a:pt x="179" y="636"/>
                  </a:lnTo>
                  <a:lnTo>
                    <a:pt x="77" y="636"/>
                  </a:lnTo>
                  <a:lnTo>
                    <a:pt x="77" y="576"/>
                  </a:lnTo>
                  <a:lnTo>
                    <a:pt x="0" y="576"/>
                  </a:lnTo>
                  <a:lnTo>
                    <a:pt x="0" y="295"/>
                  </a:lnTo>
                  <a:lnTo>
                    <a:pt x="76" y="295"/>
                  </a:lnTo>
                  <a:lnTo>
                    <a:pt x="76" y="255"/>
                  </a:lnTo>
                  <a:lnTo>
                    <a:pt x="162" y="255"/>
                  </a:lnTo>
                  <a:lnTo>
                    <a:pt x="182" y="237"/>
                  </a:lnTo>
                  <a:lnTo>
                    <a:pt x="203" y="191"/>
                  </a:lnTo>
                  <a:lnTo>
                    <a:pt x="253" y="191"/>
                  </a:lnTo>
                  <a:lnTo>
                    <a:pt x="367" y="0"/>
                  </a:lnTo>
                  <a:close/>
                </a:path>
              </a:pathLst>
            </a:custGeom>
            <a:solidFill>
              <a:srgbClr val="BF7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6023" name="Group 7"/>
            <p:cNvGrpSpPr/>
            <p:nvPr/>
          </p:nvGrpSpPr>
          <p:grpSpPr bwMode="auto">
            <a:xfrm>
              <a:off x="535" y="2461"/>
              <a:ext cx="261" cy="76"/>
              <a:chOff x="535" y="2461"/>
              <a:chExt cx="261" cy="76"/>
            </a:xfrm>
          </p:grpSpPr>
          <p:sp>
            <p:nvSpPr>
              <p:cNvPr id="86024" name="Freeform 8"/>
              <p:cNvSpPr/>
              <p:nvPr/>
            </p:nvSpPr>
            <p:spPr bwMode="auto">
              <a:xfrm>
                <a:off x="535" y="2461"/>
                <a:ext cx="242" cy="76"/>
              </a:xfrm>
              <a:custGeom>
                <a:avLst/>
                <a:gdLst>
                  <a:gd name="T0" fmla="*/ 0 w 725"/>
                  <a:gd name="T1" fmla="*/ 119 h 229"/>
                  <a:gd name="T2" fmla="*/ 63 w 725"/>
                  <a:gd name="T3" fmla="*/ 0 h 229"/>
                  <a:gd name="T4" fmla="*/ 725 w 725"/>
                  <a:gd name="T5" fmla="*/ 0 h 229"/>
                  <a:gd name="T6" fmla="*/ 719 w 725"/>
                  <a:gd name="T7" fmla="*/ 9 h 229"/>
                  <a:gd name="T8" fmla="*/ 70 w 725"/>
                  <a:gd name="T9" fmla="*/ 9 h 229"/>
                  <a:gd name="T10" fmla="*/ 12 w 725"/>
                  <a:gd name="T11" fmla="*/ 119 h 229"/>
                  <a:gd name="T12" fmla="*/ 69 w 725"/>
                  <a:gd name="T13" fmla="*/ 221 h 229"/>
                  <a:gd name="T14" fmla="*/ 58 w 725"/>
                  <a:gd name="T15" fmla="*/ 229 h 229"/>
                  <a:gd name="T16" fmla="*/ 0 w 725"/>
                  <a:gd name="T17" fmla="*/ 1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9">
                    <a:moveTo>
                      <a:pt x="0" y="119"/>
                    </a:moveTo>
                    <a:lnTo>
                      <a:pt x="63" y="0"/>
                    </a:lnTo>
                    <a:lnTo>
                      <a:pt x="725" y="0"/>
                    </a:lnTo>
                    <a:lnTo>
                      <a:pt x="719" y="9"/>
                    </a:lnTo>
                    <a:lnTo>
                      <a:pt x="70" y="9"/>
                    </a:lnTo>
                    <a:lnTo>
                      <a:pt x="12" y="119"/>
                    </a:lnTo>
                    <a:lnTo>
                      <a:pt x="69" y="221"/>
                    </a:lnTo>
                    <a:lnTo>
                      <a:pt x="58" y="229"/>
                    </a:lnTo>
                    <a:lnTo>
                      <a:pt x="0" y="119"/>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25" name="Freeform 9"/>
              <p:cNvSpPr/>
              <p:nvPr/>
            </p:nvSpPr>
            <p:spPr bwMode="auto">
              <a:xfrm>
                <a:off x="554" y="2461"/>
                <a:ext cx="242" cy="76"/>
              </a:xfrm>
              <a:custGeom>
                <a:avLst/>
                <a:gdLst>
                  <a:gd name="T0" fmla="*/ 725 w 725"/>
                  <a:gd name="T1" fmla="*/ 109 h 228"/>
                  <a:gd name="T2" fmla="*/ 662 w 725"/>
                  <a:gd name="T3" fmla="*/ 228 h 228"/>
                  <a:gd name="T4" fmla="*/ 0 w 725"/>
                  <a:gd name="T5" fmla="*/ 228 h 228"/>
                  <a:gd name="T6" fmla="*/ 6 w 725"/>
                  <a:gd name="T7" fmla="*/ 220 h 228"/>
                  <a:gd name="T8" fmla="*/ 655 w 725"/>
                  <a:gd name="T9" fmla="*/ 220 h 228"/>
                  <a:gd name="T10" fmla="*/ 713 w 725"/>
                  <a:gd name="T11" fmla="*/ 109 h 228"/>
                  <a:gd name="T12" fmla="*/ 656 w 725"/>
                  <a:gd name="T13" fmla="*/ 7 h 228"/>
                  <a:gd name="T14" fmla="*/ 667 w 725"/>
                  <a:gd name="T15" fmla="*/ 0 h 228"/>
                  <a:gd name="T16" fmla="*/ 725 w 725"/>
                  <a:gd name="T17"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8">
                    <a:moveTo>
                      <a:pt x="725" y="109"/>
                    </a:moveTo>
                    <a:lnTo>
                      <a:pt x="662" y="228"/>
                    </a:lnTo>
                    <a:lnTo>
                      <a:pt x="0" y="228"/>
                    </a:lnTo>
                    <a:lnTo>
                      <a:pt x="6" y="220"/>
                    </a:lnTo>
                    <a:lnTo>
                      <a:pt x="655" y="220"/>
                    </a:lnTo>
                    <a:lnTo>
                      <a:pt x="713" y="109"/>
                    </a:lnTo>
                    <a:lnTo>
                      <a:pt x="656" y="7"/>
                    </a:lnTo>
                    <a:lnTo>
                      <a:pt x="667" y="0"/>
                    </a:lnTo>
                    <a:lnTo>
                      <a:pt x="725" y="109"/>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6026" name="Rectangle 10"/>
            <p:cNvSpPr>
              <a:spLocks noChangeArrowheads="1"/>
            </p:cNvSpPr>
            <p:nvPr/>
          </p:nvSpPr>
          <p:spPr bwMode="auto">
            <a:xfrm>
              <a:off x="514" y="2450"/>
              <a:ext cx="291" cy="3"/>
            </a:xfrm>
            <a:prstGeom prst="rect">
              <a:avLst/>
            </a:prstGeom>
            <a:solidFill>
              <a:srgbClr val="FF9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6027" name="Group 11"/>
            <p:cNvGrpSpPr/>
            <p:nvPr/>
          </p:nvGrpSpPr>
          <p:grpSpPr bwMode="auto">
            <a:xfrm>
              <a:off x="514" y="2547"/>
              <a:ext cx="292" cy="471"/>
              <a:chOff x="514" y="2547"/>
              <a:chExt cx="292" cy="471"/>
            </a:xfrm>
          </p:grpSpPr>
          <p:sp>
            <p:nvSpPr>
              <p:cNvPr id="86028" name="Freeform 12"/>
              <p:cNvSpPr/>
              <p:nvPr/>
            </p:nvSpPr>
            <p:spPr bwMode="auto">
              <a:xfrm>
                <a:off x="647" y="2639"/>
                <a:ext cx="7" cy="363"/>
              </a:xfrm>
              <a:custGeom>
                <a:avLst/>
                <a:gdLst>
                  <a:gd name="T0" fmla="*/ 22 w 22"/>
                  <a:gd name="T1" fmla="*/ 0 h 1089"/>
                  <a:gd name="T2" fmla="*/ 21 w 22"/>
                  <a:gd name="T3" fmla="*/ 1089 h 1089"/>
                  <a:gd name="T4" fmla="*/ 2 w 22"/>
                  <a:gd name="T5" fmla="*/ 1072 h 1089"/>
                  <a:gd name="T6" fmla="*/ 0 w 22"/>
                  <a:gd name="T7" fmla="*/ 34 h 1089"/>
                  <a:gd name="T8" fmla="*/ 22 w 22"/>
                  <a:gd name="T9" fmla="*/ 0 h 1089"/>
                </a:gdLst>
                <a:ahLst/>
                <a:cxnLst>
                  <a:cxn ang="0">
                    <a:pos x="T0" y="T1"/>
                  </a:cxn>
                  <a:cxn ang="0">
                    <a:pos x="T2" y="T3"/>
                  </a:cxn>
                  <a:cxn ang="0">
                    <a:pos x="T4" y="T5"/>
                  </a:cxn>
                  <a:cxn ang="0">
                    <a:pos x="T6" y="T7"/>
                  </a:cxn>
                  <a:cxn ang="0">
                    <a:pos x="T8" y="T9"/>
                  </a:cxn>
                </a:cxnLst>
                <a:rect l="0" t="0" r="r" b="b"/>
                <a:pathLst>
                  <a:path w="22" h="1089">
                    <a:moveTo>
                      <a:pt x="22" y="0"/>
                    </a:moveTo>
                    <a:lnTo>
                      <a:pt x="21" y="1089"/>
                    </a:lnTo>
                    <a:lnTo>
                      <a:pt x="2" y="1072"/>
                    </a:lnTo>
                    <a:lnTo>
                      <a:pt x="0" y="34"/>
                    </a:lnTo>
                    <a:lnTo>
                      <a:pt x="22"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29" name="Freeform 13"/>
              <p:cNvSpPr/>
              <p:nvPr/>
            </p:nvSpPr>
            <p:spPr bwMode="auto">
              <a:xfrm>
                <a:off x="689" y="2649"/>
                <a:ext cx="6" cy="354"/>
              </a:xfrm>
              <a:custGeom>
                <a:avLst/>
                <a:gdLst>
                  <a:gd name="T0" fmla="*/ 17 w 20"/>
                  <a:gd name="T1" fmla="*/ 0 h 1062"/>
                  <a:gd name="T2" fmla="*/ 20 w 20"/>
                  <a:gd name="T3" fmla="*/ 1044 h 1062"/>
                  <a:gd name="T4" fmla="*/ 2 w 20"/>
                  <a:gd name="T5" fmla="*/ 1062 h 1062"/>
                  <a:gd name="T6" fmla="*/ 0 w 20"/>
                  <a:gd name="T7" fmla="*/ 86 h 1062"/>
                  <a:gd name="T8" fmla="*/ 17 w 20"/>
                  <a:gd name="T9" fmla="*/ 0 h 1062"/>
                </a:gdLst>
                <a:ahLst/>
                <a:cxnLst>
                  <a:cxn ang="0">
                    <a:pos x="T0" y="T1"/>
                  </a:cxn>
                  <a:cxn ang="0">
                    <a:pos x="T2" y="T3"/>
                  </a:cxn>
                  <a:cxn ang="0">
                    <a:pos x="T4" y="T5"/>
                  </a:cxn>
                  <a:cxn ang="0">
                    <a:pos x="T6" y="T7"/>
                  </a:cxn>
                  <a:cxn ang="0">
                    <a:pos x="T8" y="T9"/>
                  </a:cxn>
                </a:cxnLst>
                <a:rect l="0" t="0" r="r" b="b"/>
                <a:pathLst>
                  <a:path w="20" h="1062">
                    <a:moveTo>
                      <a:pt x="17" y="0"/>
                    </a:moveTo>
                    <a:lnTo>
                      <a:pt x="20" y="1044"/>
                    </a:lnTo>
                    <a:lnTo>
                      <a:pt x="2" y="1062"/>
                    </a:lnTo>
                    <a:lnTo>
                      <a:pt x="0" y="86"/>
                    </a:lnTo>
                    <a:lnTo>
                      <a:pt x="17"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6030" name="Group 14"/>
              <p:cNvGrpSpPr/>
              <p:nvPr/>
            </p:nvGrpSpPr>
            <p:grpSpPr bwMode="auto">
              <a:xfrm>
                <a:off x="514" y="2547"/>
                <a:ext cx="292" cy="471"/>
                <a:chOff x="514" y="2547"/>
                <a:chExt cx="292" cy="471"/>
              </a:xfrm>
            </p:grpSpPr>
            <p:sp>
              <p:nvSpPr>
                <p:cNvPr id="86031" name="Rectangle 15"/>
                <p:cNvSpPr>
                  <a:spLocks noChangeArrowheads="1"/>
                </p:cNvSpPr>
                <p:nvPr/>
              </p:nvSpPr>
              <p:spPr bwMode="auto">
                <a:xfrm>
                  <a:off x="514" y="2547"/>
                  <a:ext cx="292" cy="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32" name="Rectangle 16"/>
                <p:cNvSpPr>
                  <a:spLocks noChangeArrowheads="1"/>
                </p:cNvSpPr>
                <p:nvPr/>
              </p:nvSpPr>
              <p:spPr bwMode="auto">
                <a:xfrm>
                  <a:off x="574" y="2591"/>
                  <a:ext cx="178" cy="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33" name="Freeform 17"/>
                <p:cNvSpPr/>
                <p:nvPr/>
              </p:nvSpPr>
              <p:spPr bwMode="auto">
                <a:xfrm>
                  <a:off x="672" y="2649"/>
                  <a:ext cx="22" cy="369"/>
                </a:xfrm>
                <a:custGeom>
                  <a:avLst/>
                  <a:gdLst>
                    <a:gd name="T0" fmla="*/ 67 w 67"/>
                    <a:gd name="T1" fmla="*/ 0 h 1105"/>
                    <a:gd name="T2" fmla="*/ 51 w 67"/>
                    <a:gd name="T3" fmla="*/ 72 h 1105"/>
                    <a:gd name="T4" fmla="*/ 25 w 67"/>
                    <a:gd name="T5" fmla="*/ 134 h 1105"/>
                    <a:gd name="T6" fmla="*/ 25 w 67"/>
                    <a:gd name="T7" fmla="*/ 1085 h 1105"/>
                    <a:gd name="T8" fmla="*/ 5 w 67"/>
                    <a:gd name="T9" fmla="*/ 1105 h 1105"/>
                    <a:gd name="T10" fmla="*/ 0 w 67"/>
                    <a:gd name="T11" fmla="*/ 116 h 1105"/>
                    <a:gd name="T12" fmla="*/ 67 w 67"/>
                    <a:gd name="T13" fmla="*/ 0 h 1105"/>
                  </a:gdLst>
                  <a:ahLst/>
                  <a:cxnLst>
                    <a:cxn ang="0">
                      <a:pos x="T0" y="T1"/>
                    </a:cxn>
                    <a:cxn ang="0">
                      <a:pos x="T2" y="T3"/>
                    </a:cxn>
                    <a:cxn ang="0">
                      <a:pos x="T4" y="T5"/>
                    </a:cxn>
                    <a:cxn ang="0">
                      <a:pos x="T6" y="T7"/>
                    </a:cxn>
                    <a:cxn ang="0">
                      <a:pos x="T8" y="T9"/>
                    </a:cxn>
                    <a:cxn ang="0">
                      <a:pos x="T10" y="T11"/>
                    </a:cxn>
                    <a:cxn ang="0">
                      <a:pos x="T12" y="T13"/>
                    </a:cxn>
                  </a:cxnLst>
                  <a:rect l="0" t="0" r="r" b="b"/>
                  <a:pathLst>
                    <a:path w="67" h="1105">
                      <a:moveTo>
                        <a:pt x="67" y="0"/>
                      </a:moveTo>
                      <a:lnTo>
                        <a:pt x="51" y="72"/>
                      </a:lnTo>
                      <a:lnTo>
                        <a:pt x="25" y="134"/>
                      </a:lnTo>
                      <a:lnTo>
                        <a:pt x="25" y="1085"/>
                      </a:lnTo>
                      <a:lnTo>
                        <a:pt x="5" y="1105"/>
                      </a:lnTo>
                      <a:lnTo>
                        <a:pt x="0" y="116"/>
                      </a:lnTo>
                      <a:lnTo>
                        <a:pt x="67"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34" name="Freeform 18"/>
                <p:cNvSpPr/>
                <p:nvPr/>
              </p:nvSpPr>
              <p:spPr bwMode="auto">
                <a:xfrm>
                  <a:off x="586" y="2636"/>
                  <a:ext cx="156" cy="55"/>
                </a:xfrm>
                <a:custGeom>
                  <a:avLst/>
                  <a:gdLst>
                    <a:gd name="T0" fmla="*/ 79 w 467"/>
                    <a:gd name="T1" fmla="*/ 166 h 166"/>
                    <a:gd name="T2" fmla="*/ 48 w 467"/>
                    <a:gd name="T3" fmla="*/ 129 h 166"/>
                    <a:gd name="T4" fmla="*/ 48 w 467"/>
                    <a:gd name="T5" fmla="*/ 19 h 166"/>
                    <a:gd name="T6" fmla="*/ 0 w 467"/>
                    <a:gd name="T7" fmla="*/ 19 h 166"/>
                    <a:gd name="T8" fmla="*/ 0 w 467"/>
                    <a:gd name="T9" fmla="*/ 0 h 166"/>
                    <a:gd name="T10" fmla="*/ 467 w 467"/>
                    <a:gd name="T11" fmla="*/ 0 h 166"/>
                    <a:gd name="T12" fmla="*/ 455 w 467"/>
                    <a:gd name="T13" fmla="*/ 19 h 166"/>
                    <a:gd name="T14" fmla="*/ 203 w 467"/>
                    <a:gd name="T15" fmla="*/ 19 h 166"/>
                    <a:gd name="T16" fmla="*/ 182 w 467"/>
                    <a:gd name="T17" fmla="*/ 50 h 166"/>
                    <a:gd name="T18" fmla="*/ 88 w 467"/>
                    <a:gd name="T19" fmla="*/ 50 h 166"/>
                    <a:gd name="T20" fmla="*/ 79 w 467"/>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166">
                      <a:moveTo>
                        <a:pt x="79" y="166"/>
                      </a:moveTo>
                      <a:lnTo>
                        <a:pt x="48" y="129"/>
                      </a:lnTo>
                      <a:lnTo>
                        <a:pt x="48" y="19"/>
                      </a:lnTo>
                      <a:lnTo>
                        <a:pt x="0" y="19"/>
                      </a:lnTo>
                      <a:lnTo>
                        <a:pt x="0" y="0"/>
                      </a:lnTo>
                      <a:lnTo>
                        <a:pt x="467" y="0"/>
                      </a:lnTo>
                      <a:lnTo>
                        <a:pt x="455" y="19"/>
                      </a:lnTo>
                      <a:lnTo>
                        <a:pt x="203" y="19"/>
                      </a:lnTo>
                      <a:lnTo>
                        <a:pt x="182" y="50"/>
                      </a:lnTo>
                      <a:lnTo>
                        <a:pt x="88" y="50"/>
                      </a:lnTo>
                      <a:lnTo>
                        <a:pt x="79" y="166"/>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035" name="Freeform 19"/>
                <p:cNvSpPr/>
                <p:nvPr/>
              </p:nvSpPr>
              <p:spPr bwMode="auto">
                <a:xfrm>
                  <a:off x="547" y="2565"/>
                  <a:ext cx="230" cy="8"/>
                </a:xfrm>
                <a:custGeom>
                  <a:avLst/>
                  <a:gdLst>
                    <a:gd name="T0" fmla="*/ 0 w 690"/>
                    <a:gd name="T1" fmla="*/ 2 h 23"/>
                    <a:gd name="T2" fmla="*/ 690 w 690"/>
                    <a:gd name="T3" fmla="*/ 0 h 23"/>
                    <a:gd name="T4" fmla="*/ 683 w 690"/>
                    <a:gd name="T5" fmla="*/ 22 h 23"/>
                    <a:gd name="T6" fmla="*/ 6 w 690"/>
                    <a:gd name="T7" fmla="*/ 23 h 23"/>
                    <a:gd name="T8" fmla="*/ 0 w 690"/>
                    <a:gd name="T9" fmla="*/ 2 h 23"/>
                  </a:gdLst>
                  <a:ahLst/>
                  <a:cxnLst>
                    <a:cxn ang="0">
                      <a:pos x="T0" y="T1"/>
                    </a:cxn>
                    <a:cxn ang="0">
                      <a:pos x="T2" y="T3"/>
                    </a:cxn>
                    <a:cxn ang="0">
                      <a:pos x="T4" y="T5"/>
                    </a:cxn>
                    <a:cxn ang="0">
                      <a:pos x="T6" y="T7"/>
                    </a:cxn>
                    <a:cxn ang="0">
                      <a:pos x="T8" y="T9"/>
                    </a:cxn>
                  </a:cxnLst>
                  <a:rect l="0" t="0" r="r" b="b"/>
                  <a:pathLst>
                    <a:path w="690" h="23">
                      <a:moveTo>
                        <a:pt x="0" y="2"/>
                      </a:moveTo>
                      <a:lnTo>
                        <a:pt x="690" y="0"/>
                      </a:lnTo>
                      <a:lnTo>
                        <a:pt x="683" y="22"/>
                      </a:lnTo>
                      <a:lnTo>
                        <a:pt x="6" y="23"/>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6036" name="Text Box 20"/>
          <p:cNvSpPr txBox="1">
            <a:spLocks noChangeArrowheads="1"/>
          </p:cNvSpPr>
          <p:nvPr/>
        </p:nvSpPr>
        <p:spPr bwMode="auto">
          <a:xfrm>
            <a:off x="2766695" y="1141730"/>
            <a:ext cx="54895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baseline="0">
                <a:solidFill>
                  <a:srgbClr val="0033CC"/>
                </a:solidFill>
                <a:latin typeface="Arial" panose="020B0604020202020204" pitchFamily="34" charset="0"/>
              </a:rPr>
              <a:t>模型</a:t>
            </a:r>
            <a:r>
              <a:rPr lang="en-US" altLang="zh-CN" sz="3600" b="1" baseline="0">
                <a:solidFill>
                  <a:srgbClr val="0033CC"/>
                </a:solidFill>
                <a:latin typeface="Arial" panose="020B0604020202020204" pitchFamily="34" charset="0"/>
              </a:rPr>
              <a:t>4</a:t>
            </a:r>
            <a:r>
              <a:rPr lang="zh-CN" altLang="en-US" sz="3600" b="1" baseline="0">
                <a:solidFill>
                  <a:schemeClr val="tx1"/>
                </a:solidFill>
                <a:latin typeface="Arial" panose="020B0604020202020204" pitchFamily="34" charset="0"/>
              </a:rPr>
              <a:t>（</a:t>
            </a:r>
            <a:r>
              <a:rPr lang="en-US" altLang="zh-CN" sz="3600" b="1" baseline="0">
                <a:solidFill>
                  <a:srgbClr val="FF0000"/>
                </a:solidFill>
                <a:latin typeface="Arial" panose="020B0604020202020204" pitchFamily="34" charset="0"/>
              </a:rPr>
              <a:t>O’ Carroll</a:t>
            </a:r>
            <a:r>
              <a:rPr lang="zh-CN" altLang="en-US" sz="3600" b="1" baseline="0">
                <a:solidFill>
                  <a:schemeClr val="tx1"/>
                </a:solidFill>
                <a:latin typeface="Arial" panose="020B0604020202020204" pitchFamily="34" charset="0"/>
              </a:rPr>
              <a:t>公式）</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pSp>
        <p:nvGrpSpPr>
          <p:cNvPr id="86057" name="Group 41"/>
          <p:cNvGrpSpPr/>
          <p:nvPr/>
        </p:nvGrpSpPr>
        <p:grpSpPr bwMode="auto">
          <a:xfrm>
            <a:off x="283210" y="1899285"/>
            <a:ext cx="11768455" cy="681990"/>
            <a:chOff x="243" y="884"/>
            <a:chExt cx="5352" cy="609"/>
          </a:xfrm>
        </p:grpSpPr>
        <p:sp>
          <p:nvSpPr>
            <p:cNvPr id="86055" name="AutoShape 39"/>
            <p:cNvSpPr>
              <a:spLocks noChangeArrowheads="1"/>
            </p:cNvSpPr>
            <p:nvPr/>
          </p:nvSpPr>
          <p:spPr bwMode="auto">
            <a:xfrm>
              <a:off x="243" y="884"/>
              <a:ext cx="5352" cy="609"/>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86056" name="Text Box 40"/>
            <p:cNvSpPr txBox="1">
              <a:spLocks noChangeArrowheads="1"/>
            </p:cNvSpPr>
            <p:nvPr/>
          </p:nvSpPr>
          <p:spPr bwMode="auto">
            <a:xfrm>
              <a:off x="272" y="912"/>
              <a:ext cx="5245"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经验公式的主要依据是比例关系，其假设条件非常粗糙，可信度不大，因而大多数人认为它不能令人信服。</a:t>
              </a:r>
              <a:r>
                <a:rPr lang="en-US" altLang="zh-CN" b="1" baseline="0">
                  <a:solidFill>
                    <a:schemeClr val="tx1"/>
                  </a:solidFill>
                  <a:latin typeface="Arial" panose="020B0604020202020204" pitchFamily="34" charset="0"/>
                </a:rPr>
                <a:t>1967</a:t>
              </a:r>
              <a:r>
                <a:rPr lang="zh-CN" altLang="en-US" b="1" baseline="0">
                  <a:solidFill>
                    <a:schemeClr val="tx1"/>
                  </a:solidFill>
                  <a:latin typeface="Arial" panose="020B0604020202020204" pitchFamily="34" charset="0"/>
                </a:rPr>
                <a:t>年，</a:t>
              </a:r>
              <a:r>
                <a:rPr lang="en-US" altLang="zh-CN" b="1" baseline="0">
                  <a:solidFill>
                    <a:schemeClr val="tx1"/>
                  </a:solidFill>
                  <a:latin typeface="Arial" panose="020B0604020202020204" pitchFamily="34" charset="0"/>
                </a:rPr>
                <a:t>O’ Carroll</a:t>
              </a:r>
              <a:r>
                <a:rPr lang="zh-CN" altLang="en-US" b="1" baseline="0">
                  <a:solidFill>
                    <a:schemeClr val="tx1"/>
                  </a:solidFill>
                  <a:latin typeface="Arial" panose="020B0604020202020204" pitchFamily="34" charset="0"/>
                </a:rPr>
                <a:t>基于动物学和统计分析得出了一个现在被广泛使用的公式。</a:t>
              </a:r>
              <a:r>
                <a:rPr lang="en-US" altLang="zh-CN" b="1" baseline="0">
                  <a:solidFill>
                    <a:schemeClr val="tx1"/>
                  </a:solidFill>
                  <a:latin typeface="Arial" panose="020B0604020202020204" pitchFamily="34" charset="0"/>
                </a:rPr>
                <a:t>O’ Carroll</a:t>
              </a:r>
              <a:r>
                <a:rPr lang="zh-CN" altLang="en-US" b="1" baseline="0">
                  <a:solidFill>
                    <a:schemeClr val="tx1"/>
                  </a:solidFill>
                  <a:latin typeface="Arial" panose="020B0604020202020204" pitchFamily="34" charset="0"/>
                </a:rPr>
                <a:t>模型的假设条件是：</a:t>
              </a:r>
              <a:r>
                <a:rPr lang="zh-CN" altLang="en-US" baseline="0">
                  <a:solidFill>
                    <a:schemeClr val="tx1"/>
                  </a:solidFill>
                  <a:latin typeface="Arial" panose="020B0604020202020204" pitchFamily="34" charset="0"/>
                </a:rPr>
                <a:t> </a:t>
              </a:r>
              <a:endParaRPr lang="zh-CN" altLang="en-US" baseline="0">
                <a:solidFill>
                  <a:schemeClr val="tx1"/>
                </a:solidFill>
                <a:latin typeface="Arial" panose="020B0604020202020204" pitchFamily="34" charset="0"/>
              </a:endParaRPr>
            </a:p>
          </p:txBody>
        </p:sp>
      </p:grpSp>
      <p:sp>
        <p:nvSpPr>
          <p:cNvPr id="86058" name="Text Box 42"/>
          <p:cNvSpPr txBox="1">
            <a:spLocks noChangeArrowheads="1"/>
          </p:cNvSpPr>
          <p:nvPr/>
        </p:nvSpPr>
        <p:spPr bwMode="auto">
          <a:xfrm>
            <a:off x="346710" y="2905760"/>
            <a:ext cx="924052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baseline="0">
                <a:solidFill>
                  <a:schemeClr val="tx1"/>
                </a:solidFill>
                <a:latin typeface="Arial" panose="020B0604020202020204" pitchFamily="34" charset="0"/>
              </a:rPr>
              <a:t>(1) </a:t>
            </a:r>
            <a:r>
              <a:rPr lang="en-US" altLang="zh-CN" i="1" baseline="0">
                <a:solidFill>
                  <a:srgbClr val="0033CC"/>
                </a:solidFill>
              </a:rPr>
              <a:t>L=k</a:t>
            </a:r>
            <a:r>
              <a:rPr lang="en-US" altLang="zh-CN">
                <a:solidFill>
                  <a:srgbClr val="0033CC"/>
                </a:solidFill>
              </a:rPr>
              <a:t>1</a:t>
            </a:r>
            <a:r>
              <a:rPr lang="en-US" altLang="zh-CN" i="1" baseline="0">
                <a:solidFill>
                  <a:srgbClr val="0033CC"/>
                </a:solidFill>
              </a:rPr>
              <a:t>A</a:t>
            </a:r>
            <a:r>
              <a:rPr lang="en-US" altLang="zh-CN" i="1" baseline="30000">
                <a:solidFill>
                  <a:srgbClr val="0033CC"/>
                </a:solidFill>
              </a:rPr>
              <a:t>a</a:t>
            </a:r>
            <a:r>
              <a:rPr lang="en-US" altLang="zh-CN" i="1" baseline="0">
                <a:solidFill>
                  <a:srgbClr val="0033CC"/>
                </a:solidFill>
              </a:rPr>
              <a:t>, a&lt;</a:t>
            </a:r>
            <a:r>
              <a:rPr lang="en-US" altLang="zh-CN" baseline="0">
                <a:solidFill>
                  <a:srgbClr val="0033CC"/>
                </a:solidFill>
              </a:rPr>
              <a:t>1</a:t>
            </a:r>
            <a:r>
              <a:rPr lang="en-US" altLang="zh-CN" b="1" baseline="0">
                <a:solidFill>
                  <a:schemeClr val="tx1"/>
                </a:solidFill>
                <a:latin typeface="Arial" panose="020B0604020202020204" pitchFamily="34" charset="0"/>
              </a:rPr>
              <a:t>  (2) </a:t>
            </a:r>
            <a:r>
              <a:rPr lang="en-US" altLang="zh-CN" i="1" baseline="0">
                <a:solidFill>
                  <a:srgbClr val="0033CC"/>
                </a:solidFill>
              </a:rPr>
              <a:t>A=k</a:t>
            </a:r>
            <a:r>
              <a:rPr lang="en-US" altLang="zh-CN">
                <a:solidFill>
                  <a:srgbClr val="0033CC"/>
                </a:solidFill>
              </a:rPr>
              <a:t>2</a:t>
            </a:r>
            <a:r>
              <a:rPr lang="en-US" altLang="zh-CN" i="1" baseline="0">
                <a:solidFill>
                  <a:srgbClr val="0033CC"/>
                </a:solidFill>
              </a:rPr>
              <a:t>lb, b&lt;</a:t>
            </a:r>
            <a:r>
              <a:rPr lang="en-US" altLang="zh-CN" baseline="0">
                <a:solidFill>
                  <a:srgbClr val="0033CC"/>
                </a:solidFill>
              </a:rPr>
              <a:t>2</a:t>
            </a:r>
            <a:r>
              <a:rPr lang="en-US" altLang="zh-CN" b="1" baseline="0">
                <a:solidFill>
                  <a:schemeClr val="tx1"/>
                </a:solidFill>
                <a:latin typeface="Arial" panose="020B0604020202020204" pitchFamily="34" charset="0"/>
              </a:rPr>
              <a:t> (3) </a:t>
            </a:r>
            <a:r>
              <a:rPr lang="en-US" altLang="zh-CN" i="1" baseline="0">
                <a:solidFill>
                  <a:srgbClr val="0033CC"/>
                </a:solidFill>
              </a:rPr>
              <a:t>B-B</a:t>
            </a:r>
            <a:r>
              <a:rPr lang="en-US" altLang="zh-CN">
                <a:solidFill>
                  <a:srgbClr val="0033CC"/>
                </a:solidFill>
              </a:rPr>
              <a:t>o</a:t>
            </a:r>
            <a:r>
              <a:rPr lang="en-US" altLang="zh-CN" i="1" baseline="0">
                <a:solidFill>
                  <a:srgbClr val="0033CC"/>
                </a:solidFill>
              </a:rPr>
              <a:t> =k</a:t>
            </a:r>
            <a:r>
              <a:rPr lang="en-US" altLang="zh-CN">
                <a:solidFill>
                  <a:srgbClr val="0033CC"/>
                </a:solidFill>
              </a:rPr>
              <a:t>3</a:t>
            </a:r>
            <a:r>
              <a:rPr lang="en-US" altLang="zh-CN" i="1" baseline="0">
                <a:solidFill>
                  <a:srgbClr val="0033CC"/>
                </a:solidFill>
              </a:rPr>
              <a:t>l</a:t>
            </a:r>
            <a:r>
              <a:rPr lang="en-US" altLang="zh-CN" baseline="30000">
                <a:solidFill>
                  <a:srgbClr val="0033CC"/>
                </a:solidFill>
              </a:rPr>
              <a:t>3</a:t>
            </a:r>
            <a:r>
              <a:rPr lang="en-US" altLang="zh-CN" sz="1800" baseline="0">
                <a:solidFill>
                  <a:schemeClr val="tx1"/>
                </a:solidFill>
                <a:latin typeface="Arial" panose="020B0604020202020204" pitchFamily="34" charset="0"/>
              </a:rPr>
              <a:t> </a:t>
            </a:r>
            <a:endParaRPr lang="en-US" altLang="zh-CN" sz="1800" baseline="0">
              <a:solidFill>
                <a:schemeClr val="tx1"/>
              </a:solidFill>
              <a:latin typeface="Arial" panose="020B0604020202020204" pitchFamily="34" charset="0"/>
            </a:endParaRPr>
          </a:p>
        </p:txBody>
      </p:sp>
      <p:sp>
        <p:nvSpPr>
          <p:cNvPr id="86059" name="Text Box 43"/>
          <p:cNvSpPr txBox="1">
            <a:spLocks noChangeArrowheads="1"/>
          </p:cNvSpPr>
          <p:nvPr/>
        </p:nvSpPr>
        <p:spPr bwMode="auto">
          <a:xfrm>
            <a:off x="1639888" y="3754438"/>
            <a:ext cx="84613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假设</a:t>
            </a:r>
            <a:r>
              <a:rPr lang="en-US" altLang="zh-CN" b="1" baseline="0">
                <a:solidFill>
                  <a:schemeClr val="tx1"/>
                </a:solidFill>
                <a:latin typeface="Arial" panose="020B0604020202020204" pitchFamily="34" charset="0"/>
              </a:rPr>
              <a:t>(1)</a:t>
            </a:r>
            <a:r>
              <a:rPr lang="zh-CN" altLang="en-US"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(2)</a:t>
            </a:r>
            <a:r>
              <a:rPr lang="zh-CN" altLang="en-US" b="1" baseline="0">
                <a:solidFill>
                  <a:schemeClr val="tx1"/>
                </a:solidFill>
                <a:latin typeface="Arial" panose="020B0604020202020204" pitchFamily="34" charset="0"/>
              </a:rPr>
              <a:t>是解剖学中的统计规律，在假设 （</a:t>
            </a:r>
            <a:r>
              <a:rPr lang="en-US" altLang="zh-CN" b="1" baseline="0">
                <a:solidFill>
                  <a:schemeClr val="tx1"/>
                </a:solidFill>
                <a:latin typeface="Arial" panose="020B0604020202020204" pitchFamily="34" charset="0"/>
              </a:rPr>
              <a:t>3</a:t>
            </a:r>
            <a:r>
              <a:rPr lang="zh-CN" altLang="en-US" b="1" baseline="0">
                <a:solidFill>
                  <a:schemeClr val="tx1"/>
                </a:solidFill>
                <a:latin typeface="Arial" panose="020B0604020202020204" pitchFamily="34" charset="0"/>
              </a:rPr>
              <a:t>）中</a:t>
            </a:r>
            <a:r>
              <a:rPr lang="en-US" altLang="zh-CN" b="1" baseline="0">
                <a:solidFill>
                  <a:schemeClr val="tx1"/>
                </a:solidFill>
                <a:latin typeface="Arial" panose="020B0604020202020204" pitchFamily="34" charset="0"/>
              </a:rPr>
              <a:t>O’ Carroll</a:t>
            </a:r>
            <a:r>
              <a:rPr lang="zh-CN" altLang="en-US" b="1" baseline="0">
                <a:solidFill>
                  <a:schemeClr val="tx1"/>
                </a:solidFill>
                <a:latin typeface="Arial" panose="020B0604020202020204" pitchFamily="34" charset="0"/>
              </a:rPr>
              <a:t>将体重划分成两部分：</a:t>
            </a:r>
            <a:r>
              <a:rPr lang="en-US" altLang="zh-CN" i="1" baseline="0">
                <a:solidFill>
                  <a:srgbClr val="0033CC"/>
                </a:solidFill>
              </a:rPr>
              <a:t>B=B</a:t>
            </a:r>
            <a:r>
              <a:rPr lang="en-US" altLang="zh-CN">
                <a:solidFill>
                  <a:srgbClr val="0033CC"/>
                </a:solidFill>
              </a:rPr>
              <a:t>0</a:t>
            </a:r>
            <a:r>
              <a:rPr lang="en-US" altLang="zh-CN" i="1" baseline="0">
                <a:solidFill>
                  <a:srgbClr val="0033CC"/>
                </a:solidFill>
              </a:rPr>
              <a:t>+B</a:t>
            </a:r>
            <a:r>
              <a:rPr lang="en-US" altLang="zh-CN">
                <a:solidFill>
                  <a:srgbClr val="0033CC"/>
                </a:solidFill>
              </a:rPr>
              <a:t>1</a:t>
            </a:r>
            <a:r>
              <a:rPr lang="zh-CN" altLang="en-US" i="1" baseline="0">
                <a:solidFill>
                  <a:schemeClr val="tx1"/>
                </a:solidFill>
              </a:rPr>
              <a:t>，</a:t>
            </a:r>
            <a:r>
              <a:rPr lang="en-US" altLang="zh-CN" i="1" baseline="0">
                <a:solidFill>
                  <a:srgbClr val="0033CC"/>
                </a:solidFill>
              </a:rPr>
              <a:t>B</a:t>
            </a:r>
            <a:r>
              <a:rPr lang="en-US" altLang="zh-CN">
                <a:solidFill>
                  <a:srgbClr val="0033CC"/>
                </a:solidFill>
              </a:rPr>
              <a:t>0</a:t>
            </a:r>
            <a:r>
              <a:rPr lang="zh-CN" altLang="en-US" b="1" baseline="0">
                <a:solidFill>
                  <a:schemeClr val="tx1"/>
                </a:solidFill>
                <a:latin typeface="Arial" panose="020B0604020202020204" pitchFamily="34" charset="0"/>
              </a:rPr>
              <a:t>为非肌肉重量。</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86062" name="Rectangle 46"/>
          <p:cNvSpPr>
            <a:spLocks noChangeArrowheads="1"/>
          </p:cNvSpPr>
          <p:nvPr/>
        </p:nvSpPr>
        <p:spPr bwMode="auto">
          <a:xfrm>
            <a:off x="1524000" y="30495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6065" name="Rectangle 49"/>
          <p:cNvSpPr>
            <a:spLocks noChangeArrowheads="1"/>
          </p:cNvSpPr>
          <p:nvPr/>
        </p:nvSpPr>
        <p:spPr bwMode="auto">
          <a:xfrm>
            <a:off x="1524000" y="30495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6068" name="Rectangle 52"/>
          <p:cNvSpPr>
            <a:spLocks noChangeArrowheads="1"/>
          </p:cNvSpPr>
          <p:nvPr/>
        </p:nvSpPr>
        <p:spPr bwMode="auto">
          <a:xfrm>
            <a:off x="1524000" y="306546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6075" name="Group 59"/>
          <p:cNvGrpSpPr/>
          <p:nvPr/>
        </p:nvGrpSpPr>
        <p:grpSpPr bwMode="auto">
          <a:xfrm>
            <a:off x="4205288" y="5499100"/>
            <a:ext cx="3259137" cy="890588"/>
            <a:chOff x="1688" y="3470"/>
            <a:chExt cx="2053" cy="561"/>
          </a:xfrm>
        </p:grpSpPr>
        <p:sp>
          <p:nvSpPr>
            <p:cNvPr id="86066" name="Text Box 50"/>
            <p:cNvSpPr txBox="1">
              <a:spLocks noChangeArrowheads="1"/>
            </p:cNvSpPr>
            <p:nvPr/>
          </p:nvSpPr>
          <p:spPr bwMode="auto">
            <a:xfrm>
              <a:off x="1688" y="3669"/>
              <a:ext cx="1219"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故有：</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aphicFrame>
          <p:nvGraphicFramePr>
            <p:cNvPr id="86067" name="Object 51"/>
            <p:cNvGraphicFramePr>
              <a:graphicFrameLocks noChangeAspect="1"/>
            </p:cNvGraphicFramePr>
            <p:nvPr/>
          </p:nvGraphicFramePr>
          <p:xfrm>
            <a:off x="2188" y="3470"/>
            <a:ext cx="1553" cy="561"/>
          </p:xfrm>
          <a:graphic>
            <a:graphicData uri="http://schemas.openxmlformats.org/presentationml/2006/ole">
              <mc:AlternateContent xmlns:mc="http://schemas.openxmlformats.org/markup-compatibility/2006">
                <mc:Choice xmlns:v="urn:schemas-microsoft-com:vml" Requires="v">
                  <p:oleObj spid="_x0000_s86079" name="公式" r:id="rId1" imgW="1219200" imgH="444500" progId="Equation.3">
                    <p:embed/>
                  </p:oleObj>
                </mc:Choice>
                <mc:Fallback>
                  <p:oleObj name="公式" r:id="rId1" imgW="1219200" imgH="444500" progId="Equation.3">
                    <p:embed/>
                    <p:pic>
                      <p:nvPicPr>
                        <p:cNvPr id="0" name="Object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 y="3470"/>
                          <a:ext cx="1553" cy="5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77" name="Group 61"/>
          <p:cNvGrpSpPr/>
          <p:nvPr/>
        </p:nvGrpSpPr>
        <p:grpSpPr bwMode="auto">
          <a:xfrm>
            <a:off x="1524000" y="4464050"/>
            <a:ext cx="8791575" cy="922338"/>
            <a:chOff x="73" y="2812"/>
            <a:chExt cx="5538" cy="581"/>
          </a:xfrm>
        </p:grpSpPr>
        <p:sp>
          <p:nvSpPr>
            <p:cNvPr id="86060" name="Text Box 44"/>
            <p:cNvSpPr txBox="1">
              <a:spLocks noChangeArrowheads="1"/>
            </p:cNvSpPr>
            <p:nvPr/>
          </p:nvSpPr>
          <p:spPr bwMode="auto">
            <a:xfrm>
              <a:off x="73" y="2932"/>
              <a:ext cx="5131"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根据三条假设可 得</a:t>
              </a:r>
              <a:r>
                <a:rPr lang="en-US" altLang="zh-CN" sz="2800" i="1" baseline="0">
                  <a:solidFill>
                    <a:srgbClr val="FF0000"/>
                  </a:solidFill>
                </a:rPr>
                <a:t>L=k(B-B</a:t>
              </a:r>
              <a:r>
                <a:rPr lang="en-US" altLang="zh-CN" sz="2800">
                  <a:solidFill>
                    <a:srgbClr val="FF0000"/>
                  </a:solidFill>
                </a:rPr>
                <a:t>0</a:t>
              </a:r>
              <a:r>
                <a:rPr lang="en-US" altLang="zh-CN" sz="2800" i="1" baseline="0">
                  <a:solidFill>
                    <a:srgbClr val="FF0000"/>
                  </a:solidFill>
                </a:rPr>
                <a:t>)</a:t>
              </a:r>
              <a:r>
                <a:rPr lang="en-US" altLang="zh-CN" sz="2800" i="1" baseline="30000">
                  <a:solidFill>
                    <a:srgbClr val="FF0000"/>
                  </a:solidFill>
                </a:rPr>
                <a:t>β</a:t>
              </a:r>
              <a:r>
                <a:rPr lang="en-US" altLang="zh-CN" b="1" baseline="0">
                  <a:solidFill>
                    <a:schemeClr val="tx1"/>
                  </a:solidFill>
                  <a:latin typeface="Arial" panose="020B0604020202020204" pitchFamily="34" charset="0"/>
                </a:rPr>
                <a:t>,</a:t>
              </a:r>
              <a:r>
                <a:rPr lang="en-US" altLang="zh-CN" i="1" baseline="0">
                  <a:solidFill>
                    <a:srgbClr val="0033CC"/>
                  </a:solidFill>
                </a:rPr>
                <a:t>k</a:t>
              </a:r>
              <a:r>
                <a:rPr lang="zh-CN" altLang="en-US" b="1" baseline="0">
                  <a:solidFill>
                    <a:schemeClr val="tx1"/>
                  </a:solidFill>
                  <a:latin typeface="Arial" panose="020B0604020202020204" pitchFamily="34" charset="0"/>
                </a:rPr>
                <a:t>和</a:t>
              </a:r>
              <a:r>
                <a:rPr lang="en-US" altLang="zh-CN" i="1" baseline="0">
                  <a:solidFill>
                    <a:srgbClr val="0033CC"/>
                  </a:solidFill>
                </a:rPr>
                <a:t>β</a:t>
              </a:r>
              <a:r>
                <a:rPr lang="zh-CN" altLang="en-US" b="1" baseline="0">
                  <a:solidFill>
                    <a:schemeClr val="tx1"/>
                  </a:solidFill>
                  <a:latin typeface="Arial" panose="020B0604020202020204" pitchFamily="34" charset="0"/>
                </a:rPr>
                <a:t>为两个常数，</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aphicFrame>
          <p:nvGraphicFramePr>
            <p:cNvPr id="86061" name="Object 45"/>
            <p:cNvGraphicFramePr>
              <a:graphicFrameLocks noChangeAspect="1"/>
            </p:cNvGraphicFramePr>
            <p:nvPr/>
          </p:nvGraphicFramePr>
          <p:xfrm>
            <a:off x="4534" y="2812"/>
            <a:ext cx="1077" cy="581"/>
          </p:xfrm>
          <a:graphic>
            <a:graphicData uri="http://schemas.openxmlformats.org/presentationml/2006/ole">
              <mc:AlternateContent xmlns:mc="http://schemas.openxmlformats.org/markup-compatibility/2006">
                <mc:Choice xmlns:v="urn:schemas-microsoft-com:vml" Requires="v">
                  <p:oleObj spid="_x0000_s86080" name="公式" r:id="rId3" imgW="965200" imgH="520700" progId="Equation.3">
                    <p:embed/>
                  </p:oleObj>
                </mc:Choice>
                <mc:Fallback>
                  <p:oleObj name="公式" r:id="rId3" imgW="965200" imgH="520700" progId="Equation.3">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 y="2812"/>
                          <a:ext cx="1077" cy="5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78" name="Group 62"/>
          <p:cNvGrpSpPr/>
          <p:nvPr/>
        </p:nvGrpSpPr>
        <p:grpSpPr bwMode="auto">
          <a:xfrm>
            <a:off x="1639888" y="5049838"/>
            <a:ext cx="6991350" cy="809625"/>
            <a:chOff x="73" y="3181"/>
            <a:chExt cx="4404" cy="510"/>
          </a:xfrm>
        </p:grpSpPr>
        <p:sp>
          <p:nvSpPr>
            <p:cNvPr id="86063" name="Text Box 47"/>
            <p:cNvSpPr txBox="1">
              <a:spLocks noChangeArrowheads="1"/>
            </p:cNvSpPr>
            <p:nvPr/>
          </p:nvSpPr>
          <p:spPr bwMode="auto">
            <a:xfrm>
              <a:off x="73" y="3300"/>
              <a:ext cx="4026"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此外，根据统计结果，他得出</a:t>
              </a:r>
              <a:r>
                <a:rPr lang="en-US" altLang="zh-CN" i="1" baseline="0">
                  <a:solidFill>
                    <a:srgbClr val="0000CC"/>
                  </a:solidFill>
                </a:rPr>
                <a:t>B</a:t>
              </a:r>
              <a:r>
                <a:rPr lang="en-US" altLang="zh-CN">
                  <a:solidFill>
                    <a:srgbClr val="0000CC"/>
                  </a:solidFill>
                </a:rPr>
                <a:t>0</a:t>
              </a:r>
              <a:r>
                <a:rPr lang="en-US" altLang="zh-CN" b="1" baseline="0">
                  <a:solidFill>
                    <a:srgbClr val="0000CC"/>
                  </a:solidFill>
                  <a:latin typeface="Arial" panose="020B0604020202020204" pitchFamily="34" charset="0"/>
                </a:rPr>
                <a:t>≈35</a:t>
              </a:r>
              <a:r>
                <a:rPr lang="zh-CN" altLang="en-US" b="1" baseline="0">
                  <a:solidFill>
                    <a:schemeClr val="tx1"/>
                  </a:solidFill>
                  <a:latin typeface="Arial" panose="020B0604020202020204" pitchFamily="34" charset="0"/>
                </a:rPr>
                <a:t>公斤，</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graphicFrame>
          <p:nvGraphicFramePr>
            <p:cNvPr id="86064" name="Object 48"/>
            <p:cNvGraphicFramePr>
              <a:graphicFrameLocks noChangeAspect="1"/>
            </p:cNvGraphicFramePr>
            <p:nvPr/>
          </p:nvGraphicFramePr>
          <p:xfrm>
            <a:off x="3920" y="3181"/>
            <a:ext cx="557" cy="510"/>
          </p:xfrm>
          <a:graphic>
            <a:graphicData uri="http://schemas.openxmlformats.org/presentationml/2006/ole">
              <mc:AlternateContent xmlns:mc="http://schemas.openxmlformats.org/markup-compatibility/2006">
                <mc:Choice xmlns:v="urn:schemas-microsoft-com:vml" Requires="v">
                  <p:oleObj spid="_x0000_s86081" name="公式" r:id="rId5" imgW="520700" imgH="520700" progId="Equation.3">
                    <p:embed/>
                  </p:oleObj>
                </mc:Choice>
                <mc:Fallback>
                  <p:oleObj name="公式" r:id="rId5" imgW="520700" imgH="520700" progId="Equation.3">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 y="3181"/>
                          <a:ext cx="557" cy="5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76" name="Group 60"/>
          <p:cNvGrpSpPr/>
          <p:nvPr/>
        </p:nvGrpSpPr>
        <p:grpSpPr bwMode="auto">
          <a:xfrm>
            <a:off x="515620" y="2149824"/>
            <a:ext cx="9288152" cy="1866600"/>
            <a:chOff x="0" y="1813"/>
            <a:chExt cx="5460" cy="1176"/>
          </a:xfrm>
        </p:grpSpPr>
        <p:sp>
          <p:nvSpPr>
            <p:cNvPr id="86073" name="Rectangle 57"/>
            <p:cNvSpPr>
              <a:spLocks noChangeArrowheads="1"/>
            </p:cNvSpPr>
            <p:nvPr/>
          </p:nvSpPr>
          <p:spPr bwMode="auto">
            <a:xfrm>
              <a:off x="0" y="1936"/>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86069" name="AutoShape 53" descr="信纸"/>
            <p:cNvSpPr>
              <a:spLocks noChangeArrowheads="1"/>
            </p:cNvSpPr>
            <p:nvPr/>
          </p:nvSpPr>
          <p:spPr bwMode="auto">
            <a:xfrm>
              <a:off x="2795" y="1813"/>
              <a:ext cx="2665" cy="1176"/>
            </a:xfrm>
            <a:prstGeom prst="wedgeRoundRectCallout">
              <a:avLst>
                <a:gd name="adj1" fmla="val -61928"/>
                <a:gd name="adj2" fmla="val 82247"/>
                <a:gd name="adj3" fmla="val 16667"/>
              </a:avLst>
            </a:prstGeom>
            <a:blipFill dpi="0" rotWithShape="1">
              <a:blip r:embed="rId7"/>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1800" baseline="0">
                <a:solidFill>
                  <a:schemeClr val="tx1"/>
                </a:solidFill>
                <a:latin typeface="Arial" panose="020B0604020202020204" pitchFamily="34" charset="0"/>
              </a:endParaRPr>
            </a:p>
          </p:txBody>
        </p:sp>
        <p:sp>
          <p:nvSpPr>
            <p:cNvPr id="86071" name="Text Box 55"/>
            <p:cNvSpPr txBox="1">
              <a:spLocks noChangeArrowheads="1"/>
            </p:cNvSpPr>
            <p:nvPr/>
          </p:nvSpPr>
          <p:spPr bwMode="auto">
            <a:xfrm>
              <a:off x="2886" y="1962"/>
              <a:ext cx="2495" cy="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i="1" baseline="0">
                  <a:solidFill>
                    <a:srgbClr val="FF0000"/>
                  </a:solidFill>
                </a:rPr>
                <a:t>k</a:t>
              </a:r>
              <a:r>
                <a:rPr lang="zh-CN" altLang="en-US" sz="2000" b="1" baseline="0">
                  <a:solidFill>
                    <a:schemeClr val="tx1"/>
                  </a:solidFill>
                  <a:latin typeface="Arial" panose="020B0604020202020204" pitchFamily="34" charset="0"/>
                </a:rPr>
                <a:t>越大成绩越好。因而建议根据的大小</a:t>
              </a:r>
              <a:endParaRPr lang="zh-CN" altLang="en-US" sz="2000" b="1" baseline="0">
                <a:solidFill>
                  <a:schemeClr val="tx1"/>
                </a:solidFill>
                <a:latin typeface="Arial" panose="020B0604020202020204" pitchFamily="34" charset="0"/>
              </a:endParaRPr>
            </a:p>
            <a:p>
              <a:pPr>
                <a:spcBef>
                  <a:spcPct val="50000"/>
                </a:spcBef>
              </a:pPr>
              <a:endParaRPr lang="zh-CN" altLang="en-US" sz="2000" b="1" baseline="0">
                <a:solidFill>
                  <a:schemeClr val="tx1"/>
                </a:solidFill>
                <a:latin typeface="Arial" panose="020B0604020202020204" pitchFamily="34" charset="0"/>
              </a:endParaRPr>
            </a:p>
            <a:p>
              <a:pPr>
                <a:spcBef>
                  <a:spcPct val="50000"/>
                </a:spcBef>
              </a:pPr>
              <a:r>
                <a:rPr lang="zh-CN" altLang="en-US" sz="2000" b="1" baseline="0">
                  <a:solidFill>
                    <a:schemeClr val="tx1"/>
                  </a:solidFill>
                  <a:latin typeface="Arial" panose="020B0604020202020204" pitchFamily="34" charset="0"/>
                </a:rPr>
                <a:t>比较选手成绩的优劣。</a:t>
              </a:r>
              <a:r>
                <a:rPr lang="zh-CN" altLang="en-US" sz="2000" baseline="0">
                  <a:solidFill>
                    <a:schemeClr val="tx1"/>
                  </a:solidFill>
                  <a:latin typeface="Arial" panose="020B0604020202020204" pitchFamily="34" charset="0"/>
                </a:rPr>
                <a:t> </a:t>
              </a:r>
              <a:endParaRPr lang="zh-CN" altLang="en-US" sz="2000" baseline="0">
                <a:solidFill>
                  <a:schemeClr val="tx1"/>
                </a:solidFill>
                <a:latin typeface="Arial" panose="020B0604020202020204" pitchFamily="34" charset="0"/>
              </a:endParaRPr>
            </a:p>
          </p:txBody>
        </p:sp>
        <p:graphicFrame>
          <p:nvGraphicFramePr>
            <p:cNvPr id="86072" name="Object 56"/>
            <p:cNvGraphicFramePr>
              <a:graphicFrameLocks noChangeAspect="1"/>
            </p:cNvGraphicFramePr>
            <p:nvPr/>
          </p:nvGraphicFramePr>
          <p:xfrm>
            <a:off x="3331" y="2163"/>
            <a:ext cx="1564" cy="507"/>
          </p:xfrm>
          <a:graphic>
            <a:graphicData uri="http://schemas.openxmlformats.org/presentationml/2006/ole">
              <mc:AlternateContent xmlns:mc="http://schemas.openxmlformats.org/markup-compatibility/2006">
                <mc:Choice xmlns:v="urn:schemas-microsoft-com:vml" Requires="v">
                  <p:oleObj spid="_x0000_s86082" name="公式" r:id="rId8" imgW="1358900" imgH="444500" progId="Equation.3">
                    <p:embed/>
                  </p:oleObj>
                </mc:Choice>
                <mc:Fallback>
                  <p:oleObj name="公式" r:id="rId8" imgW="1358900" imgH="44450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1" y="2163"/>
                          <a:ext cx="1564" cy="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86020"/>
                                        </p:tgtEl>
                                        <p:attrNameLst>
                                          <p:attrName>style.visibility</p:attrName>
                                        </p:attrNameLst>
                                      </p:cBhvr>
                                      <p:to>
                                        <p:strVal val="visible"/>
                                      </p:to>
                                    </p:set>
                                    <p:anim calcmode="lin" valueType="num">
                                      <p:cBhvr>
                                        <p:cTn id="7" dur="1000" fill="hold"/>
                                        <p:tgtEl>
                                          <p:spTgt spid="86020"/>
                                        </p:tgtEl>
                                        <p:attrNameLst>
                                          <p:attrName>ppt_w</p:attrName>
                                        </p:attrNameLst>
                                      </p:cBhvr>
                                      <p:tavLst>
                                        <p:tav tm="0">
                                          <p:val>
                                            <p:strVal val="#ppt_w+.3"/>
                                          </p:val>
                                        </p:tav>
                                        <p:tav tm="100000">
                                          <p:val>
                                            <p:strVal val="#ppt_w"/>
                                          </p:val>
                                        </p:tav>
                                      </p:tavLst>
                                    </p:anim>
                                    <p:anim calcmode="lin" valueType="num">
                                      <p:cBhvr>
                                        <p:cTn id="8" dur="1000" fill="hold"/>
                                        <p:tgtEl>
                                          <p:spTgt spid="86020"/>
                                        </p:tgtEl>
                                        <p:attrNameLst>
                                          <p:attrName>ppt_h</p:attrName>
                                        </p:attrNameLst>
                                      </p:cBhvr>
                                      <p:tavLst>
                                        <p:tav tm="0">
                                          <p:val>
                                            <p:strVal val="#ppt_h"/>
                                          </p:val>
                                        </p:tav>
                                        <p:tav tm="100000">
                                          <p:val>
                                            <p:strVal val="#ppt_h"/>
                                          </p:val>
                                        </p:tav>
                                      </p:tavLst>
                                    </p:anim>
                                    <p:animEffect transition="in" filter="fade">
                                      <p:cBhvr>
                                        <p:cTn id="9" dur="1000"/>
                                        <p:tgtEl>
                                          <p:spTgt spid="86020"/>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86036"/>
                                        </p:tgtEl>
                                        <p:attrNameLst>
                                          <p:attrName>style.visibility</p:attrName>
                                        </p:attrNameLst>
                                      </p:cBhvr>
                                      <p:to>
                                        <p:strVal val="visible"/>
                                      </p:to>
                                    </p:set>
                                    <p:anim calcmode="lin" valueType="num">
                                      <p:cBhvr>
                                        <p:cTn id="13" dur="500" fill="hold"/>
                                        <p:tgtEl>
                                          <p:spTgt spid="86036"/>
                                        </p:tgtEl>
                                        <p:attrNameLst>
                                          <p:attrName>ppt_w</p:attrName>
                                        </p:attrNameLst>
                                      </p:cBhvr>
                                      <p:tavLst>
                                        <p:tav tm="0">
                                          <p:val>
                                            <p:fltVal val="0"/>
                                          </p:val>
                                        </p:tav>
                                        <p:tav tm="100000">
                                          <p:val>
                                            <p:strVal val="#ppt_w"/>
                                          </p:val>
                                        </p:tav>
                                      </p:tavLst>
                                    </p:anim>
                                    <p:anim calcmode="lin" valueType="num">
                                      <p:cBhvr>
                                        <p:cTn id="14" dur="500" fill="hold"/>
                                        <p:tgtEl>
                                          <p:spTgt spid="8603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86057"/>
                                        </p:tgtEl>
                                        <p:attrNameLst>
                                          <p:attrName>style.visibility</p:attrName>
                                        </p:attrNameLst>
                                      </p:cBhvr>
                                      <p:to>
                                        <p:strVal val="visible"/>
                                      </p:to>
                                    </p:set>
                                    <p:anim calcmode="lin" valueType="num">
                                      <p:cBhvr>
                                        <p:cTn id="19" dur="500" fill="hold"/>
                                        <p:tgtEl>
                                          <p:spTgt spid="86057"/>
                                        </p:tgtEl>
                                        <p:attrNameLst>
                                          <p:attrName>ppt_w</p:attrName>
                                        </p:attrNameLst>
                                      </p:cBhvr>
                                      <p:tavLst>
                                        <p:tav tm="0">
                                          <p:val>
                                            <p:fltVal val="0"/>
                                          </p:val>
                                        </p:tav>
                                        <p:tav tm="100000">
                                          <p:val>
                                            <p:strVal val="#ppt_w"/>
                                          </p:val>
                                        </p:tav>
                                      </p:tavLst>
                                    </p:anim>
                                    <p:anim calcmode="lin" valueType="num">
                                      <p:cBhvr>
                                        <p:cTn id="20" dur="500" fill="hold"/>
                                        <p:tgtEl>
                                          <p:spTgt spid="8605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6058"/>
                                        </p:tgtEl>
                                        <p:attrNameLst>
                                          <p:attrName>style.visibility</p:attrName>
                                        </p:attrNameLst>
                                      </p:cBhvr>
                                      <p:to>
                                        <p:strVal val="visible"/>
                                      </p:to>
                                    </p:set>
                                    <p:animEffect transition="in" filter="fade">
                                      <p:cBhvr>
                                        <p:cTn id="25" dur="2000"/>
                                        <p:tgtEl>
                                          <p:spTgt spid="8605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6059"/>
                                        </p:tgtEl>
                                        <p:attrNameLst>
                                          <p:attrName>style.visibility</p:attrName>
                                        </p:attrNameLst>
                                      </p:cBhvr>
                                      <p:to>
                                        <p:strVal val="visible"/>
                                      </p:to>
                                    </p:set>
                                    <p:animEffect transition="in" filter="randombar(horizontal)">
                                      <p:cBhvr>
                                        <p:cTn id="30" dur="500"/>
                                        <p:tgtEl>
                                          <p:spTgt spid="86059"/>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6077"/>
                                        </p:tgtEl>
                                        <p:attrNameLst>
                                          <p:attrName>style.visibility</p:attrName>
                                        </p:attrNameLst>
                                      </p:cBhvr>
                                      <p:to>
                                        <p:strVal val="visible"/>
                                      </p:to>
                                    </p:set>
                                    <p:anim calcmode="lin" valueType="num">
                                      <p:cBhvr>
                                        <p:cTn id="35" dur="500" fill="hold"/>
                                        <p:tgtEl>
                                          <p:spTgt spid="86077"/>
                                        </p:tgtEl>
                                        <p:attrNameLst>
                                          <p:attrName>ppt_w</p:attrName>
                                        </p:attrNameLst>
                                      </p:cBhvr>
                                      <p:tavLst>
                                        <p:tav tm="0">
                                          <p:val>
                                            <p:fltVal val="0"/>
                                          </p:val>
                                        </p:tav>
                                        <p:tav tm="100000">
                                          <p:val>
                                            <p:strVal val="#ppt_w"/>
                                          </p:val>
                                        </p:tav>
                                      </p:tavLst>
                                    </p:anim>
                                    <p:anim calcmode="lin" valueType="num">
                                      <p:cBhvr>
                                        <p:cTn id="36" dur="500" fill="hold"/>
                                        <p:tgtEl>
                                          <p:spTgt spid="86077"/>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86078"/>
                                        </p:tgtEl>
                                        <p:attrNameLst>
                                          <p:attrName>style.visibility</p:attrName>
                                        </p:attrNameLst>
                                      </p:cBhvr>
                                      <p:to>
                                        <p:strVal val="visible"/>
                                      </p:to>
                                    </p:set>
                                    <p:animEffect transition="in" filter="circle(in)">
                                      <p:cBhvr>
                                        <p:cTn id="41" dur="2000"/>
                                        <p:tgtEl>
                                          <p:spTgt spid="8607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6075"/>
                                        </p:tgtEl>
                                        <p:attrNameLst>
                                          <p:attrName>style.visibility</p:attrName>
                                        </p:attrNameLst>
                                      </p:cBhvr>
                                      <p:to>
                                        <p:strVal val="visible"/>
                                      </p:to>
                                    </p:set>
                                    <p:animEffect transition="in" filter="fade">
                                      <p:cBhvr>
                                        <p:cTn id="46" dur="2000"/>
                                        <p:tgtEl>
                                          <p:spTgt spid="860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86076"/>
                                        </p:tgtEl>
                                        <p:attrNameLst>
                                          <p:attrName>style.visibility</p:attrName>
                                        </p:attrNameLst>
                                      </p:cBhvr>
                                      <p:to>
                                        <p:strVal val="visible"/>
                                      </p:to>
                                    </p:set>
                                    <p:animEffect transition="in" filter="wipe(down)">
                                      <p:cBhvr>
                                        <p:cTn id="51" dur="500"/>
                                        <p:tgtEl>
                                          <p:spTgt spid="86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6" grpId="0" bldLvl="0" animBg="1"/>
      <p:bldP spid="86058" grpId="0" bldLvl="0" animBg="1"/>
      <p:bldP spid="86059"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4" name="Group 4"/>
          <p:cNvGrpSpPr/>
          <p:nvPr/>
        </p:nvGrpSpPr>
        <p:grpSpPr bwMode="auto">
          <a:xfrm rot="-5400000">
            <a:off x="895032" y="914718"/>
            <a:ext cx="608013" cy="954088"/>
            <a:chOff x="479" y="2351"/>
            <a:chExt cx="350" cy="668"/>
          </a:xfrm>
        </p:grpSpPr>
        <p:sp>
          <p:nvSpPr>
            <p:cNvPr id="87045" name="Freeform 5"/>
            <p:cNvSpPr/>
            <p:nvPr/>
          </p:nvSpPr>
          <p:spPr bwMode="auto">
            <a:xfrm>
              <a:off x="479" y="2351"/>
              <a:ext cx="341" cy="664"/>
            </a:xfrm>
            <a:custGeom>
              <a:avLst/>
              <a:gdLst>
                <a:gd name="T0" fmla="*/ 368 w 1025"/>
                <a:gd name="T1" fmla="*/ 0 h 1992"/>
                <a:gd name="T2" fmla="*/ 678 w 1025"/>
                <a:gd name="T3" fmla="*/ 0 h 1992"/>
                <a:gd name="T4" fmla="*/ 619 w 1025"/>
                <a:gd name="T5" fmla="*/ 77 h 1992"/>
                <a:gd name="T6" fmla="*/ 439 w 1025"/>
                <a:gd name="T7" fmla="*/ 77 h 1992"/>
                <a:gd name="T8" fmla="*/ 371 w 1025"/>
                <a:gd name="T9" fmla="*/ 199 h 1992"/>
                <a:gd name="T10" fmla="*/ 681 w 1025"/>
                <a:gd name="T11" fmla="*/ 199 h 1992"/>
                <a:gd name="T12" fmla="*/ 618 w 1025"/>
                <a:gd name="T13" fmla="*/ 78 h 1992"/>
                <a:gd name="T14" fmla="*/ 678 w 1025"/>
                <a:gd name="T15" fmla="*/ 2 h 1992"/>
                <a:gd name="T16" fmla="*/ 786 w 1025"/>
                <a:gd name="T17" fmla="*/ 190 h 1992"/>
                <a:gd name="T18" fmla="*/ 845 w 1025"/>
                <a:gd name="T19" fmla="*/ 192 h 1992"/>
                <a:gd name="T20" fmla="*/ 865 w 1025"/>
                <a:gd name="T21" fmla="*/ 256 h 1992"/>
                <a:gd name="T22" fmla="*/ 957 w 1025"/>
                <a:gd name="T23" fmla="*/ 256 h 1992"/>
                <a:gd name="T24" fmla="*/ 958 w 1025"/>
                <a:gd name="T25" fmla="*/ 301 h 1992"/>
                <a:gd name="T26" fmla="*/ 993 w 1025"/>
                <a:gd name="T27" fmla="*/ 303 h 1992"/>
                <a:gd name="T28" fmla="*/ 1025 w 1025"/>
                <a:gd name="T29" fmla="*/ 303 h 1992"/>
                <a:gd name="T30" fmla="*/ 1025 w 1025"/>
                <a:gd name="T31" fmla="*/ 581 h 1992"/>
                <a:gd name="T32" fmla="*/ 957 w 1025"/>
                <a:gd name="T33" fmla="*/ 582 h 1992"/>
                <a:gd name="T34" fmla="*/ 956 w 1025"/>
                <a:gd name="T35" fmla="*/ 641 h 1992"/>
                <a:gd name="T36" fmla="*/ 869 w 1025"/>
                <a:gd name="T37" fmla="*/ 641 h 1992"/>
                <a:gd name="T38" fmla="*/ 844 w 1025"/>
                <a:gd name="T39" fmla="*/ 710 h 1992"/>
                <a:gd name="T40" fmla="*/ 796 w 1025"/>
                <a:gd name="T41" fmla="*/ 711 h 1992"/>
                <a:gd name="T42" fmla="*/ 792 w 1025"/>
                <a:gd name="T43" fmla="*/ 852 h 1992"/>
                <a:gd name="T44" fmla="*/ 760 w 1025"/>
                <a:gd name="T45" fmla="*/ 852 h 1992"/>
                <a:gd name="T46" fmla="*/ 749 w 1025"/>
                <a:gd name="T47" fmla="*/ 874 h 1992"/>
                <a:gd name="T48" fmla="*/ 749 w 1025"/>
                <a:gd name="T49" fmla="*/ 1015 h 1992"/>
                <a:gd name="T50" fmla="*/ 692 w 1025"/>
                <a:gd name="T51" fmla="*/ 1016 h 1992"/>
                <a:gd name="T52" fmla="*/ 696 w 1025"/>
                <a:gd name="T53" fmla="*/ 1864 h 1992"/>
                <a:gd name="T54" fmla="*/ 559 w 1025"/>
                <a:gd name="T55" fmla="*/ 1992 h 1992"/>
                <a:gd name="T56" fmla="*/ 385 w 1025"/>
                <a:gd name="T57" fmla="*/ 1845 h 1992"/>
                <a:gd name="T58" fmla="*/ 447 w 1025"/>
                <a:gd name="T59" fmla="*/ 1803 h 1992"/>
                <a:gd name="T60" fmla="*/ 447 w 1025"/>
                <a:gd name="T61" fmla="*/ 1754 h 1992"/>
                <a:gd name="T62" fmla="*/ 385 w 1025"/>
                <a:gd name="T63" fmla="*/ 1710 h 1992"/>
                <a:gd name="T64" fmla="*/ 447 w 1025"/>
                <a:gd name="T65" fmla="*/ 1672 h 1992"/>
                <a:gd name="T66" fmla="*/ 438 w 1025"/>
                <a:gd name="T67" fmla="*/ 1656 h 1992"/>
                <a:gd name="T68" fmla="*/ 384 w 1025"/>
                <a:gd name="T69" fmla="*/ 1622 h 1992"/>
                <a:gd name="T70" fmla="*/ 374 w 1025"/>
                <a:gd name="T71" fmla="*/ 1512 h 1992"/>
                <a:gd name="T72" fmla="*/ 367 w 1025"/>
                <a:gd name="T73" fmla="*/ 1501 h 1992"/>
                <a:gd name="T74" fmla="*/ 448 w 1025"/>
                <a:gd name="T75" fmla="*/ 1438 h 1992"/>
                <a:gd name="T76" fmla="*/ 448 w 1025"/>
                <a:gd name="T77" fmla="*/ 1383 h 1992"/>
                <a:gd name="T78" fmla="*/ 384 w 1025"/>
                <a:gd name="T79" fmla="*/ 1318 h 1992"/>
                <a:gd name="T80" fmla="*/ 447 w 1025"/>
                <a:gd name="T81" fmla="*/ 1261 h 1992"/>
                <a:gd name="T82" fmla="*/ 447 w 1025"/>
                <a:gd name="T83" fmla="*/ 1203 h 1992"/>
                <a:gd name="T84" fmla="*/ 385 w 1025"/>
                <a:gd name="T85" fmla="*/ 1129 h 1992"/>
                <a:gd name="T86" fmla="*/ 373 w 1025"/>
                <a:gd name="T87" fmla="*/ 1009 h 1992"/>
                <a:gd name="T88" fmla="*/ 298 w 1025"/>
                <a:gd name="T89" fmla="*/ 1009 h 1992"/>
                <a:gd name="T90" fmla="*/ 298 w 1025"/>
                <a:gd name="T91" fmla="*/ 846 h 1992"/>
                <a:gd name="T92" fmla="*/ 252 w 1025"/>
                <a:gd name="T93" fmla="*/ 846 h 1992"/>
                <a:gd name="T94" fmla="*/ 252 w 1025"/>
                <a:gd name="T95" fmla="*/ 704 h 1992"/>
                <a:gd name="T96" fmla="*/ 202 w 1025"/>
                <a:gd name="T97" fmla="*/ 704 h 1992"/>
                <a:gd name="T98" fmla="*/ 180 w 1025"/>
                <a:gd name="T99" fmla="*/ 636 h 1992"/>
                <a:gd name="T100" fmla="*/ 78 w 1025"/>
                <a:gd name="T101" fmla="*/ 636 h 1992"/>
                <a:gd name="T102" fmla="*/ 78 w 1025"/>
                <a:gd name="T103" fmla="*/ 576 h 1992"/>
                <a:gd name="T104" fmla="*/ 0 w 1025"/>
                <a:gd name="T105" fmla="*/ 576 h 1992"/>
                <a:gd name="T106" fmla="*/ 0 w 1025"/>
                <a:gd name="T107" fmla="*/ 295 h 1992"/>
                <a:gd name="T108" fmla="*/ 77 w 1025"/>
                <a:gd name="T109" fmla="*/ 295 h 1992"/>
                <a:gd name="T110" fmla="*/ 77 w 1025"/>
                <a:gd name="T111" fmla="*/ 255 h 1992"/>
                <a:gd name="T112" fmla="*/ 163 w 1025"/>
                <a:gd name="T113" fmla="*/ 255 h 1992"/>
                <a:gd name="T114" fmla="*/ 183 w 1025"/>
                <a:gd name="T115" fmla="*/ 237 h 1992"/>
                <a:gd name="T116" fmla="*/ 203 w 1025"/>
                <a:gd name="T117" fmla="*/ 192 h 1992"/>
                <a:gd name="T118" fmla="*/ 252 w 1025"/>
                <a:gd name="T119" fmla="*/ 192 h 1992"/>
                <a:gd name="T120" fmla="*/ 368 w 1025"/>
                <a:gd name="T121"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5" h="1992">
                  <a:moveTo>
                    <a:pt x="368" y="0"/>
                  </a:moveTo>
                  <a:lnTo>
                    <a:pt x="678" y="0"/>
                  </a:lnTo>
                  <a:lnTo>
                    <a:pt x="619" y="77"/>
                  </a:lnTo>
                  <a:lnTo>
                    <a:pt x="439" y="77"/>
                  </a:lnTo>
                  <a:lnTo>
                    <a:pt x="371" y="199"/>
                  </a:lnTo>
                  <a:lnTo>
                    <a:pt x="681" y="199"/>
                  </a:lnTo>
                  <a:lnTo>
                    <a:pt x="618" y="78"/>
                  </a:lnTo>
                  <a:lnTo>
                    <a:pt x="678" y="2"/>
                  </a:lnTo>
                  <a:lnTo>
                    <a:pt x="786" y="190"/>
                  </a:lnTo>
                  <a:lnTo>
                    <a:pt x="845" y="192"/>
                  </a:lnTo>
                  <a:lnTo>
                    <a:pt x="865" y="256"/>
                  </a:lnTo>
                  <a:lnTo>
                    <a:pt x="957" y="256"/>
                  </a:lnTo>
                  <a:lnTo>
                    <a:pt x="958" y="301"/>
                  </a:lnTo>
                  <a:lnTo>
                    <a:pt x="993" y="303"/>
                  </a:lnTo>
                  <a:lnTo>
                    <a:pt x="1025" y="303"/>
                  </a:lnTo>
                  <a:lnTo>
                    <a:pt x="1025" y="581"/>
                  </a:lnTo>
                  <a:lnTo>
                    <a:pt x="957" y="582"/>
                  </a:lnTo>
                  <a:lnTo>
                    <a:pt x="956" y="641"/>
                  </a:lnTo>
                  <a:lnTo>
                    <a:pt x="869" y="641"/>
                  </a:lnTo>
                  <a:lnTo>
                    <a:pt x="844" y="710"/>
                  </a:lnTo>
                  <a:lnTo>
                    <a:pt x="796" y="711"/>
                  </a:lnTo>
                  <a:lnTo>
                    <a:pt x="792" y="852"/>
                  </a:lnTo>
                  <a:lnTo>
                    <a:pt x="760" y="852"/>
                  </a:lnTo>
                  <a:lnTo>
                    <a:pt x="749" y="874"/>
                  </a:lnTo>
                  <a:lnTo>
                    <a:pt x="749" y="1015"/>
                  </a:lnTo>
                  <a:lnTo>
                    <a:pt x="692" y="1016"/>
                  </a:lnTo>
                  <a:lnTo>
                    <a:pt x="696" y="1864"/>
                  </a:lnTo>
                  <a:lnTo>
                    <a:pt x="559" y="1992"/>
                  </a:lnTo>
                  <a:lnTo>
                    <a:pt x="385" y="1845"/>
                  </a:lnTo>
                  <a:lnTo>
                    <a:pt x="447" y="1803"/>
                  </a:lnTo>
                  <a:lnTo>
                    <a:pt x="447" y="1754"/>
                  </a:lnTo>
                  <a:lnTo>
                    <a:pt x="385" y="1710"/>
                  </a:lnTo>
                  <a:lnTo>
                    <a:pt x="447" y="1672"/>
                  </a:lnTo>
                  <a:lnTo>
                    <a:pt x="438" y="1656"/>
                  </a:lnTo>
                  <a:lnTo>
                    <a:pt x="384" y="1622"/>
                  </a:lnTo>
                  <a:lnTo>
                    <a:pt x="374" y="1512"/>
                  </a:lnTo>
                  <a:lnTo>
                    <a:pt x="367" y="1501"/>
                  </a:lnTo>
                  <a:lnTo>
                    <a:pt x="448" y="1438"/>
                  </a:lnTo>
                  <a:lnTo>
                    <a:pt x="448" y="1383"/>
                  </a:lnTo>
                  <a:lnTo>
                    <a:pt x="384" y="1318"/>
                  </a:lnTo>
                  <a:lnTo>
                    <a:pt x="447" y="1261"/>
                  </a:lnTo>
                  <a:lnTo>
                    <a:pt x="447" y="1203"/>
                  </a:lnTo>
                  <a:lnTo>
                    <a:pt x="385" y="1129"/>
                  </a:lnTo>
                  <a:lnTo>
                    <a:pt x="373" y="1009"/>
                  </a:lnTo>
                  <a:lnTo>
                    <a:pt x="298" y="1009"/>
                  </a:lnTo>
                  <a:lnTo>
                    <a:pt x="298" y="846"/>
                  </a:lnTo>
                  <a:lnTo>
                    <a:pt x="252" y="846"/>
                  </a:lnTo>
                  <a:lnTo>
                    <a:pt x="252" y="704"/>
                  </a:lnTo>
                  <a:lnTo>
                    <a:pt x="202" y="704"/>
                  </a:lnTo>
                  <a:lnTo>
                    <a:pt x="180" y="636"/>
                  </a:lnTo>
                  <a:lnTo>
                    <a:pt x="78" y="636"/>
                  </a:lnTo>
                  <a:lnTo>
                    <a:pt x="78" y="576"/>
                  </a:lnTo>
                  <a:lnTo>
                    <a:pt x="0" y="576"/>
                  </a:lnTo>
                  <a:lnTo>
                    <a:pt x="0" y="295"/>
                  </a:lnTo>
                  <a:lnTo>
                    <a:pt x="77" y="295"/>
                  </a:lnTo>
                  <a:lnTo>
                    <a:pt x="77" y="255"/>
                  </a:lnTo>
                  <a:lnTo>
                    <a:pt x="163" y="255"/>
                  </a:lnTo>
                  <a:lnTo>
                    <a:pt x="183" y="237"/>
                  </a:lnTo>
                  <a:lnTo>
                    <a:pt x="203" y="192"/>
                  </a:lnTo>
                  <a:lnTo>
                    <a:pt x="252" y="192"/>
                  </a:lnTo>
                  <a:lnTo>
                    <a:pt x="368"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046" name="Freeform 6"/>
            <p:cNvSpPr/>
            <p:nvPr/>
          </p:nvSpPr>
          <p:spPr bwMode="auto">
            <a:xfrm>
              <a:off x="487" y="2354"/>
              <a:ext cx="342" cy="665"/>
            </a:xfrm>
            <a:custGeom>
              <a:avLst/>
              <a:gdLst>
                <a:gd name="T0" fmla="*/ 367 w 1026"/>
                <a:gd name="T1" fmla="*/ 0 h 1993"/>
                <a:gd name="T2" fmla="*/ 677 w 1026"/>
                <a:gd name="T3" fmla="*/ 0 h 1993"/>
                <a:gd name="T4" fmla="*/ 618 w 1026"/>
                <a:gd name="T5" fmla="*/ 77 h 1993"/>
                <a:gd name="T6" fmla="*/ 438 w 1026"/>
                <a:gd name="T7" fmla="*/ 77 h 1993"/>
                <a:gd name="T8" fmla="*/ 370 w 1026"/>
                <a:gd name="T9" fmla="*/ 198 h 1993"/>
                <a:gd name="T10" fmla="*/ 680 w 1026"/>
                <a:gd name="T11" fmla="*/ 198 h 1993"/>
                <a:gd name="T12" fmla="*/ 617 w 1026"/>
                <a:gd name="T13" fmla="*/ 78 h 1993"/>
                <a:gd name="T14" fmla="*/ 677 w 1026"/>
                <a:gd name="T15" fmla="*/ 1 h 1993"/>
                <a:gd name="T16" fmla="*/ 787 w 1026"/>
                <a:gd name="T17" fmla="*/ 190 h 1993"/>
                <a:gd name="T18" fmla="*/ 844 w 1026"/>
                <a:gd name="T19" fmla="*/ 191 h 1993"/>
                <a:gd name="T20" fmla="*/ 864 w 1026"/>
                <a:gd name="T21" fmla="*/ 256 h 1993"/>
                <a:gd name="T22" fmla="*/ 956 w 1026"/>
                <a:gd name="T23" fmla="*/ 256 h 1993"/>
                <a:gd name="T24" fmla="*/ 958 w 1026"/>
                <a:gd name="T25" fmla="*/ 301 h 1993"/>
                <a:gd name="T26" fmla="*/ 992 w 1026"/>
                <a:gd name="T27" fmla="*/ 302 h 1993"/>
                <a:gd name="T28" fmla="*/ 1026 w 1026"/>
                <a:gd name="T29" fmla="*/ 302 h 1993"/>
                <a:gd name="T30" fmla="*/ 1026 w 1026"/>
                <a:gd name="T31" fmla="*/ 581 h 1993"/>
                <a:gd name="T32" fmla="*/ 956 w 1026"/>
                <a:gd name="T33" fmla="*/ 582 h 1993"/>
                <a:gd name="T34" fmla="*/ 955 w 1026"/>
                <a:gd name="T35" fmla="*/ 640 h 1993"/>
                <a:gd name="T36" fmla="*/ 868 w 1026"/>
                <a:gd name="T37" fmla="*/ 640 h 1993"/>
                <a:gd name="T38" fmla="*/ 843 w 1026"/>
                <a:gd name="T39" fmla="*/ 710 h 1993"/>
                <a:gd name="T40" fmla="*/ 795 w 1026"/>
                <a:gd name="T41" fmla="*/ 711 h 1993"/>
                <a:gd name="T42" fmla="*/ 791 w 1026"/>
                <a:gd name="T43" fmla="*/ 852 h 1993"/>
                <a:gd name="T44" fmla="*/ 759 w 1026"/>
                <a:gd name="T45" fmla="*/ 852 h 1993"/>
                <a:gd name="T46" fmla="*/ 751 w 1026"/>
                <a:gd name="T47" fmla="*/ 864 h 1993"/>
                <a:gd name="T48" fmla="*/ 751 w 1026"/>
                <a:gd name="T49" fmla="*/ 1016 h 1993"/>
                <a:gd name="T50" fmla="*/ 691 w 1026"/>
                <a:gd name="T51" fmla="*/ 1016 h 1993"/>
                <a:gd name="T52" fmla="*/ 695 w 1026"/>
                <a:gd name="T53" fmla="*/ 1864 h 1993"/>
                <a:gd name="T54" fmla="*/ 559 w 1026"/>
                <a:gd name="T55" fmla="*/ 1993 h 1993"/>
                <a:gd name="T56" fmla="*/ 384 w 1026"/>
                <a:gd name="T57" fmla="*/ 1845 h 1993"/>
                <a:gd name="T58" fmla="*/ 446 w 1026"/>
                <a:gd name="T59" fmla="*/ 1803 h 1993"/>
                <a:gd name="T60" fmla="*/ 446 w 1026"/>
                <a:gd name="T61" fmla="*/ 1754 h 1993"/>
                <a:gd name="T62" fmla="*/ 384 w 1026"/>
                <a:gd name="T63" fmla="*/ 1710 h 1993"/>
                <a:gd name="T64" fmla="*/ 446 w 1026"/>
                <a:gd name="T65" fmla="*/ 1671 h 1993"/>
                <a:gd name="T66" fmla="*/ 437 w 1026"/>
                <a:gd name="T67" fmla="*/ 1656 h 1993"/>
                <a:gd name="T68" fmla="*/ 383 w 1026"/>
                <a:gd name="T69" fmla="*/ 1621 h 1993"/>
                <a:gd name="T70" fmla="*/ 373 w 1026"/>
                <a:gd name="T71" fmla="*/ 1511 h 1993"/>
                <a:gd name="T72" fmla="*/ 366 w 1026"/>
                <a:gd name="T73" fmla="*/ 1502 h 1993"/>
                <a:gd name="T74" fmla="*/ 447 w 1026"/>
                <a:gd name="T75" fmla="*/ 1437 h 1993"/>
                <a:gd name="T76" fmla="*/ 447 w 1026"/>
                <a:gd name="T77" fmla="*/ 1382 h 1993"/>
                <a:gd name="T78" fmla="*/ 383 w 1026"/>
                <a:gd name="T79" fmla="*/ 1318 h 1993"/>
                <a:gd name="T80" fmla="*/ 446 w 1026"/>
                <a:gd name="T81" fmla="*/ 1260 h 1993"/>
                <a:gd name="T82" fmla="*/ 446 w 1026"/>
                <a:gd name="T83" fmla="*/ 1203 h 1993"/>
                <a:gd name="T84" fmla="*/ 384 w 1026"/>
                <a:gd name="T85" fmla="*/ 1129 h 1993"/>
                <a:gd name="T86" fmla="*/ 372 w 1026"/>
                <a:gd name="T87" fmla="*/ 1008 h 1993"/>
                <a:gd name="T88" fmla="*/ 297 w 1026"/>
                <a:gd name="T89" fmla="*/ 1008 h 1993"/>
                <a:gd name="T90" fmla="*/ 297 w 1026"/>
                <a:gd name="T91" fmla="*/ 846 h 1993"/>
                <a:gd name="T92" fmla="*/ 253 w 1026"/>
                <a:gd name="T93" fmla="*/ 846 h 1993"/>
                <a:gd name="T94" fmla="*/ 253 w 1026"/>
                <a:gd name="T95" fmla="*/ 704 h 1993"/>
                <a:gd name="T96" fmla="*/ 201 w 1026"/>
                <a:gd name="T97" fmla="*/ 704 h 1993"/>
                <a:gd name="T98" fmla="*/ 179 w 1026"/>
                <a:gd name="T99" fmla="*/ 636 h 1993"/>
                <a:gd name="T100" fmla="*/ 77 w 1026"/>
                <a:gd name="T101" fmla="*/ 636 h 1993"/>
                <a:gd name="T102" fmla="*/ 77 w 1026"/>
                <a:gd name="T103" fmla="*/ 576 h 1993"/>
                <a:gd name="T104" fmla="*/ 0 w 1026"/>
                <a:gd name="T105" fmla="*/ 576 h 1993"/>
                <a:gd name="T106" fmla="*/ 0 w 1026"/>
                <a:gd name="T107" fmla="*/ 295 h 1993"/>
                <a:gd name="T108" fmla="*/ 76 w 1026"/>
                <a:gd name="T109" fmla="*/ 295 h 1993"/>
                <a:gd name="T110" fmla="*/ 76 w 1026"/>
                <a:gd name="T111" fmla="*/ 255 h 1993"/>
                <a:gd name="T112" fmla="*/ 162 w 1026"/>
                <a:gd name="T113" fmla="*/ 255 h 1993"/>
                <a:gd name="T114" fmla="*/ 182 w 1026"/>
                <a:gd name="T115" fmla="*/ 237 h 1993"/>
                <a:gd name="T116" fmla="*/ 203 w 1026"/>
                <a:gd name="T117" fmla="*/ 191 h 1993"/>
                <a:gd name="T118" fmla="*/ 253 w 1026"/>
                <a:gd name="T119" fmla="*/ 191 h 1993"/>
                <a:gd name="T120" fmla="*/ 367 w 1026"/>
                <a:gd name="T121"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993">
                  <a:moveTo>
                    <a:pt x="367" y="0"/>
                  </a:moveTo>
                  <a:lnTo>
                    <a:pt x="677" y="0"/>
                  </a:lnTo>
                  <a:lnTo>
                    <a:pt x="618" y="77"/>
                  </a:lnTo>
                  <a:lnTo>
                    <a:pt x="438" y="77"/>
                  </a:lnTo>
                  <a:lnTo>
                    <a:pt x="370" y="198"/>
                  </a:lnTo>
                  <a:lnTo>
                    <a:pt x="680" y="198"/>
                  </a:lnTo>
                  <a:lnTo>
                    <a:pt x="617" y="78"/>
                  </a:lnTo>
                  <a:lnTo>
                    <a:pt x="677" y="1"/>
                  </a:lnTo>
                  <a:lnTo>
                    <a:pt x="787" y="190"/>
                  </a:lnTo>
                  <a:lnTo>
                    <a:pt x="844" y="191"/>
                  </a:lnTo>
                  <a:lnTo>
                    <a:pt x="864" y="256"/>
                  </a:lnTo>
                  <a:lnTo>
                    <a:pt x="956" y="256"/>
                  </a:lnTo>
                  <a:lnTo>
                    <a:pt x="958" y="301"/>
                  </a:lnTo>
                  <a:lnTo>
                    <a:pt x="992" y="302"/>
                  </a:lnTo>
                  <a:lnTo>
                    <a:pt x="1026" y="302"/>
                  </a:lnTo>
                  <a:lnTo>
                    <a:pt x="1026" y="581"/>
                  </a:lnTo>
                  <a:lnTo>
                    <a:pt x="956" y="582"/>
                  </a:lnTo>
                  <a:lnTo>
                    <a:pt x="955" y="640"/>
                  </a:lnTo>
                  <a:lnTo>
                    <a:pt x="868" y="640"/>
                  </a:lnTo>
                  <a:lnTo>
                    <a:pt x="843" y="710"/>
                  </a:lnTo>
                  <a:lnTo>
                    <a:pt x="795" y="711"/>
                  </a:lnTo>
                  <a:lnTo>
                    <a:pt x="791" y="852"/>
                  </a:lnTo>
                  <a:lnTo>
                    <a:pt x="759" y="852"/>
                  </a:lnTo>
                  <a:lnTo>
                    <a:pt x="751" y="864"/>
                  </a:lnTo>
                  <a:lnTo>
                    <a:pt x="751" y="1016"/>
                  </a:lnTo>
                  <a:lnTo>
                    <a:pt x="691" y="1016"/>
                  </a:lnTo>
                  <a:lnTo>
                    <a:pt x="695" y="1864"/>
                  </a:lnTo>
                  <a:lnTo>
                    <a:pt x="559" y="1993"/>
                  </a:lnTo>
                  <a:lnTo>
                    <a:pt x="384" y="1845"/>
                  </a:lnTo>
                  <a:lnTo>
                    <a:pt x="446" y="1803"/>
                  </a:lnTo>
                  <a:lnTo>
                    <a:pt x="446" y="1754"/>
                  </a:lnTo>
                  <a:lnTo>
                    <a:pt x="384" y="1710"/>
                  </a:lnTo>
                  <a:lnTo>
                    <a:pt x="446" y="1671"/>
                  </a:lnTo>
                  <a:lnTo>
                    <a:pt x="437" y="1656"/>
                  </a:lnTo>
                  <a:lnTo>
                    <a:pt x="383" y="1621"/>
                  </a:lnTo>
                  <a:lnTo>
                    <a:pt x="373" y="1511"/>
                  </a:lnTo>
                  <a:lnTo>
                    <a:pt x="366" y="1502"/>
                  </a:lnTo>
                  <a:lnTo>
                    <a:pt x="447" y="1437"/>
                  </a:lnTo>
                  <a:lnTo>
                    <a:pt x="447" y="1382"/>
                  </a:lnTo>
                  <a:lnTo>
                    <a:pt x="383" y="1318"/>
                  </a:lnTo>
                  <a:lnTo>
                    <a:pt x="446" y="1260"/>
                  </a:lnTo>
                  <a:lnTo>
                    <a:pt x="446" y="1203"/>
                  </a:lnTo>
                  <a:lnTo>
                    <a:pt x="384" y="1129"/>
                  </a:lnTo>
                  <a:lnTo>
                    <a:pt x="372" y="1008"/>
                  </a:lnTo>
                  <a:lnTo>
                    <a:pt x="297" y="1008"/>
                  </a:lnTo>
                  <a:lnTo>
                    <a:pt x="297" y="846"/>
                  </a:lnTo>
                  <a:lnTo>
                    <a:pt x="253" y="846"/>
                  </a:lnTo>
                  <a:lnTo>
                    <a:pt x="253" y="704"/>
                  </a:lnTo>
                  <a:lnTo>
                    <a:pt x="201" y="704"/>
                  </a:lnTo>
                  <a:lnTo>
                    <a:pt x="179" y="636"/>
                  </a:lnTo>
                  <a:lnTo>
                    <a:pt x="77" y="636"/>
                  </a:lnTo>
                  <a:lnTo>
                    <a:pt x="77" y="576"/>
                  </a:lnTo>
                  <a:lnTo>
                    <a:pt x="0" y="576"/>
                  </a:lnTo>
                  <a:lnTo>
                    <a:pt x="0" y="295"/>
                  </a:lnTo>
                  <a:lnTo>
                    <a:pt x="76" y="295"/>
                  </a:lnTo>
                  <a:lnTo>
                    <a:pt x="76" y="255"/>
                  </a:lnTo>
                  <a:lnTo>
                    <a:pt x="162" y="255"/>
                  </a:lnTo>
                  <a:lnTo>
                    <a:pt x="182" y="237"/>
                  </a:lnTo>
                  <a:lnTo>
                    <a:pt x="203" y="191"/>
                  </a:lnTo>
                  <a:lnTo>
                    <a:pt x="253" y="191"/>
                  </a:lnTo>
                  <a:lnTo>
                    <a:pt x="367" y="0"/>
                  </a:lnTo>
                  <a:close/>
                </a:path>
              </a:pathLst>
            </a:custGeom>
            <a:solidFill>
              <a:srgbClr val="BF7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7047" name="Group 7"/>
            <p:cNvGrpSpPr/>
            <p:nvPr/>
          </p:nvGrpSpPr>
          <p:grpSpPr bwMode="auto">
            <a:xfrm>
              <a:off x="535" y="2461"/>
              <a:ext cx="261" cy="76"/>
              <a:chOff x="535" y="2461"/>
              <a:chExt cx="261" cy="76"/>
            </a:xfrm>
          </p:grpSpPr>
          <p:sp>
            <p:nvSpPr>
              <p:cNvPr id="87048" name="Freeform 8"/>
              <p:cNvSpPr/>
              <p:nvPr/>
            </p:nvSpPr>
            <p:spPr bwMode="auto">
              <a:xfrm>
                <a:off x="535" y="2461"/>
                <a:ext cx="242" cy="76"/>
              </a:xfrm>
              <a:custGeom>
                <a:avLst/>
                <a:gdLst>
                  <a:gd name="T0" fmla="*/ 0 w 725"/>
                  <a:gd name="T1" fmla="*/ 119 h 229"/>
                  <a:gd name="T2" fmla="*/ 63 w 725"/>
                  <a:gd name="T3" fmla="*/ 0 h 229"/>
                  <a:gd name="T4" fmla="*/ 725 w 725"/>
                  <a:gd name="T5" fmla="*/ 0 h 229"/>
                  <a:gd name="T6" fmla="*/ 719 w 725"/>
                  <a:gd name="T7" fmla="*/ 9 h 229"/>
                  <a:gd name="T8" fmla="*/ 70 w 725"/>
                  <a:gd name="T9" fmla="*/ 9 h 229"/>
                  <a:gd name="T10" fmla="*/ 12 w 725"/>
                  <a:gd name="T11" fmla="*/ 119 h 229"/>
                  <a:gd name="T12" fmla="*/ 69 w 725"/>
                  <a:gd name="T13" fmla="*/ 221 h 229"/>
                  <a:gd name="T14" fmla="*/ 58 w 725"/>
                  <a:gd name="T15" fmla="*/ 229 h 229"/>
                  <a:gd name="T16" fmla="*/ 0 w 725"/>
                  <a:gd name="T17" fmla="*/ 1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9">
                    <a:moveTo>
                      <a:pt x="0" y="119"/>
                    </a:moveTo>
                    <a:lnTo>
                      <a:pt x="63" y="0"/>
                    </a:lnTo>
                    <a:lnTo>
                      <a:pt x="725" y="0"/>
                    </a:lnTo>
                    <a:lnTo>
                      <a:pt x="719" y="9"/>
                    </a:lnTo>
                    <a:lnTo>
                      <a:pt x="70" y="9"/>
                    </a:lnTo>
                    <a:lnTo>
                      <a:pt x="12" y="119"/>
                    </a:lnTo>
                    <a:lnTo>
                      <a:pt x="69" y="221"/>
                    </a:lnTo>
                    <a:lnTo>
                      <a:pt x="58" y="229"/>
                    </a:lnTo>
                    <a:lnTo>
                      <a:pt x="0" y="119"/>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049" name="Freeform 9"/>
              <p:cNvSpPr/>
              <p:nvPr/>
            </p:nvSpPr>
            <p:spPr bwMode="auto">
              <a:xfrm>
                <a:off x="554" y="2461"/>
                <a:ext cx="242" cy="76"/>
              </a:xfrm>
              <a:custGeom>
                <a:avLst/>
                <a:gdLst>
                  <a:gd name="T0" fmla="*/ 725 w 725"/>
                  <a:gd name="T1" fmla="*/ 109 h 228"/>
                  <a:gd name="T2" fmla="*/ 662 w 725"/>
                  <a:gd name="T3" fmla="*/ 228 h 228"/>
                  <a:gd name="T4" fmla="*/ 0 w 725"/>
                  <a:gd name="T5" fmla="*/ 228 h 228"/>
                  <a:gd name="T6" fmla="*/ 6 w 725"/>
                  <a:gd name="T7" fmla="*/ 220 h 228"/>
                  <a:gd name="T8" fmla="*/ 655 w 725"/>
                  <a:gd name="T9" fmla="*/ 220 h 228"/>
                  <a:gd name="T10" fmla="*/ 713 w 725"/>
                  <a:gd name="T11" fmla="*/ 109 h 228"/>
                  <a:gd name="T12" fmla="*/ 656 w 725"/>
                  <a:gd name="T13" fmla="*/ 7 h 228"/>
                  <a:gd name="T14" fmla="*/ 667 w 725"/>
                  <a:gd name="T15" fmla="*/ 0 h 228"/>
                  <a:gd name="T16" fmla="*/ 725 w 725"/>
                  <a:gd name="T17"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228">
                    <a:moveTo>
                      <a:pt x="725" y="109"/>
                    </a:moveTo>
                    <a:lnTo>
                      <a:pt x="662" y="228"/>
                    </a:lnTo>
                    <a:lnTo>
                      <a:pt x="0" y="228"/>
                    </a:lnTo>
                    <a:lnTo>
                      <a:pt x="6" y="220"/>
                    </a:lnTo>
                    <a:lnTo>
                      <a:pt x="655" y="220"/>
                    </a:lnTo>
                    <a:lnTo>
                      <a:pt x="713" y="109"/>
                    </a:lnTo>
                    <a:lnTo>
                      <a:pt x="656" y="7"/>
                    </a:lnTo>
                    <a:lnTo>
                      <a:pt x="667" y="0"/>
                    </a:lnTo>
                    <a:lnTo>
                      <a:pt x="725" y="109"/>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7050" name="Rectangle 10"/>
            <p:cNvSpPr>
              <a:spLocks noChangeArrowheads="1"/>
            </p:cNvSpPr>
            <p:nvPr/>
          </p:nvSpPr>
          <p:spPr bwMode="auto">
            <a:xfrm>
              <a:off x="514" y="2450"/>
              <a:ext cx="291" cy="3"/>
            </a:xfrm>
            <a:prstGeom prst="rect">
              <a:avLst/>
            </a:prstGeom>
            <a:solidFill>
              <a:srgbClr val="FF9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7051" name="Group 11"/>
            <p:cNvGrpSpPr/>
            <p:nvPr/>
          </p:nvGrpSpPr>
          <p:grpSpPr bwMode="auto">
            <a:xfrm>
              <a:off x="514" y="2547"/>
              <a:ext cx="292" cy="471"/>
              <a:chOff x="514" y="2547"/>
              <a:chExt cx="292" cy="471"/>
            </a:xfrm>
          </p:grpSpPr>
          <p:sp>
            <p:nvSpPr>
              <p:cNvPr id="87052" name="Freeform 12"/>
              <p:cNvSpPr/>
              <p:nvPr/>
            </p:nvSpPr>
            <p:spPr bwMode="auto">
              <a:xfrm>
                <a:off x="647" y="2639"/>
                <a:ext cx="7" cy="363"/>
              </a:xfrm>
              <a:custGeom>
                <a:avLst/>
                <a:gdLst>
                  <a:gd name="T0" fmla="*/ 22 w 22"/>
                  <a:gd name="T1" fmla="*/ 0 h 1089"/>
                  <a:gd name="T2" fmla="*/ 21 w 22"/>
                  <a:gd name="T3" fmla="*/ 1089 h 1089"/>
                  <a:gd name="T4" fmla="*/ 2 w 22"/>
                  <a:gd name="T5" fmla="*/ 1072 h 1089"/>
                  <a:gd name="T6" fmla="*/ 0 w 22"/>
                  <a:gd name="T7" fmla="*/ 34 h 1089"/>
                  <a:gd name="T8" fmla="*/ 22 w 22"/>
                  <a:gd name="T9" fmla="*/ 0 h 1089"/>
                </a:gdLst>
                <a:ahLst/>
                <a:cxnLst>
                  <a:cxn ang="0">
                    <a:pos x="T0" y="T1"/>
                  </a:cxn>
                  <a:cxn ang="0">
                    <a:pos x="T2" y="T3"/>
                  </a:cxn>
                  <a:cxn ang="0">
                    <a:pos x="T4" y="T5"/>
                  </a:cxn>
                  <a:cxn ang="0">
                    <a:pos x="T6" y="T7"/>
                  </a:cxn>
                  <a:cxn ang="0">
                    <a:pos x="T8" y="T9"/>
                  </a:cxn>
                </a:cxnLst>
                <a:rect l="0" t="0" r="r" b="b"/>
                <a:pathLst>
                  <a:path w="22" h="1089">
                    <a:moveTo>
                      <a:pt x="22" y="0"/>
                    </a:moveTo>
                    <a:lnTo>
                      <a:pt x="21" y="1089"/>
                    </a:lnTo>
                    <a:lnTo>
                      <a:pt x="2" y="1072"/>
                    </a:lnTo>
                    <a:lnTo>
                      <a:pt x="0" y="34"/>
                    </a:lnTo>
                    <a:lnTo>
                      <a:pt x="22"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053" name="Freeform 13"/>
              <p:cNvSpPr/>
              <p:nvPr/>
            </p:nvSpPr>
            <p:spPr bwMode="auto">
              <a:xfrm>
                <a:off x="689" y="2649"/>
                <a:ext cx="6" cy="354"/>
              </a:xfrm>
              <a:custGeom>
                <a:avLst/>
                <a:gdLst>
                  <a:gd name="T0" fmla="*/ 17 w 20"/>
                  <a:gd name="T1" fmla="*/ 0 h 1062"/>
                  <a:gd name="T2" fmla="*/ 20 w 20"/>
                  <a:gd name="T3" fmla="*/ 1044 h 1062"/>
                  <a:gd name="T4" fmla="*/ 2 w 20"/>
                  <a:gd name="T5" fmla="*/ 1062 h 1062"/>
                  <a:gd name="T6" fmla="*/ 0 w 20"/>
                  <a:gd name="T7" fmla="*/ 86 h 1062"/>
                  <a:gd name="T8" fmla="*/ 17 w 20"/>
                  <a:gd name="T9" fmla="*/ 0 h 1062"/>
                </a:gdLst>
                <a:ahLst/>
                <a:cxnLst>
                  <a:cxn ang="0">
                    <a:pos x="T0" y="T1"/>
                  </a:cxn>
                  <a:cxn ang="0">
                    <a:pos x="T2" y="T3"/>
                  </a:cxn>
                  <a:cxn ang="0">
                    <a:pos x="T4" y="T5"/>
                  </a:cxn>
                  <a:cxn ang="0">
                    <a:pos x="T6" y="T7"/>
                  </a:cxn>
                  <a:cxn ang="0">
                    <a:pos x="T8" y="T9"/>
                  </a:cxn>
                </a:cxnLst>
                <a:rect l="0" t="0" r="r" b="b"/>
                <a:pathLst>
                  <a:path w="20" h="1062">
                    <a:moveTo>
                      <a:pt x="17" y="0"/>
                    </a:moveTo>
                    <a:lnTo>
                      <a:pt x="20" y="1044"/>
                    </a:lnTo>
                    <a:lnTo>
                      <a:pt x="2" y="1062"/>
                    </a:lnTo>
                    <a:lnTo>
                      <a:pt x="0" y="86"/>
                    </a:lnTo>
                    <a:lnTo>
                      <a:pt x="17" y="0"/>
                    </a:lnTo>
                    <a:close/>
                  </a:path>
                </a:pathLst>
              </a:custGeom>
              <a:solidFill>
                <a:srgbClr val="FF9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7054" name="Group 14"/>
              <p:cNvGrpSpPr/>
              <p:nvPr/>
            </p:nvGrpSpPr>
            <p:grpSpPr bwMode="auto">
              <a:xfrm>
                <a:off x="514" y="2547"/>
                <a:ext cx="292" cy="471"/>
                <a:chOff x="514" y="2547"/>
                <a:chExt cx="292" cy="471"/>
              </a:xfrm>
            </p:grpSpPr>
            <p:sp>
              <p:nvSpPr>
                <p:cNvPr id="87055" name="Rectangle 15"/>
                <p:cNvSpPr>
                  <a:spLocks noChangeArrowheads="1"/>
                </p:cNvSpPr>
                <p:nvPr/>
              </p:nvSpPr>
              <p:spPr bwMode="auto">
                <a:xfrm>
                  <a:off x="514" y="2547"/>
                  <a:ext cx="292" cy="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056" name="Rectangle 16"/>
                <p:cNvSpPr>
                  <a:spLocks noChangeArrowheads="1"/>
                </p:cNvSpPr>
                <p:nvPr/>
              </p:nvSpPr>
              <p:spPr bwMode="auto">
                <a:xfrm>
                  <a:off x="574" y="2591"/>
                  <a:ext cx="178" cy="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057" name="Freeform 17"/>
                <p:cNvSpPr/>
                <p:nvPr/>
              </p:nvSpPr>
              <p:spPr bwMode="auto">
                <a:xfrm>
                  <a:off x="672" y="2649"/>
                  <a:ext cx="22" cy="369"/>
                </a:xfrm>
                <a:custGeom>
                  <a:avLst/>
                  <a:gdLst>
                    <a:gd name="T0" fmla="*/ 67 w 67"/>
                    <a:gd name="T1" fmla="*/ 0 h 1105"/>
                    <a:gd name="T2" fmla="*/ 51 w 67"/>
                    <a:gd name="T3" fmla="*/ 72 h 1105"/>
                    <a:gd name="T4" fmla="*/ 25 w 67"/>
                    <a:gd name="T5" fmla="*/ 134 h 1105"/>
                    <a:gd name="T6" fmla="*/ 25 w 67"/>
                    <a:gd name="T7" fmla="*/ 1085 h 1105"/>
                    <a:gd name="T8" fmla="*/ 5 w 67"/>
                    <a:gd name="T9" fmla="*/ 1105 h 1105"/>
                    <a:gd name="T10" fmla="*/ 0 w 67"/>
                    <a:gd name="T11" fmla="*/ 116 h 1105"/>
                    <a:gd name="T12" fmla="*/ 67 w 67"/>
                    <a:gd name="T13" fmla="*/ 0 h 1105"/>
                  </a:gdLst>
                  <a:ahLst/>
                  <a:cxnLst>
                    <a:cxn ang="0">
                      <a:pos x="T0" y="T1"/>
                    </a:cxn>
                    <a:cxn ang="0">
                      <a:pos x="T2" y="T3"/>
                    </a:cxn>
                    <a:cxn ang="0">
                      <a:pos x="T4" y="T5"/>
                    </a:cxn>
                    <a:cxn ang="0">
                      <a:pos x="T6" y="T7"/>
                    </a:cxn>
                    <a:cxn ang="0">
                      <a:pos x="T8" y="T9"/>
                    </a:cxn>
                    <a:cxn ang="0">
                      <a:pos x="T10" y="T11"/>
                    </a:cxn>
                    <a:cxn ang="0">
                      <a:pos x="T12" y="T13"/>
                    </a:cxn>
                  </a:cxnLst>
                  <a:rect l="0" t="0" r="r" b="b"/>
                  <a:pathLst>
                    <a:path w="67" h="1105">
                      <a:moveTo>
                        <a:pt x="67" y="0"/>
                      </a:moveTo>
                      <a:lnTo>
                        <a:pt x="51" y="72"/>
                      </a:lnTo>
                      <a:lnTo>
                        <a:pt x="25" y="134"/>
                      </a:lnTo>
                      <a:lnTo>
                        <a:pt x="25" y="1085"/>
                      </a:lnTo>
                      <a:lnTo>
                        <a:pt x="5" y="1105"/>
                      </a:lnTo>
                      <a:lnTo>
                        <a:pt x="0" y="116"/>
                      </a:lnTo>
                      <a:lnTo>
                        <a:pt x="67"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058" name="Freeform 18"/>
                <p:cNvSpPr/>
                <p:nvPr/>
              </p:nvSpPr>
              <p:spPr bwMode="auto">
                <a:xfrm>
                  <a:off x="586" y="2636"/>
                  <a:ext cx="156" cy="55"/>
                </a:xfrm>
                <a:custGeom>
                  <a:avLst/>
                  <a:gdLst>
                    <a:gd name="T0" fmla="*/ 79 w 467"/>
                    <a:gd name="T1" fmla="*/ 166 h 166"/>
                    <a:gd name="T2" fmla="*/ 48 w 467"/>
                    <a:gd name="T3" fmla="*/ 129 h 166"/>
                    <a:gd name="T4" fmla="*/ 48 w 467"/>
                    <a:gd name="T5" fmla="*/ 19 h 166"/>
                    <a:gd name="T6" fmla="*/ 0 w 467"/>
                    <a:gd name="T7" fmla="*/ 19 h 166"/>
                    <a:gd name="T8" fmla="*/ 0 w 467"/>
                    <a:gd name="T9" fmla="*/ 0 h 166"/>
                    <a:gd name="T10" fmla="*/ 467 w 467"/>
                    <a:gd name="T11" fmla="*/ 0 h 166"/>
                    <a:gd name="T12" fmla="*/ 455 w 467"/>
                    <a:gd name="T13" fmla="*/ 19 h 166"/>
                    <a:gd name="T14" fmla="*/ 203 w 467"/>
                    <a:gd name="T15" fmla="*/ 19 h 166"/>
                    <a:gd name="T16" fmla="*/ 182 w 467"/>
                    <a:gd name="T17" fmla="*/ 50 h 166"/>
                    <a:gd name="T18" fmla="*/ 88 w 467"/>
                    <a:gd name="T19" fmla="*/ 50 h 166"/>
                    <a:gd name="T20" fmla="*/ 79 w 467"/>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166">
                      <a:moveTo>
                        <a:pt x="79" y="166"/>
                      </a:moveTo>
                      <a:lnTo>
                        <a:pt x="48" y="129"/>
                      </a:lnTo>
                      <a:lnTo>
                        <a:pt x="48" y="19"/>
                      </a:lnTo>
                      <a:lnTo>
                        <a:pt x="0" y="19"/>
                      </a:lnTo>
                      <a:lnTo>
                        <a:pt x="0" y="0"/>
                      </a:lnTo>
                      <a:lnTo>
                        <a:pt x="467" y="0"/>
                      </a:lnTo>
                      <a:lnTo>
                        <a:pt x="455" y="19"/>
                      </a:lnTo>
                      <a:lnTo>
                        <a:pt x="203" y="19"/>
                      </a:lnTo>
                      <a:lnTo>
                        <a:pt x="182" y="50"/>
                      </a:lnTo>
                      <a:lnTo>
                        <a:pt x="88" y="50"/>
                      </a:lnTo>
                      <a:lnTo>
                        <a:pt x="79" y="166"/>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059" name="Freeform 19"/>
                <p:cNvSpPr/>
                <p:nvPr/>
              </p:nvSpPr>
              <p:spPr bwMode="auto">
                <a:xfrm>
                  <a:off x="547" y="2565"/>
                  <a:ext cx="230" cy="8"/>
                </a:xfrm>
                <a:custGeom>
                  <a:avLst/>
                  <a:gdLst>
                    <a:gd name="T0" fmla="*/ 0 w 690"/>
                    <a:gd name="T1" fmla="*/ 2 h 23"/>
                    <a:gd name="T2" fmla="*/ 690 w 690"/>
                    <a:gd name="T3" fmla="*/ 0 h 23"/>
                    <a:gd name="T4" fmla="*/ 683 w 690"/>
                    <a:gd name="T5" fmla="*/ 22 h 23"/>
                    <a:gd name="T6" fmla="*/ 6 w 690"/>
                    <a:gd name="T7" fmla="*/ 23 h 23"/>
                    <a:gd name="T8" fmla="*/ 0 w 690"/>
                    <a:gd name="T9" fmla="*/ 2 h 23"/>
                  </a:gdLst>
                  <a:ahLst/>
                  <a:cxnLst>
                    <a:cxn ang="0">
                      <a:pos x="T0" y="T1"/>
                    </a:cxn>
                    <a:cxn ang="0">
                      <a:pos x="T2" y="T3"/>
                    </a:cxn>
                    <a:cxn ang="0">
                      <a:pos x="T4" y="T5"/>
                    </a:cxn>
                    <a:cxn ang="0">
                      <a:pos x="T6" y="T7"/>
                    </a:cxn>
                    <a:cxn ang="0">
                      <a:pos x="T8" y="T9"/>
                    </a:cxn>
                  </a:cxnLst>
                  <a:rect l="0" t="0" r="r" b="b"/>
                  <a:pathLst>
                    <a:path w="690" h="23">
                      <a:moveTo>
                        <a:pt x="0" y="2"/>
                      </a:moveTo>
                      <a:lnTo>
                        <a:pt x="690" y="0"/>
                      </a:lnTo>
                      <a:lnTo>
                        <a:pt x="683" y="22"/>
                      </a:lnTo>
                      <a:lnTo>
                        <a:pt x="6" y="23"/>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87060" name="Text Box 20"/>
          <p:cNvSpPr txBox="1">
            <a:spLocks noChangeArrowheads="1"/>
          </p:cNvSpPr>
          <p:nvPr/>
        </p:nvSpPr>
        <p:spPr bwMode="auto">
          <a:xfrm>
            <a:off x="2535238" y="1028065"/>
            <a:ext cx="54895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baseline="0">
                <a:solidFill>
                  <a:srgbClr val="0033CC"/>
                </a:solidFill>
                <a:latin typeface="Arial" panose="020B0604020202020204" pitchFamily="34" charset="0"/>
              </a:rPr>
              <a:t>模型</a:t>
            </a:r>
            <a:r>
              <a:rPr lang="en-US" altLang="zh-CN" sz="3600" b="1" baseline="0">
                <a:solidFill>
                  <a:srgbClr val="0033CC"/>
                </a:solidFill>
                <a:latin typeface="Arial" panose="020B0604020202020204" pitchFamily="34" charset="0"/>
              </a:rPr>
              <a:t>5</a:t>
            </a:r>
            <a:r>
              <a:rPr lang="zh-CN" altLang="en-US" sz="3600" b="1" baseline="0">
                <a:solidFill>
                  <a:schemeClr val="tx1"/>
                </a:solidFill>
                <a:latin typeface="Arial" panose="020B0604020202020204" pitchFamily="34" charset="0"/>
              </a:rPr>
              <a:t>（</a:t>
            </a:r>
            <a:r>
              <a:rPr lang="en-US" altLang="zh-CN" sz="3200" b="1" baseline="0">
                <a:solidFill>
                  <a:srgbClr val="FF0000"/>
                </a:solidFill>
                <a:latin typeface="Arial" panose="020B0604020202020204" pitchFamily="34" charset="0"/>
              </a:rPr>
              <a:t>Vorobyev</a:t>
            </a:r>
            <a:r>
              <a:rPr lang="zh-CN" altLang="en-US" sz="3600" b="1" baseline="0">
                <a:solidFill>
                  <a:schemeClr val="tx1"/>
                </a:solidFill>
                <a:latin typeface="Arial" panose="020B0604020202020204" pitchFamily="34" charset="0"/>
              </a:rPr>
              <a:t>公式）</a:t>
            </a:r>
            <a:r>
              <a:rPr lang="zh-CN" altLang="en-US" sz="1800" baseline="0">
                <a:solidFill>
                  <a:schemeClr val="tx1"/>
                </a:solidFill>
                <a:latin typeface="Arial" panose="020B0604020202020204" pitchFamily="34" charset="0"/>
              </a:rPr>
              <a:t> </a:t>
            </a:r>
            <a:endParaRPr lang="zh-CN" altLang="en-US" sz="1800" baseline="0">
              <a:solidFill>
                <a:schemeClr val="tx1"/>
              </a:solidFill>
              <a:latin typeface="Arial" panose="020B0604020202020204" pitchFamily="34" charset="0"/>
            </a:endParaRPr>
          </a:p>
        </p:txBody>
      </p:sp>
      <p:sp>
        <p:nvSpPr>
          <p:cNvPr id="87065" name="Rectangle 25"/>
          <p:cNvSpPr>
            <a:spLocks noChangeArrowheads="1"/>
          </p:cNvSpPr>
          <p:nvPr/>
        </p:nvSpPr>
        <p:spPr bwMode="auto">
          <a:xfrm>
            <a:off x="1524000" y="303530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7067" name="Group 27"/>
          <p:cNvGrpSpPr/>
          <p:nvPr/>
        </p:nvGrpSpPr>
        <p:grpSpPr bwMode="auto">
          <a:xfrm>
            <a:off x="831215" y="2044700"/>
            <a:ext cx="10652125" cy="4044950"/>
            <a:chOff x="187" y="686"/>
            <a:chExt cx="5352" cy="2778"/>
          </a:xfrm>
        </p:grpSpPr>
        <p:grpSp>
          <p:nvGrpSpPr>
            <p:cNvPr id="87061" name="Group 21"/>
            <p:cNvGrpSpPr/>
            <p:nvPr/>
          </p:nvGrpSpPr>
          <p:grpSpPr bwMode="auto">
            <a:xfrm>
              <a:off x="187" y="686"/>
              <a:ext cx="5352" cy="2778"/>
              <a:chOff x="243" y="884"/>
              <a:chExt cx="5352" cy="1021"/>
            </a:xfrm>
          </p:grpSpPr>
          <p:sp>
            <p:nvSpPr>
              <p:cNvPr id="87062" name="AutoShape 22"/>
              <p:cNvSpPr>
                <a:spLocks noChangeArrowheads="1"/>
              </p:cNvSpPr>
              <p:nvPr/>
            </p:nvSpPr>
            <p:spPr bwMode="auto">
              <a:xfrm>
                <a:off x="243" y="884"/>
                <a:ext cx="5352" cy="1021"/>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87063" name="Text Box 23"/>
              <p:cNvSpPr txBox="1">
                <a:spLocks noChangeArrowheads="1"/>
              </p:cNvSpPr>
              <p:nvPr/>
            </p:nvSpPr>
            <p:spPr bwMode="auto">
              <a:xfrm>
                <a:off x="272" y="912"/>
                <a:ext cx="5245" cy="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这是一个前苏联使用的公式。建模者认为举重选手举起的不光是重物，也提高了自己的重心，故其举起的总重量为</a:t>
                </a:r>
                <a:r>
                  <a:rPr lang="en-US" altLang="zh-CN" i="1" baseline="0">
                    <a:solidFill>
                      <a:srgbClr val="0000CC"/>
                    </a:solidFill>
                  </a:rPr>
                  <a:t>L+B</a:t>
                </a:r>
                <a:r>
                  <a:rPr lang="zh-CN" altLang="en-US" b="1" baseline="0">
                    <a:solidFill>
                      <a:schemeClr val="tx1"/>
                    </a:solidFill>
                    <a:latin typeface="Arial" panose="020B0604020202020204" pitchFamily="34" charset="0"/>
                  </a:rPr>
                  <a:t>，可以看出，他们更重视的是腿部肌肉的爆发力。应用与模型</a:t>
                </a:r>
                <a:r>
                  <a:rPr lang="en-US" altLang="zh-CN" b="1" baseline="0">
                    <a:solidFill>
                      <a:schemeClr val="tx1"/>
                    </a:solidFill>
                    <a:latin typeface="Arial" panose="020B0604020202020204" pitchFamily="34" charset="0"/>
                  </a:rPr>
                  <a:t>4</a:t>
                </a:r>
                <a:r>
                  <a:rPr lang="zh-CN" altLang="en-US" b="1" baseline="0">
                    <a:solidFill>
                      <a:schemeClr val="tx1"/>
                    </a:solidFill>
                    <a:latin typeface="Arial" panose="020B0604020202020204" pitchFamily="34" charset="0"/>
                  </a:rPr>
                  <a:t>类似的方法，得出了按                                            </a:t>
                </a:r>
                <a:endParaRPr lang="zh-CN" altLang="en-US" b="1" baseline="0">
                  <a:solidFill>
                    <a:schemeClr val="tx1"/>
                  </a:solidFill>
                  <a:latin typeface="Arial" panose="020B0604020202020204" pitchFamily="34" charset="0"/>
                </a:endParaRPr>
              </a:p>
              <a:p>
                <a:pPr>
                  <a:spcBef>
                    <a:spcPct val="50000"/>
                  </a:spcBef>
                </a:pPr>
                <a:endParaRPr lang="zh-CN" altLang="en-US" b="1" baseline="0">
                  <a:solidFill>
                    <a:schemeClr val="tx1"/>
                  </a:solidFill>
                  <a:latin typeface="Arial" panose="020B0604020202020204" pitchFamily="34" charset="0"/>
                </a:endParaRPr>
              </a:p>
              <a:p>
                <a:pPr>
                  <a:spcBef>
                    <a:spcPct val="50000"/>
                  </a:spcBef>
                </a:pPr>
                <a:endParaRPr lang="zh-CN" altLang="en-US" b="1" baseline="0">
                  <a:solidFill>
                    <a:schemeClr val="tx1"/>
                  </a:solidFill>
                  <a:latin typeface="Arial" panose="020B0604020202020204" pitchFamily="34" charset="0"/>
                </a:endParaRPr>
              </a:p>
              <a:p>
                <a:pPr>
                  <a:spcBef>
                    <a:spcPct val="50000"/>
                  </a:spcBef>
                </a:pPr>
                <a:endParaRPr lang="zh-CN" altLang="en-US" b="1" baseline="0">
                  <a:solidFill>
                    <a:schemeClr val="tx1"/>
                  </a:solidFill>
                  <a:latin typeface="Arial" panose="020B0604020202020204" pitchFamily="34" charset="0"/>
                </a:endParaRPr>
              </a:p>
              <a:p>
                <a:pPr>
                  <a:spcBef>
                    <a:spcPct val="50000"/>
                  </a:spcBef>
                </a:pPr>
                <a:r>
                  <a:rPr lang="zh-CN" altLang="en-US" b="1" baseline="0">
                    <a:solidFill>
                      <a:schemeClr val="tx1"/>
                    </a:solidFill>
                    <a:latin typeface="Arial" panose="020B0604020202020204" pitchFamily="34" charset="0"/>
                  </a:rPr>
                  <a:t>的大小比较成绩优劣的建议。 </a:t>
                </a:r>
                <a:endParaRPr lang="zh-CN" altLang="en-US" b="1" baseline="0">
                  <a:solidFill>
                    <a:schemeClr val="tx1"/>
                  </a:solidFill>
                  <a:latin typeface="Arial" panose="020B0604020202020204" pitchFamily="34" charset="0"/>
                </a:endParaRPr>
              </a:p>
            </p:txBody>
          </p:sp>
        </p:grpSp>
        <p:graphicFrame>
          <p:nvGraphicFramePr>
            <p:cNvPr id="87064" name="Object 24"/>
            <p:cNvGraphicFramePr>
              <a:graphicFrameLocks noChangeAspect="1"/>
            </p:cNvGraphicFramePr>
            <p:nvPr/>
          </p:nvGraphicFramePr>
          <p:xfrm>
            <a:off x="1864" y="1894"/>
            <a:ext cx="2968" cy="947"/>
          </p:xfrm>
          <a:graphic>
            <a:graphicData uri="http://schemas.openxmlformats.org/presentationml/2006/ole">
              <mc:AlternateContent xmlns:mc="http://schemas.openxmlformats.org/markup-compatibility/2006">
                <mc:Choice xmlns:v="urn:schemas-microsoft-com:vml" Requires="v">
                  <p:oleObj spid="_x0000_s87068" name="公式" r:id="rId1" imgW="1739900" imgH="419100" progId="Equation.3">
                    <p:embed/>
                  </p:oleObj>
                </mc:Choice>
                <mc:Fallback>
                  <p:oleObj name="公式" r:id="rId1" imgW="1739900" imgH="419100" progId="Equation.3">
                    <p:embed/>
                    <p:pic>
                      <p:nvPicPr>
                        <p:cNvPr id="0" name="Object 24"/>
                        <p:cNvPicPr>
                          <a:picLocks noChangeAspect="1" noChangeArrowheads="1"/>
                        </p:cNvPicPr>
                        <p:nvPr/>
                      </p:nvPicPr>
                      <p:blipFill>
                        <a:blip r:embed="rId2"/>
                        <a:srcRect/>
                        <a:stretch>
                          <a:fillRect/>
                        </a:stretch>
                      </p:blipFill>
                      <p:spPr bwMode="auto">
                        <a:xfrm>
                          <a:off x="1864" y="1894"/>
                          <a:ext cx="2968" cy="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87044"/>
                                        </p:tgtEl>
                                        <p:attrNameLst>
                                          <p:attrName>style.visibility</p:attrName>
                                        </p:attrNameLst>
                                      </p:cBhvr>
                                      <p:to>
                                        <p:strVal val="visible"/>
                                      </p:to>
                                    </p:set>
                                    <p:anim calcmode="lin" valueType="num">
                                      <p:cBhvr>
                                        <p:cTn id="7" dur="1000" fill="hold"/>
                                        <p:tgtEl>
                                          <p:spTgt spid="87044"/>
                                        </p:tgtEl>
                                        <p:attrNameLst>
                                          <p:attrName>ppt_w</p:attrName>
                                        </p:attrNameLst>
                                      </p:cBhvr>
                                      <p:tavLst>
                                        <p:tav tm="0">
                                          <p:val>
                                            <p:strVal val="#ppt_w+.3"/>
                                          </p:val>
                                        </p:tav>
                                        <p:tav tm="100000">
                                          <p:val>
                                            <p:strVal val="#ppt_w"/>
                                          </p:val>
                                        </p:tav>
                                      </p:tavLst>
                                    </p:anim>
                                    <p:anim calcmode="lin" valueType="num">
                                      <p:cBhvr>
                                        <p:cTn id="8" dur="1000" fill="hold"/>
                                        <p:tgtEl>
                                          <p:spTgt spid="87044"/>
                                        </p:tgtEl>
                                        <p:attrNameLst>
                                          <p:attrName>ppt_h</p:attrName>
                                        </p:attrNameLst>
                                      </p:cBhvr>
                                      <p:tavLst>
                                        <p:tav tm="0">
                                          <p:val>
                                            <p:strVal val="#ppt_h"/>
                                          </p:val>
                                        </p:tav>
                                        <p:tav tm="100000">
                                          <p:val>
                                            <p:strVal val="#ppt_h"/>
                                          </p:val>
                                        </p:tav>
                                      </p:tavLst>
                                    </p:anim>
                                    <p:animEffect transition="in" filter="fade">
                                      <p:cBhvr>
                                        <p:cTn id="9" dur="1000"/>
                                        <p:tgtEl>
                                          <p:spTgt spid="87044"/>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87060"/>
                                        </p:tgtEl>
                                        <p:attrNameLst>
                                          <p:attrName>style.visibility</p:attrName>
                                        </p:attrNameLst>
                                      </p:cBhvr>
                                      <p:to>
                                        <p:strVal val="visible"/>
                                      </p:to>
                                    </p:set>
                                    <p:anim calcmode="lin" valueType="num">
                                      <p:cBhvr>
                                        <p:cTn id="13" dur="500" fill="hold"/>
                                        <p:tgtEl>
                                          <p:spTgt spid="87060"/>
                                        </p:tgtEl>
                                        <p:attrNameLst>
                                          <p:attrName>ppt_w</p:attrName>
                                        </p:attrNameLst>
                                      </p:cBhvr>
                                      <p:tavLst>
                                        <p:tav tm="0">
                                          <p:val>
                                            <p:fltVal val="0"/>
                                          </p:val>
                                        </p:tav>
                                        <p:tav tm="100000">
                                          <p:val>
                                            <p:strVal val="#ppt_w"/>
                                          </p:val>
                                        </p:tav>
                                      </p:tavLst>
                                    </p:anim>
                                    <p:anim calcmode="lin" valueType="num">
                                      <p:cBhvr>
                                        <p:cTn id="14" dur="500" fill="hold"/>
                                        <p:tgtEl>
                                          <p:spTgt spid="8706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7067"/>
                                        </p:tgtEl>
                                        <p:attrNameLst>
                                          <p:attrName>style.visibility</p:attrName>
                                        </p:attrNameLst>
                                      </p:cBhvr>
                                      <p:to>
                                        <p:strVal val="visible"/>
                                      </p:to>
                                    </p:set>
                                    <p:animEffect transition="in" filter="wipe(up)">
                                      <p:cBhvr>
                                        <p:cTn id="19" dur="500"/>
                                        <p:tgtEl>
                                          <p:spTgt spid="87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0"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p:cNvSpPr txBox="1">
            <a:spLocks noChangeArrowheads="1"/>
          </p:cNvSpPr>
          <p:nvPr/>
        </p:nvSpPr>
        <p:spPr bwMode="auto">
          <a:xfrm>
            <a:off x="295275" y="1171575"/>
            <a:ext cx="1108075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baseline="0">
                <a:solidFill>
                  <a:schemeClr val="tx1"/>
                </a:solidFill>
                <a:latin typeface="Arial" panose="020B0604020202020204" pitchFamily="34" charset="0"/>
              </a:rPr>
              <a:t>上述公式具有各不相同的基准，无法相互比较。为了使公式具有可比性，需要对公式稍作处理。例如，我们可以要求各公式均满足</a:t>
            </a:r>
            <a:r>
              <a:rPr lang="zh-CN" altLang="en-US" b="1" baseline="0">
                <a:solidFill>
                  <a:schemeClr val="tx1"/>
                </a:solidFill>
              </a:rPr>
              <a:t>在 </a:t>
            </a:r>
            <a:r>
              <a:rPr lang="en-US" altLang="zh-CN" i="1" baseline="0">
                <a:solidFill>
                  <a:srgbClr val="0000CC"/>
                </a:solidFill>
              </a:rPr>
              <a:t>B=</a:t>
            </a:r>
            <a:r>
              <a:rPr lang="en-US" altLang="zh-CN" baseline="0">
                <a:solidFill>
                  <a:srgbClr val="0000CC"/>
                </a:solidFill>
              </a:rPr>
              <a:t>75</a:t>
            </a:r>
            <a:r>
              <a:rPr lang="zh-CN" altLang="en-US" b="1" baseline="0">
                <a:solidFill>
                  <a:schemeClr val="tx1"/>
                </a:solidFill>
                <a:latin typeface="Arial" panose="020B0604020202020204" pitchFamily="34" charset="0"/>
              </a:rPr>
              <a:t>公斤时有 </a:t>
            </a:r>
            <a:r>
              <a:rPr lang="en-US" altLang="zh-CN" i="1" baseline="0">
                <a:solidFill>
                  <a:srgbClr val="0000CC"/>
                </a:solidFill>
              </a:rPr>
              <a:t>L’=L</a:t>
            </a:r>
            <a:r>
              <a:rPr lang="zh-CN" altLang="en-US" b="1" baseline="0">
                <a:solidFill>
                  <a:schemeClr val="tx1"/>
                </a:solidFill>
                <a:latin typeface="Arial" panose="020B0604020202020204" pitchFamily="34" charset="0"/>
              </a:rPr>
              <a:t>，则上述各公式化为：</a:t>
            </a:r>
            <a:endParaRPr lang="zh-CN" altLang="en-US" b="1" baseline="0">
              <a:solidFill>
                <a:schemeClr val="tx1"/>
              </a:solidFill>
              <a:latin typeface="Arial" panose="020B0604020202020204" pitchFamily="34" charset="0"/>
            </a:endParaRPr>
          </a:p>
        </p:txBody>
      </p:sp>
      <p:sp>
        <p:nvSpPr>
          <p:cNvPr id="88072" name="Rectangle 8"/>
          <p:cNvSpPr>
            <a:spLocks noChangeArrowheads="1"/>
          </p:cNvSpPr>
          <p:nvPr/>
        </p:nvSpPr>
        <p:spPr bwMode="auto">
          <a:xfrm>
            <a:off x="1524000" y="300196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8074" name="Rectangle 10"/>
          <p:cNvSpPr>
            <a:spLocks noChangeArrowheads="1"/>
          </p:cNvSpPr>
          <p:nvPr/>
        </p:nvSpPr>
        <p:spPr bwMode="auto">
          <a:xfrm>
            <a:off x="1524000" y="300196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8076" name="Rectangle 12"/>
          <p:cNvSpPr>
            <a:spLocks noChangeArrowheads="1"/>
          </p:cNvSpPr>
          <p:nvPr/>
        </p:nvSpPr>
        <p:spPr bwMode="auto">
          <a:xfrm>
            <a:off x="1524000" y="300196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8078" name="Rectangle 14"/>
          <p:cNvSpPr>
            <a:spLocks noChangeArrowheads="1"/>
          </p:cNvSpPr>
          <p:nvPr/>
        </p:nvSpPr>
        <p:spPr bwMode="auto">
          <a:xfrm>
            <a:off x="1524000" y="303530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8084" name="Group 20"/>
          <p:cNvGrpSpPr/>
          <p:nvPr/>
        </p:nvGrpSpPr>
        <p:grpSpPr bwMode="auto">
          <a:xfrm>
            <a:off x="2046288" y="1854200"/>
            <a:ext cx="8099425" cy="4679950"/>
            <a:chOff x="329" y="1168"/>
            <a:chExt cx="5102" cy="2948"/>
          </a:xfrm>
        </p:grpSpPr>
        <p:sp>
          <p:nvSpPr>
            <p:cNvPr id="88079" name="AutoShape 15" descr="信纸"/>
            <p:cNvSpPr>
              <a:spLocks noChangeArrowheads="1"/>
            </p:cNvSpPr>
            <p:nvPr/>
          </p:nvSpPr>
          <p:spPr bwMode="auto">
            <a:xfrm>
              <a:off x="329" y="1168"/>
              <a:ext cx="5102" cy="2948"/>
            </a:xfrm>
            <a:prstGeom prst="foldedCorner">
              <a:avLst>
                <a:gd name="adj" fmla="val 12500"/>
              </a:avLst>
            </a:prstGeom>
            <a:blipFill dpi="0" rotWithShape="1">
              <a:blip r:embed="rId1"/>
              <a:srcRect/>
              <a:tile tx="0" ty="0" sx="100000" sy="100000" flip="none" algn="tl"/>
            </a:blipFill>
            <a:ln w="28575">
              <a:solidFill>
                <a:schemeClr val="tx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88080" name="Rectangle 16"/>
            <p:cNvSpPr>
              <a:spLocks noChangeArrowheads="1"/>
            </p:cNvSpPr>
            <p:nvPr/>
          </p:nvSpPr>
          <p:spPr bwMode="auto">
            <a:xfrm>
              <a:off x="924" y="2784"/>
              <a:ext cx="1531" cy="340"/>
            </a:xfrm>
            <a:prstGeom prst="rect">
              <a:avLst/>
            </a:prstGeom>
            <a:gradFill rotWithShape="1">
              <a:gsLst>
                <a:gs pos="0">
                  <a:srgbClr val="33CCFF">
                    <a:alpha val="73000"/>
                  </a:srgbClr>
                </a:gs>
                <a:gs pos="100000">
                  <a:srgbClr val="33CCFF">
                    <a:gamma/>
                    <a:shade val="78824"/>
                    <a:invGamma/>
                  </a:srgbClr>
                </a:gs>
              </a:gsLst>
              <a:lin ang="5400000" scaled="1"/>
            </a:gradFill>
            <a:ln w="28575">
              <a:solidFill>
                <a:srgbClr val="333300"/>
              </a:solidFill>
              <a:miter lim="800000"/>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nchor="ctr"/>
            <a:lstStyle/>
            <a:p>
              <a:endParaRPr lang="zh-CN" altLang="en-US"/>
            </a:p>
          </p:txBody>
        </p:sp>
        <p:sp>
          <p:nvSpPr>
            <p:cNvPr id="88081" name="Rectangle 17"/>
            <p:cNvSpPr>
              <a:spLocks noChangeArrowheads="1"/>
            </p:cNvSpPr>
            <p:nvPr/>
          </p:nvSpPr>
          <p:spPr bwMode="auto">
            <a:xfrm>
              <a:off x="924" y="3464"/>
              <a:ext cx="1531" cy="340"/>
            </a:xfrm>
            <a:prstGeom prst="rect">
              <a:avLst/>
            </a:prstGeom>
            <a:gradFill rotWithShape="1">
              <a:gsLst>
                <a:gs pos="0">
                  <a:srgbClr val="33CCFF">
                    <a:alpha val="73000"/>
                  </a:srgbClr>
                </a:gs>
                <a:gs pos="100000">
                  <a:srgbClr val="33CCFF">
                    <a:gamma/>
                    <a:shade val="78824"/>
                    <a:invGamma/>
                  </a:srgbClr>
                </a:gs>
              </a:gsLst>
              <a:lin ang="5400000" scaled="1"/>
            </a:gradFill>
            <a:ln w="28575">
              <a:solidFill>
                <a:srgbClr val="333300"/>
              </a:solidFill>
              <a:miter lim="800000"/>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nchor="ctr"/>
            <a:lstStyle/>
            <a:p>
              <a:endParaRPr lang="zh-CN" altLang="en-US"/>
            </a:p>
          </p:txBody>
        </p:sp>
        <p:sp>
          <p:nvSpPr>
            <p:cNvPr id="88082" name="Rectangle 18"/>
            <p:cNvSpPr>
              <a:spLocks noChangeArrowheads="1"/>
            </p:cNvSpPr>
            <p:nvPr/>
          </p:nvSpPr>
          <p:spPr bwMode="auto">
            <a:xfrm>
              <a:off x="924" y="2103"/>
              <a:ext cx="1531" cy="340"/>
            </a:xfrm>
            <a:prstGeom prst="rect">
              <a:avLst/>
            </a:prstGeom>
            <a:gradFill rotWithShape="1">
              <a:gsLst>
                <a:gs pos="0">
                  <a:srgbClr val="33CCFF">
                    <a:alpha val="73000"/>
                  </a:srgbClr>
                </a:gs>
                <a:gs pos="100000">
                  <a:srgbClr val="33CCFF">
                    <a:gamma/>
                    <a:shade val="78824"/>
                    <a:invGamma/>
                  </a:srgbClr>
                </a:gs>
              </a:gsLst>
              <a:lin ang="5400000" scaled="1"/>
            </a:gradFill>
            <a:ln w="28575">
              <a:solidFill>
                <a:srgbClr val="333300"/>
              </a:solidFill>
              <a:miter lim="800000"/>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nchor="ctr"/>
            <a:lstStyle/>
            <a:p>
              <a:endParaRPr lang="zh-CN" altLang="en-US"/>
            </a:p>
          </p:txBody>
        </p:sp>
        <p:sp>
          <p:nvSpPr>
            <p:cNvPr id="88083" name="Rectangle 19"/>
            <p:cNvSpPr>
              <a:spLocks noChangeArrowheads="1"/>
            </p:cNvSpPr>
            <p:nvPr/>
          </p:nvSpPr>
          <p:spPr bwMode="auto">
            <a:xfrm>
              <a:off x="924" y="1423"/>
              <a:ext cx="1531" cy="340"/>
            </a:xfrm>
            <a:prstGeom prst="rect">
              <a:avLst/>
            </a:prstGeom>
            <a:gradFill rotWithShape="1">
              <a:gsLst>
                <a:gs pos="0">
                  <a:srgbClr val="33CCFF">
                    <a:alpha val="73000"/>
                  </a:srgbClr>
                </a:gs>
                <a:gs pos="100000">
                  <a:srgbClr val="33CCFF">
                    <a:gamma/>
                    <a:shade val="78824"/>
                    <a:invGamma/>
                  </a:srgbClr>
                </a:gs>
              </a:gsLst>
              <a:lin ang="5400000" scaled="1"/>
            </a:gradFill>
            <a:ln w="28575">
              <a:solidFill>
                <a:srgbClr val="333300"/>
              </a:solidFill>
              <a:miter lim="800000"/>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nchor="ctr"/>
            <a:lstStyle/>
            <a:p>
              <a:endParaRPr lang="zh-CN" altLang="en-US"/>
            </a:p>
          </p:txBody>
        </p:sp>
        <p:sp>
          <p:nvSpPr>
            <p:cNvPr id="88070" name="Text Box 6"/>
            <p:cNvSpPr txBox="1">
              <a:spLocks noChangeArrowheads="1"/>
            </p:cNvSpPr>
            <p:nvPr/>
          </p:nvSpPr>
          <p:spPr bwMode="auto">
            <a:xfrm>
              <a:off x="845" y="1456"/>
              <a:ext cx="4395" cy="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s-ES_tradnl" b="1" baseline="0">
                  <a:solidFill>
                    <a:schemeClr val="tx1"/>
                  </a:solidFill>
                  <a:latin typeface="Arial" panose="020B0604020202020204" pitchFamily="34" charset="0"/>
                </a:rPr>
                <a:t>（</a:t>
              </a:r>
              <a:r>
                <a:rPr lang="es-ES_tradnl" altLang="zh-CN" b="1" baseline="0">
                  <a:solidFill>
                    <a:schemeClr val="tx1"/>
                  </a:solidFill>
                  <a:latin typeface="Arial" panose="020B0604020202020204" pitchFamily="34" charset="0"/>
                </a:rPr>
                <a:t>1</a:t>
              </a:r>
              <a:r>
                <a:rPr lang="zh-CN" altLang="es-ES_tradnl" b="1" baseline="0">
                  <a:solidFill>
                    <a:schemeClr val="tx1"/>
                  </a:solidFill>
                  <a:latin typeface="Arial" panose="020B0604020202020204" pitchFamily="34" charset="0"/>
                </a:rPr>
                <a:t>）</a:t>
              </a:r>
              <a:r>
                <a:rPr lang="es-ES_tradnl" altLang="zh-CN" b="1" baseline="0">
                  <a:solidFill>
                    <a:srgbClr val="FF0000"/>
                  </a:solidFill>
                  <a:latin typeface="Arial" panose="020B0604020202020204" pitchFamily="34" charset="0"/>
                </a:rPr>
                <a:t>Austin</a:t>
              </a:r>
              <a:r>
                <a:rPr lang="zh-CN" altLang="es-ES_tradnl" b="1" baseline="0">
                  <a:solidFill>
                    <a:schemeClr val="tx1"/>
                  </a:solidFill>
                  <a:latin typeface="Arial" panose="020B0604020202020204" pitchFamily="34" charset="0"/>
                </a:rPr>
                <a:t>公式：</a:t>
              </a:r>
              <a:endParaRPr lang="zh-CN" altLang="es-ES_tradnl" b="1" baseline="0">
                <a:solidFill>
                  <a:schemeClr val="tx1"/>
                </a:solidFill>
                <a:latin typeface="Arial" panose="020B0604020202020204" pitchFamily="34" charset="0"/>
              </a:endParaRPr>
            </a:p>
            <a:p>
              <a:endParaRPr lang="zh-CN" altLang="es-ES_tradnl" b="1" baseline="0">
                <a:solidFill>
                  <a:schemeClr val="tx1"/>
                </a:solidFill>
                <a:latin typeface="Arial" panose="020B0604020202020204" pitchFamily="34" charset="0"/>
              </a:endParaRPr>
            </a:p>
            <a:p>
              <a:endParaRPr lang="zh-CN" altLang="es-ES_tradnl" b="1" baseline="0">
                <a:solidFill>
                  <a:schemeClr val="tx1"/>
                </a:solidFill>
                <a:latin typeface="Arial" panose="020B0604020202020204" pitchFamily="34" charset="0"/>
              </a:endParaRPr>
            </a:p>
            <a:p>
              <a:endParaRPr lang="zh-CN" altLang="es-ES_tradnl" b="1" baseline="0">
                <a:solidFill>
                  <a:schemeClr val="tx1"/>
                </a:solidFill>
                <a:latin typeface="Arial" panose="020B0604020202020204" pitchFamily="34" charset="0"/>
              </a:endParaRPr>
            </a:p>
            <a:p>
              <a:r>
                <a:rPr lang="zh-CN" altLang="es-ES_tradnl"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2</a:t>
              </a:r>
              <a:r>
                <a:rPr lang="zh-CN" altLang="en-US" b="1" baseline="0">
                  <a:solidFill>
                    <a:schemeClr val="tx1"/>
                  </a:solidFill>
                  <a:latin typeface="Arial" panose="020B0604020202020204" pitchFamily="34" charset="0"/>
                </a:rPr>
                <a:t>）</a:t>
              </a:r>
              <a:r>
                <a:rPr lang="zh-CN" altLang="en-US" b="1" baseline="0">
                  <a:solidFill>
                    <a:srgbClr val="FF0000"/>
                  </a:solidFill>
                  <a:latin typeface="Arial" panose="020B0604020202020204" pitchFamily="34" charset="0"/>
                </a:rPr>
                <a:t>经典</a:t>
              </a:r>
              <a:r>
                <a:rPr lang="zh-CN" altLang="en-US" b="1" baseline="0">
                  <a:solidFill>
                    <a:schemeClr val="tx1"/>
                  </a:solidFill>
                  <a:latin typeface="Arial" panose="020B0604020202020204" pitchFamily="34" charset="0"/>
                </a:rPr>
                <a:t>公式：</a:t>
              </a:r>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r>
                <a:rPr lang="zh-CN" altLang="en-US"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3</a:t>
              </a:r>
              <a:r>
                <a:rPr lang="zh-CN" altLang="en-US" b="1" baseline="0">
                  <a:solidFill>
                    <a:schemeClr val="tx1"/>
                  </a:solidFill>
                  <a:latin typeface="Arial" panose="020B0604020202020204" pitchFamily="34" charset="0"/>
                </a:rPr>
                <a:t>）</a:t>
              </a:r>
              <a:r>
                <a:rPr lang="en-US" altLang="zh-CN" b="1" baseline="0">
                  <a:solidFill>
                    <a:srgbClr val="FF0000"/>
                  </a:solidFill>
                  <a:latin typeface="Arial" panose="020B0604020202020204" pitchFamily="34" charset="0"/>
                </a:rPr>
                <a:t>O’ Carroll</a:t>
              </a:r>
              <a:r>
                <a:rPr lang="zh-CN" altLang="en-US" b="1" baseline="0">
                  <a:solidFill>
                    <a:schemeClr val="tx1"/>
                  </a:solidFill>
                  <a:latin typeface="Arial" panose="020B0604020202020204" pitchFamily="34" charset="0"/>
                </a:rPr>
                <a:t>公式：</a:t>
              </a:r>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endParaRPr lang="zh-CN" altLang="en-US" b="1" baseline="0">
                <a:solidFill>
                  <a:schemeClr val="tx1"/>
                </a:solidFill>
                <a:latin typeface="Arial" panose="020B0604020202020204" pitchFamily="34" charset="0"/>
              </a:endParaRPr>
            </a:p>
            <a:p>
              <a:r>
                <a:rPr lang="zh-CN" altLang="en-US"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4</a:t>
              </a:r>
              <a:r>
                <a:rPr lang="zh-CN" altLang="en-US" b="1" baseline="0">
                  <a:solidFill>
                    <a:schemeClr val="tx1"/>
                  </a:solidFill>
                  <a:latin typeface="Arial" panose="020B0604020202020204" pitchFamily="34" charset="0"/>
                </a:rPr>
                <a:t>）</a:t>
              </a:r>
              <a:r>
                <a:rPr lang="en-US" altLang="zh-CN" b="1" baseline="0">
                  <a:solidFill>
                    <a:srgbClr val="FF0000"/>
                  </a:solidFill>
                  <a:latin typeface="Arial" panose="020B0604020202020204" pitchFamily="34" charset="0"/>
                </a:rPr>
                <a:t>Vorobyev</a:t>
              </a:r>
              <a:r>
                <a:rPr lang="zh-CN" altLang="en-US" b="1" baseline="0">
                  <a:solidFill>
                    <a:schemeClr val="tx1"/>
                  </a:solidFill>
                  <a:latin typeface="Arial" panose="020B0604020202020204" pitchFamily="34" charset="0"/>
                </a:rPr>
                <a:t>公式：</a:t>
              </a:r>
              <a:endParaRPr lang="zh-CN" altLang="en-US" b="1" baseline="0">
                <a:solidFill>
                  <a:schemeClr val="tx1"/>
                </a:solidFill>
                <a:latin typeface="Arial" panose="020B0604020202020204" pitchFamily="34" charset="0"/>
              </a:endParaRPr>
            </a:p>
          </p:txBody>
        </p:sp>
        <p:graphicFrame>
          <p:nvGraphicFramePr>
            <p:cNvPr id="88071" name="Object 7"/>
            <p:cNvGraphicFramePr>
              <a:graphicFrameLocks noChangeAspect="1"/>
            </p:cNvGraphicFramePr>
            <p:nvPr/>
          </p:nvGraphicFramePr>
          <p:xfrm>
            <a:off x="2682" y="1168"/>
            <a:ext cx="1360" cy="776"/>
          </p:xfrm>
          <a:graphic>
            <a:graphicData uri="http://schemas.openxmlformats.org/presentationml/2006/ole">
              <mc:AlternateContent xmlns:mc="http://schemas.openxmlformats.org/markup-compatibility/2006">
                <mc:Choice xmlns:v="urn:schemas-microsoft-com:vml" Requires="v">
                  <p:oleObj spid="_x0000_s88085" name="公式" r:id="rId2" imgW="1130300" imgH="647700" progId="Equation.3">
                    <p:embed/>
                  </p:oleObj>
                </mc:Choice>
                <mc:Fallback>
                  <p:oleObj name="公式" r:id="rId2" imgW="1130300" imgH="6477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 y="1168"/>
                          <a:ext cx="13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3" name="Object 9"/>
            <p:cNvGraphicFramePr>
              <a:graphicFrameLocks noChangeAspect="1"/>
            </p:cNvGraphicFramePr>
            <p:nvPr/>
          </p:nvGraphicFramePr>
          <p:xfrm>
            <a:off x="2701" y="1933"/>
            <a:ext cx="1295" cy="740"/>
          </p:xfrm>
          <a:graphic>
            <a:graphicData uri="http://schemas.openxmlformats.org/presentationml/2006/ole">
              <mc:AlternateContent xmlns:mc="http://schemas.openxmlformats.org/markup-compatibility/2006">
                <mc:Choice xmlns:v="urn:schemas-microsoft-com:vml" Requires="v">
                  <p:oleObj spid="_x0000_s88086" name="公式" r:id="rId4" imgW="1130300" imgH="647700" progId="Equation.3">
                    <p:embed/>
                  </p:oleObj>
                </mc:Choice>
                <mc:Fallback>
                  <p:oleObj name="公式" r:id="rId4" imgW="1130300" imgH="6477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 y="1933"/>
                          <a:ext cx="1295" cy="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5" name="Object 11"/>
            <p:cNvGraphicFramePr>
              <a:graphicFrameLocks noChangeAspect="1"/>
            </p:cNvGraphicFramePr>
            <p:nvPr/>
          </p:nvGraphicFramePr>
          <p:xfrm>
            <a:off x="2710" y="2585"/>
            <a:ext cx="1746" cy="788"/>
          </p:xfrm>
          <a:graphic>
            <a:graphicData uri="http://schemas.openxmlformats.org/presentationml/2006/ole">
              <mc:AlternateContent xmlns:mc="http://schemas.openxmlformats.org/markup-compatibility/2006">
                <mc:Choice xmlns:v="urn:schemas-microsoft-com:vml" Requires="v">
                  <p:oleObj spid="_x0000_s88087" name="公式" r:id="rId6" imgW="1435100" imgH="647700" progId="Equation.3">
                    <p:embed/>
                  </p:oleObj>
                </mc:Choice>
                <mc:Fallback>
                  <p:oleObj name="公式" r:id="rId6" imgW="1435100" imgH="6477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0" y="2585"/>
                          <a:ext cx="1746" cy="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7" name="Object 13"/>
            <p:cNvGraphicFramePr>
              <a:graphicFrameLocks noChangeAspect="1"/>
            </p:cNvGraphicFramePr>
            <p:nvPr/>
          </p:nvGraphicFramePr>
          <p:xfrm>
            <a:off x="2719" y="3462"/>
            <a:ext cx="2521" cy="626"/>
          </p:xfrm>
          <a:graphic>
            <a:graphicData uri="http://schemas.openxmlformats.org/presentationml/2006/ole">
              <mc:AlternateContent xmlns:mc="http://schemas.openxmlformats.org/markup-compatibility/2006">
                <mc:Choice xmlns:v="urn:schemas-microsoft-com:vml" Requires="v">
                  <p:oleObj spid="_x0000_s88088" name="公式" r:id="rId8" imgW="1930400" imgH="558800" progId="Equation.3">
                    <p:embed/>
                  </p:oleObj>
                </mc:Choice>
                <mc:Fallback>
                  <p:oleObj name="公式" r:id="rId8" imgW="1930400" imgH="5588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9" y="3462"/>
                          <a:ext cx="2521" cy="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slide(fromTop)">
                                      <p:cBhvr>
                                        <p:cTn id="7" dur="500"/>
                                        <p:tgtEl>
                                          <p:spTgt spid="8806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88084"/>
                                        </p:tgtEl>
                                        <p:attrNameLst>
                                          <p:attrName>style.visibility</p:attrName>
                                        </p:attrNameLst>
                                      </p:cBhvr>
                                      <p:to>
                                        <p:strVal val="visible"/>
                                      </p:to>
                                    </p:set>
                                    <p:animEffect transition="in" filter="circle(out)">
                                      <p:cBhvr>
                                        <p:cTn id="12" dur="2000"/>
                                        <p:tgtEl>
                                          <p:spTgt spid="88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ext Box 4"/>
          <p:cNvSpPr txBox="1">
            <a:spLocks noChangeArrowheads="1"/>
          </p:cNvSpPr>
          <p:nvPr/>
        </p:nvSpPr>
        <p:spPr bwMode="auto">
          <a:xfrm>
            <a:off x="172085" y="1203325"/>
            <a:ext cx="1140523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just" fontAlgn="auto">
              <a:spcBef>
                <a:spcPts val="0"/>
              </a:spcBef>
            </a:pPr>
            <a:r>
              <a:rPr lang="zh-CN" altLang="en-US" b="1" baseline="0">
                <a:solidFill>
                  <a:schemeClr val="tx1"/>
                </a:solidFill>
                <a:latin typeface="Arial" panose="020B0604020202020204" pitchFamily="34" charset="0"/>
              </a:rPr>
              <a:t>将公式（</a:t>
            </a:r>
            <a:r>
              <a:rPr lang="en-US" altLang="zh-CN" b="1" baseline="0">
                <a:solidFill>
                  <a:schemeClr val="tx1"/>
                </a:solidFill>
                <a:latin typeface="Arial" panose="020B0604020202020204" pitchFamily="34" charset="0"/>
              </a:rPr>
              <a:t>1</a:t>
            </a:r>
            <a:r>
              <a:rPr lang="zh-CN" altLang="en-US"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a:t>
            </a:r>
            <a:r>
              <a:rPr lang="zh-CN" altLang="en-US" b="1" baseline="0">
                <a:solidFill>
                  <a:schemeClr val="tx1"/>
                </a:solidFill>
                <a:latin typeface="Arial" panose="020B0604020202020204" pitchFamily="34" charset="0"/>
              </a:rPr>
              <a:t>（</a:t>
            </a:r>
            <a:r>
              <a:rPr lang="en-US" altLang="zh-CN" b="1" baseline="0">
                <a:solidFill>
                  <a:schemeClr val="tx1"/>
                </a:solidFill>
                <a:latin typeface="Arial" panose="020B0604020202020204" pitchFamily="34" charset="0"/>
              </a:rPr>
              <a:t>4</a:t>
            </a:r>
            <a:r>
              <a:rPr lang="zh-CN" altLang="en-US" b="1" baseline="0">
                <a:solidFill>
                  <a:schemeClr val="tx1"/>
                </a:solidFill>
                <a:latin typeface="Arial" panose="020B0604020202020204" pitchFamily="34" charset="0"/>
              </a:rPr>
              <a:t>）用来比较</a:t>
            </a:r>
            <a:r>
              <a:rPr lang="en-US" altLang="zh-CN" b="1" baseline="0">
                <a:solidFill>
                  <a:schemeClr val="tx1"/>
                </a:solidFill>
                <a:latin typeface="Arial" panose="020B0604020202020204" pitchFamily="34" charset="0"/>
              </a:rPr>
              <a:t>1976</a:t>
            </a:r>
            <a:r>
              <a:rPr lang="zh-CN" altLang="en-US" b="1" baseline="0">
                <a:solidFill>
                  <a:schemeClr val="tx1"/>
                </a:solidFill>
                <a:latin typeface="Arial" panose="020B0604020202020204" pitchFamily="34" charset="0"/>
              </a:rPr>
              <a:t>年奥运会的抓举成绩，各公式对九个级别冠军成绩的优劣排序如表  所示，比较结果较为一致，例如，对前三名的取法是完全一致的，其他排序的差异也较为微小。 </a:t>
            </a:r>
            <a:endParaRPr lang="zh-CN" altLang="en-US" b="1" baseline="0">
              <a:solidFill>
                <a:schemeClr val="tx1"/>
              </a:solidFill>
              <a:latin typeface="Arial" panose="020B0604020202020204" pitchFamily="34" charset="0"/>
            </a:endParaRPr>
          </a:p>
        </p:txBody>
      </p:sp>
      <p:grpSp>
        <p:nvGrpSpPr>
          <p:cNvPr id="89455" name="Group 367"/>
          <p:cNvGrpSpPr/>
          <p:nvPr/>
        </p:nvGrpSpPr>
        <p:grpSpPr bwMode="auto">
          <a:xfrm>
            <a:off x="1909763" y="2033588"/>
            <a:ext cx="8507412" cy="4465637"/>
            <a:chOff x="243" y="1281"/>
            <a:chExt cx="5359" cy="2813"/>
          </a:xfrm>
        </p:grpSpPr>
        <p:sp>
          <p:nvSpPr>
            <p:cNvPr id="89201" name="Rectangle 113" descr="信纸"/>
            <p:cNvSpPr>
              <a:spLocks noChangeArrowheads="1"/>
            </p:cNvSpPr>
            <p:nvPr/>
          </p:nvSpPr>
          <p:spPr bwMode="auto">
            <a:xfrm>
              <a:off x="4666" y="3807"/>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138.5(8)</a:t>
              </a:r>
              <a:endParaRPr lang="en-US" altLang="zh-CN" b="1" baseline="0">
                <a:solidFill>
                  <a:schemeClr val="tx1"/>
                </a:solidFill>
                <a:latin typeface="Arial" panose="020B0604020202020204" pitchFamily="34" charset="0"/>
              </a:endParaRPr>
            </a:p>
          </p:txBody>
        </p:sp>
        <p:sp>
          <p:nvSpPr>
            <p:cNvPr id="89200" name="Rectangle 112" descr="信纸"/>
            <p:cNvSpPr>
              <a:spLocks noChangeArrowheads="1"/>
            </p:cNvSpPr>
            <p:nvPr/>
          </p:nvSpPr>
          <p:spPr bwMode="auto">
            <a:xfrm>
              <a:off x="3816" y="3807"/>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141.9(7)</a:t>
              </a:r>
              <a:endParaRPr lang="en-US" altLang="zh-CN" b="1" baseline="0">
                <a:solidFill>
                  <a:schemeClr val="tx1"/>
                </a:solidFill>
                <a:latin typeface="Arial" panose="020B0604020202020204" pitchFamily="34" charset="0"/>
              </a:endParaRPr>
            </a:p>
          </p:txBody>
        </p:sp>
        <p:sp>
          <p:nvSpPr>
            <p:cNvPr id="89199" name="Rectangle 111" descr="信纸"/>
            <p:cNvSpPr>
              <a:spLocks noChangeArrowheads="1"/>
            </p:cNvSpPr>
            <p:nvPr/>
          </p:nvSpPr>
          <p:spPr bwMode="auto">
            <a:xfrm>
              <a:off x="2924" y="3807"/>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135.6(7)</a:t>
              </a:r>
              <a:endParaRPr lang="en-US" altLang="zh-CN" b="1" baseline="0">
                <a:solidFill>
                  <a:schemeClr val="tx1"/>
                </a:solidFill>
                <a:latin typeface="Arial" panose="020B0604020202020204" pitchFamily="34" charset="0"/>
              </a:endParaRPr>
            </a:p>
          </p:txBody>
        </p:sp>
        <p:sp>
          <p:nvSpPr>
            <p:cNvPr id="89198" name="Rectangle 110" descr="信纸"/>
            <p:cNvSpPr>
              <a:spLocks noChangeArrowheads="1"/>
            </p:cNvSpPr>
            <p:nvPr/>
          </p:nvSpPr>
          <p:spPr bwMode="auto">
            <a:xfrm>
              <a:off x="2029" y="3807"/>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131.8(8)</a:t>
              </a:r>
              <a:endParaRPr lang="en-US" altLang="zh-CN" b="1" baseline="0">
                <a:solidFill>
                  <a:schemeClr val="tx1"/>
                </a:solidFill>
                <a:latin typeface="Arial" panose="020B0604020202020204" pitchFamily="34" charset="0"/>
              </a:endParaRPr>
            </a:p>
          </p:txBody>
        </p:sp>
        <p:sp>
          <p:nvSpPr>
            <p:cNvPr id="89197" name="Rectangle 109" descr="信纸"/>
            <p:cNvSpPr>
              <a:spLocks noChangeArrowheads="1"/>
            </p:cNvSpPr>
            <p:nvPr/>
          </p:nvSpPr>
          <p:spPr bwMode="auto">
            <a:xfrm>
              <a:off x="907" y="3807"/>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175</a:t>
              </a:r>
              <a:endParaRPr lang="en-US" altLang="zh-CN" b="1" baseline="0">
                <a:solidFill>
                  <a:schemeClr val="tx1"/>
                </a:solidFill>
                <a:latin typeface="Arial" panose="020B0604020202020204" pitchFamily="34" charset="0"/>
              </a:endParaRPr>
            </a:p>
          </p:txBody>
        </p:sp>
        <p:sp>
          <p:nvSpPr>
            <p:cNvPr id="89196" name="Rectangle 108" descr="信纸"/>
            <p:cNvSpPr>
              <a:spLocks noChangeArrowheads="1"/>
            </p:cNvSpPr>
            <p:nvPr/>
          </p:nvSpPr>
          <p:spPr bwMode="auto">
            <a:xfrm>
              <a:off x="243" y="3807"/>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110</a:t>
              </a:r>
              <a:endParaRPr lang="en-US" altLang="zh-CN" b="1" baseline="0">
                <a:solidFill>
                  <a:schemeClr val="tx1"/>
                </a:solidFill>
                <a:latin typeface="Arial" panose="020B0604020202020204" pitchFamily="34" charset="0"/>
              </a:endParaRPr>
            </a:p>
          </p:txBody>
        </p:sp>
        <p:sp>
          <p:nvSpPr>
            <p:cNvPr id="89195" name="Rectangle 107" descr="信纸"/>
            <p:cNvSpPr>
              <a:spLocks noChangeArrowheads="1"/>
            </p:cNvSpPr>
            <p:nvPr/>
          </p:nvSpPr>
          <p:spPr bwMode="auto">
            <a:xfrm>
              <a:off x="4666" y="3520"/>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150.3(2)</a:t>
              </a:r>
              <a:endParaRPr lang="en-US" altLang="zh-CN" b="1" baseline="0">
                <a:solidFill>
                  <a:schemeClr val="tx1"/>
                </a:solidFill>
                <a:latin typeface="Arial" panose="020B0604020202020204" pitchFamily="34" charset="0"/>
              </a:endParaRPr>
            </a:p>
          </p:txBody>
        </p:sp>
        <p:sp>
          <p:nvSpPr>
            <p:cNvPr id="89194" name="Rectangle 106" descr="信纸"/>
            <p:cNvSpPr>
              <a:spLocks noChangeArrowheads="1"/>
            </p:cNvSpPr>
            <p:nvPr/>
          </p:nvSpPr>
          <p:spPr bwMode="auto">
            <a:xfrm>
              <a:off x="3816" y="3520"/>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152.9(2)</a:t>
              </a:r>
              <a:endParaRPr lang="en-US" altLang="zh-CN" b="1" baseline="0">
                <a:solidFill>
                  <a:schemeClr val="tx1"/>
                </a:solidFill>
                <a:latin typeface="Arial" panose="020B0604020202020204" pitchFamily="34" charset="0"/>
              </a:endParaRPr>
            </a:p>
          </p:txBody>
        </p:sp>
        <p:sp>
          <p:nvSpPr>
            <p:cNvPr id="89193" name="Rectangle 105" descr="信纸"/>
            <p:cNvSpPr>
              <a:spLocks noChangeArrowheads="1"/>
            </p:cNvSpPr>
            <p:nvPr/>
          </p:nvSpPr>
          <p:spPr bwMode="auto">
            <a:xfrm>
              <a:off x="2924" y="3520"/>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150.5(2)</a:t>
              </a:r>
              <a:endParaRPr lang="en-US" altLang="zh-CN" b="1" baseline="0">
                <a:solidFill>
                  <a:schemeClr val="tx1"/>
                </a:solidFill>
                <a:latin typeface="Arial" panose="020B0604020202020204" pitchFamily="34" charset="0"/>
              </a:endParaRPr>
            </a:p>
          </p:txBody>
        </p:sp>
        <p:sp>
          <p:nvSpPr>
            <p:cNvPr id="89192" name="Rectangle 104" descr="信纸"/>
            <p:cNvSpPr>
              <a:spLocks noChangeArrowheads="1"/>
            </p:cNvSpPr>
            <p:nvPr/>
          </p:nvSpPr>
          <p:spPr bwMode="auto">
            <a:xfrm>
              <a:off x="2029" y="3520"/>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148.3(2)</a:t>
              </a:r>
              <a:endParaRPr lang="en-US" altLang="zh-CN" b="1" baseline="0">
                <a:solidFill>
                  <a:schemeClr val="tx1"/>
                </a:solidFill>
                <a:latin typeface="Arial" panose="020B0604020202020204" pitchFamily="34" charset="0"/>
              </a:endParaRPr>
            </a:p>
          </p:txBody>
        </p:sp>
        <p:sp>
          <p:nvSpPr>
            <p:cNvPr id="89191" name="Rectangle 103" descr="信纸"/>
            <p:cNvSpPr>
              <a:spLocks noChangeArrowheads="1"/>
            </p:cNvSpPr>
            <p:nvPr/>
          </p:nvSpPr>
          <p:spPr bwMode="auto">
            <a:xfrm>
              <a:off x="907" y="3520"/>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170</a:t>
              </a:r>
              <a:endParaRPr lang="en-US" altLang="zh-CN" b="1" baseline="0">
                <a:solidFill>
                  <a:schemeClr val="tx1"/>
                </a:solidFill>
                <a:latin typeface="Arial" panose="020B0604020202020204" pitchFamily="34" charset="0"/>
              </a:endParaRPr>
            </a:p>
          </p:txBody>
        </p:sp>
        <p:sp>
          <p:nvSpPr>
            <p:cNvPr id="89190" name="Rectangle 102" descr="信纸"/>
            <p:cNvSpPr>
              <a:spLocks noChangeArrowheads="1"/>
            </p:cNvSpPr>
            <p:nvPr/>
          </p:nvSpPr>
          <p:spPr bwMode="auto">
            <a:xfrm>
              <a:off x="243" y="3520"/>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90</a:t>
              </a:r>
              <a:endParaRPr lang="en-US" altLang="zh-CN" b="1" baseline="0">
                <a:solidFill>
                  <a:schemeClr val="tx1"/>
                </a:solidFill>
                <a:latin typeface="Arial" panose="020B0604020202020204" pitchFamily="34" charset="0"/>
              </a:endParaRPr>
            </a:p>
          </p:txBody>
        </p:sp>
        <p:sp>
          <p:nvSpPr>
            <p:cNvPr id="89189" name="Rectangle 101" descr="信纸"/>
            <p:cNvSpPr>
              <a:spLocks noChangeArrowheads="1"/>
            </p:cNvSpPr>
            <p:nvPr/>
          </p:nvSpPr>
          <p:spPr bwMode="auto">
            <a:xfrm>
              <a:off x="4666" y="3233"/>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152.1(1)</a:t>
              </a:r>
              <a:endParaRPr lang="en-US" altLang="zh-CN" b="1" baseline="0">
                <a:solidFill>
                  <a:schemeClr val="tx1"/>
                </a:solidFill>
                <a:latin typeface="Arial" panose="020B0604020202020204" pitchFamily="34" charset="0"/>
              </a:endParaRPr>
            </a:p>
          </p:txBody>
        </p:sp>
        <p:sp>
          <p:nvSpPr>
            <p:cNvPr id="89188" name="Rectangle 100" descr="信纸"/>
            <p:cNvSpPr>
              <a:spLocks noChangeArrowheads="1"/>
            </p:cNvSpPr>
            <p:nvPr/>
          </p:nvSpPr>
          <p:spPr bwMode="auto">
            <a:xfrm>
              <a:off x="3816" y="3233"/>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153.5(1)</a:t>
              </a:r>
              <a:endParaRPr lang="en-US" altLang="zh-CN" b="1" baseline="0">
                <a:solidFill>
                  <a:schemeClr val="tx1"/>
                </a:solidFill>
                <a:latin typeface="Arial" panose="020B0604020202020204" pitchFamily="34" charset="0"/>
              </a:endParaRPr>
            </a:p>
          </p:txBody>
        </p:sp>
        <p:sp>
          <p:nvSpPr>
            <p:cNvPr id="89187" name="Rectangle 99" descr="信纸"/>
            <p:cNvSpPr>
              <a:spLocks noChangeArrowheads="1"/>
            </p:cNvSpPr>
            <p:nvPr/>
          </p:nvSpPr>
          <p:spPr bwMode="auto">
            <a:xfrm>
              <a:off x="2924" y="3233"/>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152.2(1)</a:t>
              </a:r>
              <a:endParaRPr lang="en-US" altLang="zh-CN" b="1" baseline="0">
                <a:solidFill>
                  <a:schemeClr val="tx1"/>
                </a:solidFill>
                <a:latin typeface="Arial" panose="020B0604020202020204" pitchFamily="34" charset="0"/>
              </a:endParaRPr>
            </a:p>
          </p:txBody>
        </p:sp>
        <p:sp>
          <p:nvSpPr>
            <p:cNvPr id="89186" name="Rectangle 98" descr="信纸"/>
            <p:cNvSpPr>
              <a:spLocks noChangeArrowheads="1"/>
            </p:cNvSpPr>
            <p:nvPr/>
          </p:nvSpPr>
          <p:spPr bwMode="auto">
            <a:xfrm>
              <a:off x="2029" y="3233"/>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151.3(1)</a:t>
              </a:r>
              <a:endParaRPr lang="en-US" altLang="zh-CN" b="1" baseline="0">
                <a:solidFill>
                  <a:schemeClr val="tx1"/>
                </a:solidFill>
                <a:latin typeface="Arial" panose="020B0604020202020204" pitchFamily="34" charset="0"/>
              </a:endParaRPr>
            </a:p>
          </p:txBody>
        </p:sp>
        <p:sp>
          <p:nvSpPr>
            <p:cNvPr id="89185" name="Rectangle 97" descr="信纸"/>
            <p:cNvSpPr>
              <a:spLocks noChangeArrowheads="1"/>
            </p:cNvSpPr>
            <p:nvPr/>
          </p:nvSpPr>
          <p:spPr bwMode="auto">
            <a:xfrm>
              <a:off x="907" y="3233"/>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162.5</a:t>
              </a:r>
              <a:endParaRPr lang="en-US" altLang="zh-CN" b="1" baseline="0">
                <a:solidFill>
                  <a:schemeClr val="tx1"/>
                </a:solidFill>
                <a:latin typeface="Arial" panose="020B0604020202020204" pitchFamily="34" charset="0"/>
              </a:endParaRPr>
            </a:p>
          </p:txBody>
        </p:sp>
        <p:sp>
          <p:nvSpPr>
            <p:cNvPr id="89184" name="Rectangle 96" descr="信纸"/>
            <p:cNvSpPr>
              <a:spLocks noChangeArrowheads="1"/>
            </p:cNvSpPr>
            <p:nvPr/>
          </p:nvSpPr>
          <p:spPr bwMode="auto">
            <a:xfrm>
              <a:off x="243" y="3233"/>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82.5</a:t>
              </a:r>
              <a:endParaRPr lang="en-US" altLang="zh-CN" b="1" baseline="0">
                <a:solidFill>
                  <a:schemeClr val="tx1"/>
                </a:solidFill>
                <a:latin typeface="Arial" panose="020B0604020202020204" pitchFamily="34" charset="0"/>
              </a:endParaRPr>
            </a:p>
          </p:txBody>
        </p:sp>
        <p:sp>
          <p:nvSpPr>
            <p:cNvPr id="89183" name="Rectangle 95" descr="信纸"/>
            <p:cNvSpPr>
              <a:spLocks noChangeArrowheads="1"/>
            </p:cNvSpPr>
            <p:nvPr/>
          </p:nvSpPr>
          <p:spPr bwMode="auto">
            <a:xfrm>
              <a:off x="4666" y="2946"/>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145.0(6)</a:t>
              </a:r>
              <a:endParaRPr lang="en-US" altLang="zh-CN" b="1" baseline="0">
                <a:solidFill>
                  <a:schemeClr val="tx1"/>
                </a:solidFill>
                <a:latin typeface="Arial" panose="020B0604020202020204" pitchFamily="34" charset="0"/>
              </a:endParaRPr>
            </a:p>
          </p:txBody>
        </p:sp>
        <p:sp>
          <p:nvSpPr>
            <p:cNvPr id="89182" name="Rectangle 94" descr="信纸"/>
            <p:cNvSpPr>
              <a:spLocks noChangeArrowheads="1"/>
            </p:cNvSpPr>
            <p:nvPr/>
          </p:nvSpPr>
          <p:spPr bwMode="auto">
            <a:xfrm>
              <a:off x="3816" y="2946"/>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145.0(5)</a:t>
              </a:r>
              <a:endParaRPr lang="en-US" altLang="zh-CN" b="1" baseline="0">
                <a:solidFill>
                  <a:schemeClr val="tx1"/>
                </a:solidFill>
                <a:latin typeface="Arial" panose="020B0604020202020204" pitchFamily="34" charset="0"/>
              </a:endParaRPr>
            </a:p>
          </p:txBody>
        </p:sp>
        <p:sp>
          <p:nvSpPr>
            <p:cNvPr id="89181" name="Rectangle 93" descr="信纸"/>
            <p:cNvSpPr>
              <a:spLocks noChangeArrowheads="1"/>
            </p:cNvSpPr>
            <p:nvPr/>
          </p:nvSpPr>
          <p:spPr bwMode="auto">
            <a:xfrm>
              <a:off x="2924" y="2946"/>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145.0(3)</a:t>
              </a:r>
              <a:endParaRPr lang="en-US" altLang="zh-CN" b="1" baseline="0">
                <a:solidFill>
                  <a:schemeClr val="tx1"/>
                </a:solidFill>
                <a:latin typeface="Arial" panose="020B0604020202020204" pitchFamily="34" charset="0"/>
              </a:endParaRPr>
            </a:p>
          </p:txBody>
        </p:sp>
        <p:sp>
          <p:nvSpPr>
            <p:cNvPr id="89180" name="Rectangle 92" descr="信纸"/>
            <p:cNvSpPr>
              <a:spLocks noChangeArrowheads="1"/>
            </p:cNvSpPr>
            <p:nvPr/>
          </p:nvSpPr>
          <p:spPr bwMode="auto">
            <a:xfrm>
              <a:off x="2029" y="2946"/>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145.0(6)</a:t>
              </a:r>
              <a:endParaRPr lang="en-US" altLang="zh-CN" b="1" baseline="0">
                <a:solidFill>
                  <a:schemeClr val="tx1"/>
                </a:solidFill>
                <a:latin typeface="Arial" panose="020B0604020202020204" pitchFamily="34" charset="0"/>
              </a:endParaRPr>
            </a:p>
          </p:txBody>
        </p:sp>
        <p:sp>
          <p:nvSpPr>
            <p:cNvPr id="89179" name="Rectangle 91" descr="信纸"/>
            <p:cNvSpPr>
              <a:spLocks noChangeArrowheads="1"/>
            </p:cNvSpPr>
            <p:nvPr/>
          </p:nvSpPr>
          <p:spPr bwMode="auto">
            <a:xfrm>
              <a:off x="907" y="2946"/>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a:t>
              </a:r>
              <a:endParaRPr lang="en-US" altLang="zh-CN" b="1" baseline="0">
                <a:solidFill>
                  <a:schemeClr val="tx1"/>
                </a:solidFill>
                <a:latin typeface="Arial" panose="020B0604020202020204" pitchFamily="34" charset="0"/>
              </a:endParaRPr>
            </a:p>
          </p:txBody>
        </p:sp>
        <p:sp>
          <p:nvSpPr>
            <p:cNvPr id="89178" name="Rectangle 90" descr="信纸"/>
            <p:cNvSpPr>
              <a:spLocks noChangeArrowheads="1"/>
            </p:cNvSpPr>
            <p:nvPr/>
          </p:nvSpPr>
          <p:spPr bwMode="auto">
            <a:xfrm>
              <a:off x="243" y="2946"/>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75</a:t>
              </a:r>
              <a:endParaRPr lang="en-US" altLang="zh-CN" b="1" baseline="0">
                <a:solidFill>
                  <a:schemeClr val="tx1"/>
                </a:solidFill>
                <a:latin typeface="Arial" panose="020B0604020202020204" pitchFamily="34" charset="0"/>
              </a:endParaRPr>
            </a:p>
          </p:txBody>
        </p:sp>
        <p:sp>
          <p:nvSpPr>
            <p:cNvPr id="89177" name="Rectangle 89" descr="信纸"/>
            <p:cNvSpPr>
              <a:spLocks noChangeArrowheads="1"/>
            </p:cNvSpPr>
            <p:nvPr/>
          </p:nvSpPr>
          <p:spPr bwMode="auto">
            <a:xfrm>
              <a:off x="4666" y="2659"/>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145.8(5)</a:t>
              </a:r>
              <a:endParaRPr lang="en-US" altLang="zh-CN" b="1" baseline="0">
                <a:solidFill>
                  <a:schemeClr val="tx1"/>
                </a:solidFill>
                <a:latin typeface="Arial" panose="020B0604020202020204" pitchFamily="34" charset="0"/>
              </a:endParaRPr>
            </a:p>
          </p:txBody>
        </p:sp>
        <p:sp>
          <p:nvSpPr>
            <p:cNvPr id="89176" name="Rectangle 88" descr="信纸"/>
            <p:cNvSpPr>
              <a:spLocks noChangeArrowheads="1"/>
            </p:cNvSpPr>
            <p:nvPr/>
          </p:nvSpPr>
          <p:spPr bwMode="auto">
            <a:xfrm>
              <a:off x="3816" y="2659"/>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144.7(6)</a:t>
              </a:r>
              <a:endParaRPr lang="en-US" altLang="zh-CN" b="1" baseline="0">
                <a:solidFill>
                  <a:schemeClr val="tx1"/>
                </a:solidFill>
                <a:latin typeface="Arial" panose="020B0604020202020204" pitchFamily="34" charset="0"/>
              </a:endParaRPr>
            </a:p>
          </p:txBody>
        </p:sp>
        <p:sp>
          <p:nvSpPr>
            <p:cNvPr id="89175" name="Rectangle 87" descr="信纸"/>
            <p:cNvSpPr>
              <a:spLocks noChangeArrowheads="1"/>
            </p:cNvSpPr>
            <p:nvPr/>
          </p:nvSpPr>
          <p:spPr bwMode="auto">
            <a:xfrm>
              <a:off x="2924" y="2659"/>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144.8(5)</a:t>
              </a:r>
              <a:endParaRPr lang="en-US" altLang="zh-CN" b="1" baseline="0">
                <a:solidFill>
                  <a:schemeClr val="tx1"/>
                </a:solidFill>
                <a:latin typeface="Arial" panose="020B0604020202020204" pitchFamily="34" charset="0"/>
              </a:endParaRPr>
            </a:p>
          </p:txBody>
        </p:sp>
        <p:sp>
          <p:nvSpPr>
            <p:cNvPr id="89174" name="Rectangle 86" descr="信纸"/>
            <p:cNvSpPr>
              <a:spLocks noChangeArrowheads="1"/>
            </p:cNvSpPr>
            <p:nvPr/>
          </p:nvSpPr>
          <p:spPr bwMode="auto">
            <a:xfrm>
              <a:off x="2029" y="2659"/>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146.1(5)</a:t>
              </a:r>
              <a:endParaRPr lang="en-US" altLang="zh-CN" b="1" baseline="0">
                <a:solidFill>
                  <a:schemeClr val="tx1"/>
                </a:solidFill>
                <a:latin typeface="Arial" panose="020B0604020202020204" pitchFamily="34" charset="0"/>
              </a:endParaRPr>
            </a:p>
          </p:txBody>
        </p:sp>
        <p:sp>
          <p:nvSpPr>
            <p:cNvPr id="89173" name="Rectangle 85" descr="信纸"/>
            <p:cNvSpPr>
              <a:spLocks noChangeArrowheads="1"/>
            </p:cNvSpPr>
            <p:nvPr/>
          </p:nvSpPr>
          <p:spPr bwMode="auto">
            <a:xfrm>
              <a:off x="907" y="2659"/>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135</a:t>
              </a:r>
              <a:endParaRPr lang="en-US" altLang="zh-CN" b="1" baseline="0">
                <a:solidFill>
                  <a:schemeClr val="tx1"/>
                </a:solidFill>
                <a:latin typeface="Arial" panose="020B0604020202020204" pitchFamily="34" charset="0"/>
              </a:endParaRPr>
            </a:p>
          </p:txBody>
        </p:sp>
        <p:sp>
          <p:nvSpPr>
            <p:cNvPr id="89172" name="Rectangle 84" descr="信纸"/>
            <p:cNvSpPr>
              <a:spLocks noChangeArrowheads="1"/>
            </p:cNvSpPr>
            <p:nvPr/>
          </p:nvSpPr>
          <p:spPr bwMode="auto">
            <a:xfrm>
              <a:off x="243" y="2659"/>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67.5</a:t>
              </a:r>
              <a:endParaRPr lang="en-US" altLang="zh-CN" b="1" baseline="0">
                <a:solidFill>
                  <a:schemeClr val="tx1"/>
                </a:solidFill>
                <a:latin typeface="Arial" panose="020B0604020202020204" pitchFamily="34" charset="0"/>
              </a:endParaRPr>
            </a:p>
          </p:txBody>
        </p:sp>
        <p:sp>
          <p:nvSpPr>
            <p:cNvPr id="89171" name="Rectangle 83" descr="信纸"/>
            <p:cNvSpPr>
              <a:spLocks noChangeArrowheads="1"/>
            </p:cNvSpPr>
            <p:nvPr/>
          </p:nvSpPr>
          <p:spPr bwMode="auto">
            <a:xfrm>
              <a:off x="4666" y="2372"/>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147.7(3)</a:t>
              </a:r>
              <a:endParaRPr lang="en-US" altLang="zh-CN" b="1" baseline="0">
                <a:solidFill>
                  <a:schemeClr val="tx1"/>
                </a:solidFill>
                <a:latin typeface="Arial" panose="020B0604020202020204" pitchFamily="34" charset="0"/>
              </a:endParaRPr>
            </a:p>
          </p:txBody>
        </p:sp>
        <p:sp>
          <p:nvSpPr>
            <p:cNvPr id="89170" name="Rectangle 82" descr="信纸"/>
            <p:cNvSpPr>
              <a:spLocks noChangeArrowheads="1"/>
            </p:cNvSpPr>
            <p:nvPr/>
          </p:nvSpPr>
          <p:spPr bwMode="auto">
            <a:xfrm>
              <a:off x="3816" y="2372"/>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146.2(3)</a:t>
              </a:r>
              <a:endParaRPr lang="en-US" altLang="zh-CN" b="1" baseline="0">
                <a:solidFill>
                  <a:schemeClr val="tx1"/>
                </a:solidFill>
                <a:latin typeface="Arial" panose="020B0604020202020204" pitchFamily="34" charset="0"/>
              </a:endParaRPr>
            </a:p>
          </p:txBody>
        </p:sp>
        <p:sp>
          <p:nvSpPr>
            <p:cNvPr id="89169" name="Rectangle 81" descr="信纸"/>
            <p:cNvSpPr>
              <a:spLocks noChangeArrowheads="1"/>
            </p:cNvSpPr>
            <p:nvPr/>
          </p:nvSpPr>
          <p:spPr bwMode="auto">
            <a:xfrm>
              <a:off x="2924" y="2372"/>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145.0(3)</a:t>
              </a:r>
              <a:endParaRPr lang="en-US" altLang="zh-CN" b="1" baseline="0">
                <a:solidFill>
                  <a:schemeClr val="tx1"/>
                </a:solidFill>
                <a:latin typeface="Arial" panose="020B0604020202020204" pitchFamily="34" charset="0"/>
              </a:endParaRPr>
            </a:p>
          </p:txBody>
        </p:sp>
        <p:sp>
          <p:nvSpPr>
            <p:cNvPr id="89168" name="Rectangle 80" descr="信纸"/>
            <p:cNvSpPr>
              <a:spLocks noChangeArrowheads="1"/>
            </p:cNvSpPr>
            <p:nvPr/>
          </p:nvSpPr>
          <p:spPr bwMode="auto">
            <a:xfrm>
              <a:off x="2029" y="2372"/>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147.8(3)</a:t>
              </a:r>
              <a:endParaRPr lang="en-US" altLang="zh-CN" b="1" baseline="0">
                <a:solidFill>
                  <a:schemeClr val="tx1"/>
                </a:solidFill>
                <a:latin typeface="Arial" panose="020B0604020202020204" pitchFamily="34" charset="0"/>
              </a:endParaRPr>
            </a:p>
          </p:txBody>
        </p:sp>
        <p:sp>
          <p:nvSpPr>
            <p:cNvPr id="89167" name="Rectangle 79" descr="信纸"/>
            <p:cNvSpPr>
              <a:spLocks noChangeArrowheads="1"/>
            </p:cNvSpPr>
            <p:nvPr/>
          </p:nvSpPr>
          <p:spPr bwMode="auto">
            <a:xfrm>
              <a:off x="907" y="2372"/>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125</a:t>
              </a:r>
              <a:endParaRPr lang="en-US" altLang="zh-CN" b="1" baseline="0">
                <a:solidFill>
                  <a:schemeClr val="tx1"/>
                </a:solidFill>
                <a:latin typeface="Arial" panose="020B0604020202020204" pitchFamily="34" charset="0"/>
              </a:endParaRPr>
            </a:p>
          </p:txBody>
        </p:sp>
        <p:sp>
          <p:nvSpPr>
            <p:cNvPr id="89166" name="Rectangle 78" descr="信纸"/>
            <p:cNvSpPr>
              <a:spLocks noChangeArrowheads="1"/>
            </p:cNvSpPr>
            <p:nvPr/>
          </p:nvSpPr>
          <p:spPr bwMode="auto">
            <a:xfrm>
              <a:off x="243" y="2372"/>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60</a:t>
              </a:r>
              <a:endParaRPr lang="en-US" altLang="zh-CN" b="1" baseline="0">
                <a:solidFill>
                  <a:schemeClr val="tx1"/>
                </a:solidFill>
                <a:latin typeface="Arial" panose="020B0604020202020204" pitchFamily="34" charset="0"/>
              </a:endParaRPr>
            </a:p>
          </p:txBody>
        </p:sp>
        <p:sp>
          <p:nvSpPr>
            <p:cNvPr id="89165" name="Rectangle 77" descr="信纸"/>
            <p:cNvSpPr>
              <a:spLocks noChangeArrowheads="1"/>
            </p:cNvSpPr>
            <p:nvPr/>
          </p:nvSpPr>
          <p:spPr bwMode="auto">
            <a:xfrm>
              <a:off x="4666" y="2085"/>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146.6(4)</a:t>
              </a:r>
              <a:endParaRPr lang="en-US" altLang="zh-CN" b="1" baseline="0">
                <a:solidFill>
                  <a:schemeClr val="tx1"/>
                </a:solidFill>
                <a:latin typeface="Arial" panose="020B0604020202020204" pitchFamily="34" charset="0"/>
              </a:endParaRPr>
            </a:p>
          </p:txBody>
        </p:sp>
        <p:sp>
          <p:nvSpPr>
            <p:cNvPr id="89164" name="Rectangle 76" descr="信纸"/>
            <p:cNvSpPr>
              <a:spLocks noChangeArrowheads="1"/>
            </p:cNvSpPr>
            <p:nvPr/>
          </p:nvSpPr>
          <p:spPr bwMode="auto">
            <a:xfrm>
              <a:off x="3816" y="2085"/>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145.7(4)</a:t>
              </a:r>
              <a:endParaRPr lang="en-US" altLang="zh-CN" b="1" baseline="0">
                <a:solidFill>
                  <a:schemeClr val="tx1"/>
                </a:solidFill>
                <a:latin typeface="Arial" panose="020B0604020202020204" pitchFamily="34" charset="0"/>
              </a:endParaRPr>
            </a:p>
          </p:txBody>
        </p:sp>
        <p:sp>
          <p:nvSpPr>
            <p:cNvPr id="89163" name="Rectangle 75" descr="信纸"/>
            <p:cNvSpPr>
              <a:spLocks noChangeArrowheads="1"/>
            </p:cNvSpPr>
            <p:nvPr/>
          </p:nvSpPr>
          <p:spPr bwMode="auto">
            <a:xfrm>
              <a:off x="2924" y="2085"/>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142.8(6)</a:t>
              </a:r>
              <a:endParaRPr lang="en-US" altLang="zh-CN" b="1" baseline="0">
                <a:solidFill>
                  <a:schemeClr val="tx1"/>
                </a:solidFill>
                <a:latin typeface="Arial" panose="020B0604020202020204" pitchFamily="34" charset="0"/>
              </a:endParaRPr>
            </a:p>
          </p:txBody>
        </p:sp>
        <p:sp>
          <p:nvSpPr>
            <p:cNvPr id="89162" name="Rectangle 74" descr="信纸"/>
            <p:cNvSpPr>
              <a:spLocks noChangeArrowheads="1"/>
            </p:cNvSpPr>
            <p:nvPr/>
          </p:nvSpPr>
          <p:spPr bwMode="auto">
            <a:xfrm>
              <a:off x="2029" y="2085"/>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146.3(4)</a:t>
              </a:r>
              <a:endParaRPr lang="en-US" altLang="zh-CN" b="1" baseline="0">
                <a:solidFill>
                  <a:schemeClr val="tx1"/>
                </a:solidFill>
                <a:latin typeface="Arial" panose="020B0604020202020204" pitchFamily="34" charset="0"/>
              </a:endParaRPr>
            </a:p>
          </p:txBody>
        </p:sp>
        <p:sp>
          <p:nvSpPr>
            <p:cNvPr id="89161" name="Rectangle 73" descr="信纸"/>
            <p:cNvSpPr>
              <a:spLocks noChangeArrowheads="1"/>
            </p:cNvSpPr>
            <p:nvPr/>
          </p:nvSpPr>
          <p:spPr bwMode="auto">
            <a:xfrm>
              <a:off x="907" y="2085"/>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117.5</a:t>
              </a:r>
              <a:endParaRPr lang="en-US" altLang="zh-CN" b="1" baseline="0">
                <a:solidFill>
                  <a:schemeClr val="tx1"/>
                </a:solidFill>
                <a:latin typeface="Arial" panose="020B0604020202020204" pitchFamily="34" charset="0"/>
              </a:endParaRPr>
            </a:p>
          </p:txBody>
        </p:sp>
        <p:sp>
          <p:nvSpPr>
            <p:cNvPr id="89160" name="Rectangle 72" descr="信纸"/>
            <p:cNvSpPr>
              <a:spLocks noChangeArrowheads="1"/>
            </p:cNvSpPr>
            <p:nvPr/>
          </p:nvSpPr>
          <p:spPr bwMode="auto">
            <a:xfrm>
              <a:off x="243" y="2085"/>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56</a:t>
              </a:r>
              <a:endParaRPr lang="en-US" altLang="zh-CN" b="1" baseline="0">
                <a:solidFill>
                  <a:schemeClr val="tx1"/>
                </a:solidFill>
                <a:latin typeface="Arial" panose="020B0604020202020204" pitchFamily="34" charset="0"/>
              </a:endParaRPr>
            </a:p>
          </p:txBody>
        </p:sp>
        <p:sp>
          <p:nvSpPr>
            <p:cNvPr id="89159" name="Rectangle 71" descr="信纸"/>
            <p:cNvSpPr>
              <a:spLocks noChangeArrowheads="1"/>
            </p:cNvSpPr>
            <p:nvPr/>
          </p:nvSpPr>
          <p:spPr bwMode="auto">
            <a:xfrm>
              <a:off x="4666" y="1798"/>
              <a:ext cx="936"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138.8(7)</a:t>
              </a:r>
              <a:endParaRPr lang="en-US" altLang="zh-CN" b="1" baseline="0">
                <a:solidFill>
                  <a:schemeClr val="tx1"/>
                </a:solidFill>
                <a:latin typeface="Arial" panose="020B0604020202020204" pitchFamily="34" charset="0"/>
              </a:endParaRPr>
            </a:p>
          </p:txBody>
        </p:sp>
        <p:sp>
          <p:nvSpPr>
            <p:cNvPr id="89158" name="Rectangle 70" descr="信纸"/>
            <p:cNvSpPr>
              <a:spLocks noChangeArrowheads="1"/>
            </p:cNvSpPr>
            <p:nvPr/>
          </p:nvSpPr>
          <p:spPr bwMode="auto">
            <a:xfrm>
              <a:off x="3816" y="1798"/>
              <a:ext cx="850"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139.7(8)</a:t>
              </a:r>
              <a:endParaRPr lang="en-US" altLang="zh-CN" b="1" baseline="0">
                <a:solidFill>
                  <a:schemeClr val="tx1"/>
                </a:solidFill>
                <a:latin typeface="Arial" panose="020B0604020202020204" pitchFamily="34" charset="0"/>
              </a:endParaRPr>
            </a:p>
          </p:txBody>
        </p:sp>
        <p:sp>
          <p:nvSpPr>
            <p:cNvPr id="89157" name="Rectangle 69" descr="信纸"/>
            <p:cNvSpPr>
              <a:spLocks noChangeArrowheads="1"/>
            </p:cNvSpPr>
            <p:nvPr/>
          </p:nvSpPr>
          <p:spPr bwMode="auto">
            <a:xfrm>
              <a:off x="2924" y="1798"/>
              <a:ext cx="89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134.0(8)</a:t>
              </a:r>
              <a:endParaRPr lang="en-US" altLang="zh-CN" b="1" baseline="0">
                <a:solidFill>
                  <a:schemeClr val="tx1"/>
                </a:solidFill>
                <a:latin typeface="Arial" panose="020B0604020202020204" pitchFamily="34" charset="0"/>
              </a:endParaRPr>
            </a:p>
          </p:txBody>
        </p:sp>
        <p:sp>
          <p:nvSpPr>
            <p:cNvPr id="89156" name="Rectangle 68" descr="信纸"/>
            <p:cNvSpPr>
              <a:spLocks noChangeArrowheads="1"/>
            </p:cNvSpPr>
            <p:nvPr/>
          </p:nvSpPr>
          <p:spPr bwMode="auto">
            <a:xfrm>
              <a:off x="2029" y="1798"/>
              <a:ext cx="895"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138.2(7)</a:t>
              </a:r>
              <a:endParaRPr lang="en-US" altLang="zh-CN" b="1" baseline="0">
                <a:solidFill>
                  <a:schemeClr val="tx1"/>
                </a:solidFill>
                <a:latin typeface="Arial" panose="020B0604020202020204" pitchFamily="34" charset="0"/>
              </a:endParaRPr>
            </a:p>
          </p:txBody>
        </p:sp>
        <p:sp>
          <p:nvSpPr>
            <p:cNvPr id="89155" name="Rectangle 67" descr="信纸"/>
            <p:cNvSpPr>
              <a:spLocks noChangeArrowheads="1"/>
            </p:cNvSpPr>
            <p:nvPr/>
          </p:nvSpPr>
          <p:spPr bwMode="auto">
            <a:xfrm>
              <a:off x="907" y="1798"/>
              <a:ext cx="1122"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105</a:t>
              </a:r>
              <a:endParaRPr lang="en-US" altLang="zh-CN" b="1" baseline="0">
                <a:solidFill>
                  <a:schemeClr val="tx1"/>
                </a:solidFill>
                <a:latin typeface="Arial" panose="020B0604020202020204" pitchFamily="34" charset="0"/>
              </a:endParaRPr>
            </a:p>
          </p:txBody>
        </p:sp>
        <p:sp>
          <p:nvSpPr>
            <p:cNvPr id="89154" name="Rectangle 66" descr="信纸"/>
            <p:cNvSpPr>
              <a:spLocks noChangeArrowheads="1"/>
            </p:cNvSpPr>
            <p:nvPr/>
          </p:nvSpPr>
          <p:spPr bwMode="auto">
            <a:xfrm>
              <a:off x="243" y="1798"/>
              <a:ext cx="664" cy="28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chemeClr val="tx1"/>
                  </a:solidFill>
                  <a:cs typeface="Times New Roman" panose="02020603050405020304" pitchFamily="18" charset="0"/>
                </a:rPr>
                <a:t>52</a:t>
              </a:r>
              <a:endParaRPr lang="en-US" altLang="zh-CN" b="1" baseline="0">
                <a:solidFill>
                  <a:schemeClr val="tx1"/>
                </a:solidFill>
                <a:latin typeface="Arial" panose="020B0604020202020204" pitchFamily="34" charset="0"/>
              </a:endParaRPr>
            </a:p>
          </p:txBody>
        </p:sp>
        <p:sp>
          <p:nvSpPr>
            <p:cNvPr id="89153" name="Rectangle 65" descr="信纸"/>
            <p:cNvSpPr>
              <a:spLocks noChangeArrowheads="1"/>
            </p:cNvSpPr>
            <p:nvPr/>
          </p:nvSpPr>
          <p:spPr bwMode="auto">
            <a:xfrm>
              <a:off x="4666" y="1281"/>
              <a:ext cx="936"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rgbClr val="0033CC"/>
                  </a:solidFill>
                  <a:cs typeface="Times New Roman" panose="02020603050405020304" pitchFamily="18" charset="0"/>
                </a:rPr>
                <a:t>Vorobyev</a:t>
              </a:r>
              <a:endParaRPr lang="en-US" altLang="zh-CN" b="1" baseline="0">
                <a:solidFill>
                  <a:srgbClr val="0033CC"/>
                </a:solidFill>
                <a:latin typeface="Arial" panose="020B0604020202020204" pitchFamily="34" charset="0"/>
              </a:endParaRPr>
            </a:p>
          </p:txBody>
        </p:sp>
        <p:sp>
          <p:nvSpPr>
            <p:cNvPr id="89152" name="Rectangle 64" descr="信纸"/>
            <p:cNvSpPr>
              <a:spLocks noChangeArrowheads="1"/>
            </p:cNvSpPr>
            <p:nvPr/>
          </p:nvSpPr>
          <p:spPr bwMode="auto">
            <a:xfrm>
              <a:off x="3816" y="1281"/>
              <a:ext cx="850"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rgbClr val="0033CC"/>
                  </a:solidFill>
                  <a:cs typeface="Times New Roman" panose="02020603050405020304" pitchFamily="18" charset="0"/>
                </a:rPr>
                <a:t>O</a:t>
              </a:r>
              <a:r>
                <a:rPr lang="en-US" altLang="zh-CN" b="1" baseline="0">
                  <a:solidFill>
                    <a:srgbClr val="0033CC"/>
                  </a:solidFill>
                  <a:latin typeface="Arial" panose="020B0604020202020204"/>
                  <a:cs typeface="Times New Roman" panose="02020603050405020304" pitchFamily="18" charset="0"/>
                </a:rPr>
                <a:t>’</a:t>
              </a:r>
              <a:r>
                <a:rPr lang="en-US" altLang="zh-CN" b="1" baseline="0">
                  <a:solidFill>
                    <a:srgbClr val="0033CC"/>
                  </a:solidFill>
                  <a:cs typeface="Times New Roman" panose="02020603050405020304" pitchFamily="18" charset="0"/>
                </a:rPr>
                <a:t> Carroll</a:t>
              </a:r>
              <a:endParaRPr lang="en-US" altLang="zh-CN" b="1" baseline="0">
                <a:solidFill>
                  <a:srgbClr val="0033CC"/>
                </a:solidFill>
                <a:latin typeface="Arial" panose="020B0604020202020204" pitchFamily="34" charset="0"/>
              </a:endParaRPr>
            </a:p>
          </p:txBody>
        </p:sp>
        <p:sp>
          <p:nvSpPr>
            <p:cNvPr id="89151" name="Rectangle 63" descr="信纸"/>
            <p:cNvSpPr>
              <a:spLocks noChangeArrowheads="1"/>
            </p:cNvSpPr>
            <p:nvPr/>
          </p:nvSpPr>
          <p:spPr bwMode="auto">
            <a:xfrm>
              <a:off x="2924" y="1281"/>
              <a:ext cx="892"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b="1" baseline="0">
                  <a:solidFill>
                    <a:srgbClr val="0033CC"/>
                  </a:solidFill>
                  <a:cs typeface="Times New Roman" panose="02020603050405020304" pitchFamily="18" charset="0"/>
                </a:rPr>
                <a:t>经典公式</a:t>
              </a:r>
              <a:endParaRPr lang="zh-CN" altLang="en-US" b="1" baseline="0">
                <a:solidFill>
                  <a:srgbClr val="0033CC"/>
                </a:solidFill>
                <a:latin typeface="Arial" panose="020B0604020202020204" pitchFamily="34" charset="0"/>
              </a:endParaRPr>
            </a:p>
          </p:txBody>
        </p:sp>
        <p:sp>
          <p:nvSpPr>
            <p:cNvPr id="89150" name="Rectangle 62" descr="信纸"/>
            <p:cNvSpPr>
              <a:spLocks noChangeArrowheads="1"/>
            </p:cNvSpPr>
            <p:nvPr/>
          </p:nvSpPr>
          <p:spPr bwMode="auto">
            <a:xfrm>
              <a:off x="2029" y="1281"/>
              <a:ext cx="895"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b="1" baseline="0">
                  <a:solidFill>
                    <a:srgbClr val="0033CC"/>
                  </a:solidFill>
                  <a:cs typeface="Times New Roman" panose="02020603050405020304" pitchFamily="18" charset="0"/>
                </a:rPr>
                <a:t>Austin</a:t>
              </a:r>
              <a:endParaRPr lang="en-US" altLang="zh-CN" b="1" baseline="0">
                <a:solidFill>
                  <a:srgbClr val="0033CC"/>
                </a:solidFill>
                <a:latin typeface="Arial" panose="020B0604020202020204" pitchFamily="34" charset="0"/>
              </a:endParaRPr>
            </a:p>
          </p:txBody>
        </p:sp>
        <p:sp>
          <p:nvSpPr>
            <p:cNvPr id="89149" name="Rectangle 61" descr="信纸"/>
            <p:cNvSpPr>
              <a:spLocks noChangeArrowheads="1"/>
            </p:cNvSpPr>
            <p:nvPr/>
          </p:nvSpPr>
          <p:spPr bwMode="auto">
            <a:xfrm>
              <a:off x="907" y="1281"/>
              <a:ext cx="1122"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b="1" baseline="0">
                  <a:solidFill>
                    <a:srgbClr val="0033CC"/>
                  </a:solidFill>
                  <a:cs typeface="Times New Roman" panose="02020603050405020304" pitchFamily="18" charset="0"/>
                </a:rPr>
                <a:t>抓举成绩</a:t>
              </a:r>
              <a:endParaRPr lang="zh-CN" altLang="en-US" b="1" baseline="0">
                <a:solidFill>
                  <a:srgbClr val="0033CC"/>
                </a:solidFill>
                <a:latin typeface="Arial" panose="020B0604020202020204" pitchFamily="34" charset="0"/>
                <a:cs typeface="Times New Roman" panose="02020603050405020304" pitchFamily="18" charset="0"/>
              </a:endParaRPr>
            </a:p>
            <a:p>
              <a:pPr algn="ctr" eaLnBrk="0" hangingPunct="0"/>
              <a:r>
                <a:rPr lang="en-US" altLang="zh-CN" b="1" baseline="0">
                  <a:solidFill>
                    <a:srgbClr val="0033CC"/>
                  </a:solidFill>
                  <a:cs typeface="Times New Roman" panose="02020603050405020304" pitchFamily="18" charset="0"/>
                </a:rPr>
                <a:t>(</a:t>
              </a:r>
              <a:r>
                <a:rPr lang="zh-CN" altLang="en-US" b="1" baseline="0">
                  <a:solidFill>
                    <a:srgbClr val="0033CC"/>
                  </a:solidFill>
                  <a:cs typeface="Times New Roman" panose="02020603050405020304" pitchFamily="18" charset="0"/>
                </a:rPr>
                <a:t>公斤</a:t>
              </a:r>
              <a:r>
                <a:rPr lang="en-US" altLang="zh-CN" b="1" baseline="0">
                  <a:solidFill>
                    <a:srgbClr val="0033CC"/>
                  </a:solidFill>
                  <a:cs typeface="Times New Roman" panose="02020603050405020304" pitchFamily="18" charset="0"/>
                </a:rPr>
                <a:t>)</a:t>
              </a:r>
              <a:endParaRPr lang="en-US" altLang="zh-CN" b="1" baseline="0">
                <a:solidFill>
                  <a:srgbClr val="0033CC"/>
                </a:solidFill>
                <a:latin typeface="Arial" panose="020B0604020202020204" pitchFamily="34" charset="0"/>
              </a:endParaRPr>
            </a:p>
          </p:txBody>
        </p:sp>
        <p:sp>
          <p:nvSpPr>
            <p:cNvPr id="89148" name="Rectangle 60" descr="信纸"/>
            <p:cNvSpPr>
              <a:spLocks noChangeArrowheads="1"/>
            </p:cNvSpPr>
            <p:nvPr/>
          </p:nvSpPr>
          <p:spPr bwMode="auto">
            <a:xfrm>
              <a:off x="243" y="1281"/>
              <a:ext cx="664" cy="517"/>
            </a:xfrm>
            <a:prstGeom prst="rect">
              <a:avLst/>
            </a:prstGeom>
            <a:blipFill dpi="0" rotWithShape="1">
              <a:blip r:embed="rId1"/>
              <a:srcRect/>
              <a:tile tx="0" ty="0" sx="100000" sy="100000" flip="none" algn="tl"/>
            </a:bli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b="1" baseline="0">
                  <a:solidFill>
                    <a:srgbClr val="0033CC"/>
                  </a:solidFill>
                  <a:cs typeface="Times New Roman" panose="02020603050405020304" pitchFamily="18" charset="0"/>
                </a:rPr>
                <a:t>体重</a:t>
              </a:r>
              <a:endParaRPr lang="zh-CN" altLang="en-US" b="1" baseline="0">
                <a:solidFill>
                  <a:srgbClr val="0033CC"/>
                </a:solidFill>
                <a:latin typeface="Arial" panose="020B0604020202020204" pitchFamily="34" charset="0"/>
                <a:cs typeface="Times New Roman" panose="02020603050405020304" pitchFamily="18" charset="0"/>
              </a:endParaRPr>
            </a:p>
            <a:p>
              <a:pPr algn="ctr" eaLnBrk="0" hangingPunct="0"/>
              <a:r>
                <a:rPr lang="en-US" altLang="zh-CN" b="1" baseline="0">
                  <a:solidFill>
                    <a:srgbClr val="0033CC"/>
                  </a:solidFill>
                  <a:cs typeface="Times New Roman" panose="02020603050405020304" pitchFamily="18" charset="0"/>
                </a:rPr>
                <a:t>(</a:t>
              </a:r>
              <a:r>
                <a:rPr lang="zh-CN" altLang="en-US" b="1" baseline="0">
                  <a:solidFill>
                    <a:srgbClr val="0033CC"/>
                  </a:solidFill>
                  <a:cs typeface="Times New Roman" panose="02020603050405020304" pitchFamily="18" charset="0"/>
                </a:rPr>
                <a:t>公斤</a:t>
              </a:r>
              <a:r>
                <a:rPr lang="en-US" altLang="zh-CN" b="1" baseline="0">
                  <a:solidFill>
                    <a:srgbClr val="0033CC"/>
                  </a:solidFill>
                  <a:cs typeface="Times New Roman" panose="02020603050405020304" pitchFamily="18" charset="0"/>
                </a:rPr>
                <a:t>)</a:t>
              </a:r>
              <a:endParaRPr lang="en-US" altLang="zh-CN" b="1" baseline="0">
                <a:solidFill>
                  <a:srgbClr val="0033CC"/>
                </a:solidFill>
                <a:latin typeface="Arial" panose="020B0604020202020204" pitchFamily="34" charset="0"/>
              </a:endParaRPr>
            </a:p>
          </p:txBody>
        </p:sp>
        <p:sp>
          <p:nvSpPr>
            <p:cNvPr id="89202" name="Line 114" descr="信纸"/>
            <p:cNvSpPr>
              <a:spLocks noChangeShapeType="1"/>
            </p:cNvSpPr>
            <p:nvPr/>
          </p:nvSpPr>
          <p:spPr bwMode="auto">
            <a:xfrm>
              <a:off x="243" y="1281"/>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03" name="Line 115" descr="信纸"/>
            <p:cNvSpPr>
              <a:spLocks noChangeShapeType="1"/>
            </p:cNvSpPr>
            <p:nvPr/>
          </p:nvSpPr>
          <p:spPr bwMode="auto">
            <a:xfrm>
              <a:off x="243" y="4094"/>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04" name="Line 116" descr="信纸"/>
            <p:cNvSpPr>
              <a:spLocks noChangeShapeType="1"/>
            </p:cNvSpPr>
            <p:nvPr/>
          </p:nvSpPr>
          <p:spPr bwMode="auto">
            <a:xfrm>
              <a:off x="243"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05" name="Line 117" descr="信纸"/>
            <p:cNvSpPr>
              <a:spLocks noChangeShapeType="1"/>
            </p:cNvSpPr>
            <p:nvPr/>
          </p:nvSpPr>
          <p:spPr bwMode="auto">
            <a:xfrm>
              <a:off x="5602"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08" name="Line 120" descr="信纸"/>
            <p:cNvSpPr>
              <a:spLocks noChangeShapeType="1"/>
            </p:cNvSpPr>
            <p:nvPr/>
          </p:nvSpPr>
          <p:spPr bwMode="auto">
            <a:xfrm>
              <a:off x="243" y="1798"/>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10" name="Line 122" descr="信纸"/>
            <p:cNvSpPr>
              <a:spLocks noChangeShapeType="1"/>
            </p:cNvSpPr>
            <p:nvPr/>
          </p:nvSpPr>
          <p:spPr bwMode="auto">
            <a:xfrm>
              <a:off x="907"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13" name="Line 125" descr="信纸"/>
            <p:cNvSpPr>
              <a:spLocks noChangeShapeType="1"/>
            </p:cNvSpPr>
            <p:nvPr/>
          </p:nvSpPr>
          <p:spPr bwMode="auto">
            <a:xfrm>
              <a:off x="2029"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16" name="Line 128" descr="信纸"/>
            <p:cNvSpPr>
              <a:spLocks noChangeShapeType="1"/>
            </p:cNvSpPr>
            <p:nvPr/>
          </p:nvSpPr>
          <p:spPr bwMode="auto">
            <a:xfrm>
              <a:off x="2924"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19" name="Line 131" descr="信纸"/>
            <p:cNvSpPr>
              <a:spLocks noChangeShapeType="1"/>
            </p:cNvSpPr>
            <p:nvPr/>
          </p:nvSpPr>
          <p:spPr bwMode="auto">
            <a:xfrm>
              <a:off x="3816"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22" name="Line 134" descr="信纸"/>
            <p:cNvSpPr>
              <a:spLocks noChangeShapeType="1"/>
            </p:cNvSpPr>
            <p:nvPr/>
          </p:nvSpPr>
          <p:spPr bwMode="auto">
            <a:xfrm>
              <a:off x="4666" y="1281"/>
              <a:ext cx="0" cy="2813"/>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26" name="Line 138" descr="信纸"/>
            <p:cNvSpPr>
              <a:spLocks noChangeShapeType="1"/>
            </p:cNvSpPr>
            <p:nvPr/>
          </p:nvSpPr>
          <p:spPr bwMode="auto">
            <a:xfrm>
              <a:off x="243" y="2085"/>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54" name="Line 166" descr="信纸"/>
            <p:cNvSpPr>
              <a:spLocks noChangeShapeType="1"/>
            </p:cNvSpPr>
            <p:nvPr/>
          </p:nvSpPr>
          <p:spPr bwMode="auto">
            <a:xfrm>
              <a:off x="243" y="2372"/>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82" name="Line 194" descr="信纸"/>
            <p:cNvSpPr>
              <a:spLocks noChangeShapeType="1"/>
            </p:cNvSpPr>
            <p:nvPr/>
          </p:nvSpPr>
          <p:spPr bwMode="auto">
            <a:xfrm>
              <a:off x="243" y="2659"/>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310" name="Line 222" descr="信纸"/>
            <p:cNvSpPr>
              <a:spLocks noChangeShapeType="1"/>
            </p:cNvSpPr>
            <p:nvPr/>
          </p:nvSpPr>
          <p:spPr bwMode="auto">
            <a:xfrm>
              <a:off x="243" y="2946"/>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338" name="Line 250" descr="信纸"/>
            <p:cNvSpPr>
              <a:spLocks noChangeShapeType="1"/>
            </p:cNvSpPr>
            <p:nvPr/>
          </p:nvSpPr>
          <p:spPr bwMode="auto">
            <a:xfrm>
              <a:off x="243" y="3233"/>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366" name="Line 278" descr="信纸"/>
            <p:cNvSpPr>
              <a:spLocks noChangeShapeType="1"/>
            </p:cNvSpPr>
            <p:nvPr/>
          </p:nvSpPr>
          <p:spPr bwMode="auto">
            <a:xfrm>
              <a:off x="243" y="3520"/>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394" name="Line 306" descr="信纸"/>
            <p:cNvSpPr>
              <a:spLocks noChangeShapeType="1"/>
            </p:cNvSpPr>
            <p:nvPr/>
          </p:nvSpPr>
          <p:spPr bwMode="auto">
            <a:xfrm>
              <a:off x="243" y="3807"/>
              <a:ext cx="5359" cy="0"/>
            </a:xfrm>
            <a:prstGeom prst="line">
              <a:avLst/>
            </a:prstGeom>
            <a:noFill/>
            <a:ln w="28575" cap="rnd">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strips(downRight)">
                                      <p:cBhvr>
                                        <p:cTn id="7" dur="500"/>
                                        <p:tgtEl>
                                          <p:spTgt spid="890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9455"/>
                                        </p:tgtEl>
                                        <p:attrNameLst>
                                          <p:attrName>style.visibility</p:attrName>
                                        </p:attrNameLst>
                                      </p:cBhvr>
                                      <p:to>
                                        <p:strVal val="visible"/>
                                      </p:to>
                                    </p:set>
                                    <p:animEffect transition="in" filter="wipe(up)">
                                      <p:cBhvr>
                                        <p:cTn id="12" dur="500"/>
                                        <p:tgtEl>
                                          <p:spTgt spid="89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26" name="Group 250"/>
          <p:cNvGrpSpPr/>
          <p:nvPr/>
        </p:nvGrpSpPr>
        <p:grpSpPr bwMode="auto">
          <a:xfrm>
            <a:off x="437515" y="2379804"/>
            <a:ext cx="11264265" cy="1276526"/>
            <a:chOff x="244" y="1611"/>
            <a:chExt cx="5358" cy="804"/>
          </a:xfrm>
        </p:grpSpPr>
        <p:sp>
          <p:nvSpPr>
            <p:cNvPr id="24824" name="AutoShape 248"/>
            <p:cNvSpPr>
              <a:spLocks noChangeArrowheads="1"/>
            </p:cNvSpPr>
            <p:nvPr/>
          </p:nvSpPr>
          <p:spPr bwMode="auto">
            <a:xfrm>
              <a:off x="250" y="1611"/>
              <a:ext cx="5352" cy="804"/>
            </a:xfrm>
            <a:prstGeom prst="foldedCorner">
              <a:avLst>
                <a:gd name="adj" fmla="val 7523"/>
              </a:avLst>
            </a:prstGeom>
            <a:gradFill rotWithShape="0">
              <a:gsLst>
                <a:gs pos="0">
                  <a:schemeClr val="bg1"/>
                </a:gs>
                <a:gs pos="100000">
                  <a:srgbClr val="FFFFCC"/>
                </a:gs>
              </a:gsLst>
              <a:lin ang="5400000" scaled="1"/>
            </a:gra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3200" b="1" baseline="0">
                <a:solidFill>
                  <a:schemeClr val="tx1"/>
                </a:solidFill>
                <a:latin typeface="Arial" panose="020B0604020202020204" pitchFamily="34" charset="0"/>
              </a:endParaRPr>
            </a:p>
          </p:txBody>
        </p:sp>
        <p:sp>
          <p:nvSpPr>
            <p:cNvPr id="24825" name="Text Box 249"/>
            <p:cNvSpPr txBox="1">
              <a:spLocks noChangeArrowheads="1"/>
            </p:cNvSpPr>
            <p:nvPr/>
          </p:nvSpPr>
          <p:spPr bwMode="auto">
            <a:xfrm>
              <a:off x="244" y="1640"/>
              <a:ext cx="5245"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我们希望建立一个 </a:t>
              </a:r>
              <a:r>
                <a:rPr lang="zh-CN" altLang="en-US" b="1" baseline="0">
                  <a:solidFill>
                    <a:srgbClr val="0033CC"/>
                  </a:solidFill>
                  <a:latin typeface="Arial" panose="020B0604020202020204" pitchFamily="34" charset="0"/>
                </a:rPr>
                <a:t>体重</a:t>
              </a:r>
              <a:r>
                <a:rPr lang="zh-CN" altLang="en-US" b="1" baseline="0">
                  <a:solidFill>
                    <a:schemeClr val="tx1"/>
                  </a:solidFill>
                  <a:latin typeface="Arial" panose="020B0604020202020204" pitchFamily="34" charset="0"/>
                </a:rPr>
                <a:t>与</a:t>
              </a:r>
              <a:r>
                <a:rPr lang="zh-CN" altLang="en-US" b="1" baseline="0">
                  <a:solidFill>
                    <a:srgbClr val="0033CC"/>
                  </a:solidFill>
                  <a:latin typeface="Arial" panose="020B0604020202020204" pitchFamily="34" charset="0"/>
                </a:rPr>
                <a:t>身高</a:t>
              </a:r>
              <a:r>
                <a:rPr lang="zh-CN" altLang="en-US" b="1" baseline="0">
                  <a:solidFill>
                    <a:schemeClr val="tx1"/>
                  </a:solidFill>
                  <a:latin typeface="Arial" panose="020B0604020202020204" pitchFamily="34" charset="0"/>
                </a:rPr>
                <a:t>之间的关系式，不难看出两者之间的关系不易通过机理的分析得出，不妨可以采取   </a:t>
              </a:r>
              <a:r>
                <a:rPr lang="zh-CN" altLang="en-US" b="1" baseline="0">
                  <a:solidFill>
                    <a:srgbClr val="0033CC"/>
                  </a:solidFill>
                  <a:latin typeface="Arial" panose="020B0604020202020204" pitchFamily="34" charset="0"/>
                </a:rPr>
                <a:t>统计方法</a:t>
              </a:r>
              <a:r>
                <a:rPr lang="zh-CN" altLang="en-US" b="1" baseline="0">
                  <a:solidFill>
                    <a:schemeClr val="tx1"/>
                  </a:solidFill>
                  <a:latin typeface="Arial" panose="020B0604020202020204" pitchFamily="34" charset="0"/>
                </a:rPr>
                <a:t>，用数据来拟合出与实际情况较为相符的经验公式。 为此，我们先作一番抽样调查，测量了十五个不同高度的人的体重，列成了 下表，在抽样时，各高度的人都需经适当挑选，既不要太胖也不要太瘦。</a:t>
              </a:r>
              <a:endParaRPr lang="zh-CN" altLang="en-US" b="1" baseline="0">
                <a:solidFill>
                  <a:schemeClr val="tx1"/>
                </a:solidFill>
                <a:latin typeface="Arial" panose="020B0604020202020204" pitchFamily="34" charset="0"/>
              </a:endParaRPr>
            </a:p>
          </p:txBody>
        </p:sp>
      </p:grpSp>
      <p:grpSp>
        <p:nvGrpSpPr>
          <p:cNvPr id="24819" name="Group 243"/>
          <p:cNvGrpSpPr/>
          <p:nvPr/>
        </p:nvGrpSpPr>
        <p:grpSpPr bwMode="auto">
          <a:xfrm>
            <a:off x="627691" y="485776"/>
            <a:ext cx="7493959" cy="1520825"/>
            <a:chOff x="-548" y="300"/>
            <a:chExt cx="5778" cy="958"/>
          </a:xfrm>
        </p:grpSpPr>
        <p:sp>
          <p:nvSpPr>
            <p:cNvPr id="24820" name="AutoShape 244" descr="白色大理石"/>
            <p:cNvSpPr>
              <a:spLocks noChangeArrowheads="1"/>
            </p:cNvSpPr>
            <p:nvPr/>
          </p:nvSpPr>
          <p:spPr bwMode="auto">
            <a:xfrm>
              <a:off x="-548" y="730"/>
              <a:ext cx="3991" cy="528"/>
            </a:xfrm>
            <a:prstGeom prst="bevel">
              <a:avLst>
                <a:gd name="adj" fmla="val 12500"/>
              </a:avLst>
            </a:prstGeom>
            <a:blipFill dpi="0" rotWithShape="0">
              <a:blip r:embed="rId1"/>
              <a:srcRect/>
              <a:tile tx="0" ty="0" sx="100000" sy="100000" flip="none" algn="tl"/>
            </a:blipFill>
            <a:ln w="2540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sz="3600" b="1" baseline="0">
                  <a:solidFill>
                    <a:srgbClr val="0033CC"/>
                  </a:solidFill>
                  <a:latin typeface="Arial" panose="020B0604020202020204" pitchFamily="34" charset="0"/>
                </a:rPr>
                <a:t>例</a:t>
              </a:r>
              <a:r>
                <a:rPr lang="en-US" altLang="zh-CN" sz="3600" b="1" baseline="0">
                  <a:solidFill>
                    <a:srgbClr val="0033CC"/>
                  </a:solidFill>
                  <a:latin typeface="Arial" panose="020B0604020202020204" pitchFamily="34" charset="0"/>
                </a:rPr>
                <a:t>2 </a:t>
              </a:r>
              <a:r>
                <a:rPr lang="zh-CN" altLang="en-US" sz="3600" b="1" baseline="0">
                  <a:solidFill>
                    <a:schemeClr val="tx1"/>
                  </a:solidFill>
                  <a:latin typeface="Arial" panose="020B0604020202020204" pitchFamily="34" charset="0"/>
                </a:rPr>
                <a:t>体重与身高的 关系</a:t>
              </a:r>
              <a:endParaRPr lang="zh-CN" altLang="en-US" sz="3600" b="1" baseline="0">
                <a:solidFill>
                  <a:schemeClr val="tx1"/>
                </a:solidFill>
                <a:latin typeface="Arial" panose="020B0604020202020204" pitchFamily="34" charset="0"/>
              </a:endParaRPr>
            </a:p>
          </p:txBody>
        </p:sp>
        <p:pic>
          <p:nvPicPr>
            <p:cNvPr id="24821" name="Picture 245" descr="41679"/>
            <p:cNvPicPr>
              <a:picLocks noChangeAspect="1" noChangeArrowheads="1" noCrop="1"/>
            </p:cNvPicPr>
            <p:nvPr/>
          </p:nvPicPr>
          <p:blipFill>
            <a:blip r:embed="rId2"/>
            <a:srcRect/>
            <a:stretch>
              <a:fillRect/>
            </a:stretch>
          </p:blipFill>
          <p:spPr bwMode="auto">
            <a:xfrm>
              <a:off x="4558" y="300"/>
              <a:ext cx="672" cy="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830" name="Group 254"/>
          <p:cNvGrpSpPr/>
          <p:nvPr/>
        </p:nvGrpSpPr>
        <p:grpSpPr bwMode="auto">
          <a:xfrm>
            <a:off x="1909763" y="3922713"/>
            <a:ext cx="8507412" cy="2386012"/>
            <a:chOff x="215" y="2387"/>
            <a:chExt cx="5359" cy="1503"/>
          </a:xfrm>
        </p:grpSpPr>
        <p:sp>
          <p:nvSpPr>
            <p:cNvPr id="24829" name="AutoShape 253" descr="永恒"/>
            <p:cNvSpPr>
              <a:spLocks noChangeArrowheads="1"/>
            </p:cNvSpPr>
            <p:nvPr/>
          </p:nvSpPr>
          <p:spPr bwMode="auto">
            <a:xfrm>
              <a:off x="215" y="2387"/>
              <a:ext cx="5359" cy="1503"/>
            </a:xfrm>
            <a:prstGeom prst="roundRect">
              <a:avLst>
                <a:gd name="adj" fmla="val 16667"/>
              </a:avLst>
            </a:prstGeom>
            <a:blipFill dpi="0" rotWithShape="0">
              <a:blip r:embed="rId3"/>
              <a:srcRect/>
              <a:tile tx="0" ty="0" sx="100000" sy="100000" flip="none" algn="tl"/>
            </a:blipFill>
            <a:ln w="25400">
              <a:solidFill>
                <a:srgbClr val="99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b="1" baseline="0">
                <a:solidFill>
                  <a:schemeClr val="tx1"/>
                </a:solidFill>
                <a:latin typeface="宋体" panose="02010600030101010101" pitchFamily="2" charset="-122"/>
              </a:endParaRPr>
            </a:p>
          </p:txBody>
        </p:sp>
        <p:sp>
          <p:nvSpPr>
            <p:cNvPr id="24828" name="Text Box 252"/>
            <p:cNvSpPr txBox="1">
              <a:spLocks noChangeArrowheads="1"/>
            </p:cNvSpPr>
            <p:nvPr/>
          </p:nvSpPr>
          <p:spPr bwMode="auto">
            <a:xfrm>
              <a:off x="243" y="2415"/>
              <a:ext cx="5302"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baseline="0">
                  <a:solidFill>
                    <a:schemeClr val="tx1"/>
                  </a:solidFill>
                  <a:latin typeface="Arial" panose="020B0604020202020204" pitchFamily="34" charset="0"/>
                </a:rPr>
                <a:t>将表中的数画 到</a:t>
              </a:r>
              <a:r>
                <a:rPr lang="en-US" altLang="zh-CN" i="1" baseline="0">
                  <a:solidFill>
                    <a:srgbClr val="0033CC"/>
                  </a:solidFill>
                </a:rPr>
                <a:t>h-w</a:t>
              </a:r>
              <a:r>
                <a:rPr lang="zh-CN" altLang="en-US" b="1" baseline="0">
                  <a:solidFill>
                    <a:schemeClr val="tx1"/>
                  </a:solidFill>
                  <a:latin typeface="Arial" panose="020B0604020202020204" pitchFamily="34" charset="0"/>
                </a:rPr>
                <a:t>平面上，你会发现这些数据分布很接近某一指数曲线。为此， 对</a:t>
              </a:r>
              <a:r>
                <a:rPr lang="en-US" altLang="zh-CN" i="1" baseline="0">
                  <a:solidFill>
                    <a:srgbClr val="0033CC"/>
                  </a:solidFill>
                </a:rPr>
                <a:t>h</a:t>
              </a:r>
              <a:r>
                <a:rPr lang="zh-CN" altLang="en-US" b="1" baseline="0">
                  <a:solidFill>
                    <a:schemeClr val="tx1"/>
                  </a:solidFill>
                  <a:latin typeface="Arial" panose="020B0604020202020204" pitchFamily="34" charset="0"/>
                </a:rPr>
                <a:t>和</a:t>
              </a:r>
              <a:r>
                <a:rPr lang="en-US" altLang="zh-CN" i="1" baseline="0">
                  <a:solidFill>
                    <a:srgbClr val="0033CC"/>
                  </a:solidFill>
                </a:rPr>
                <a:t>w</a:t>
              </a:r>
              <a:r>
                <a:rPr lang="zh-CN" altLang="en-US" b="1" baseline="0">
                  <a:solidFill>
                    <a:schemeClr val="tx1"/>
                  </a:solidFill>
                  <a:latin typeface="Arial" panose="020B0604020202020204" pitchFamily="34" charset="0"/>
                </a:rPr>
                <a:t>均取对数，令</a:t>
              </a:r>
              <a:r>
                <a:rPr lang="en-US" altLang="zh-CN" i="1" baseline="0">
                  <a:solidFill>
                    <a:srgbClr val="0033CC"/>
                  </a:solidFill>
                </a:rPr>
                <a:t>x=</a:t>
              </a:r>
              <a:r>
                <a:rPr lang="en-US" altLang="zh-CN" baseline="0">
                  <a:solidFill>
                    <a:srgbClr val="0033CC"/>
                  </a:solidFill>
                </a:rPr>
                <a:t>ln</a:t>
              </a:r>
              <a:r>
                <a:rPr lang="en-US" altLang="zh-CN" i="1" baseline="0">
                  <a:solidFill>
                    <a:srgbClr val="0033CC"/>
                  </a:solidFill>
                </a:rPr>
                <a:t>h</a:t>
              </a:r>
              <a:r>
                <a:rPr lang="zh-CN" altLang="en-US" b="1" baseline="0">
                  <a:solidFill>
                    <a:schemeClr val="tx1"/>
                  </a:solidFill>
                  <a:latin typeface="Arial" panose="020B0604020202020204" pitchFamily="34" charset="0"/>
                </a:rPr>
                <a:t>，</a:t>
              </a:r>
              <a:r>
                <a:rPr lang="en-US" altLang="zh-CN" i="1" baseline="0">
                  <a:solidFill>
                    <a:srgbClr val="0033CC"/>
                  </a:solidFill>
                </a:rPr>
                <a:t>y=</a:t>
              </a:r>
              <a:r>
                <a:rPr lang="en-US" altLang="zh-CN" baseline="0">
                  <a:solidFill>
                    <a:srgbClr val="0033CC"/>
                  </a:solidFill>
                </a:rPr>
                <a:t>ln</a:t>
              </a:r>
              <a:r>
                <a:rPr lang="en-US" altLang="zh-CN" i="1" baseline="0">
                  <a:solidFill>
                    <a:srgbClr val="0033CC"/>
                  </a:solidFill>
                </a:rPr>
                <a:t>w</a:t>
              </a:r>
              <a:r>
                <a:rPr lang="zh-CN" altLang="en-US" b="1" baseline="0">
                  <a:solidFill>
                    <a:schemeClr val="tx1"/>
                  </a:solidFill>
                  <a:latin typeface="Arial" panose="020B0604020202020204" pitchFamily="34" charset="0"/>
                </a:rPr>
                <a:t>，将（</a:t>
              </a:r>
              <a:r>
                <a:rPr lang="en-US" altLang="zh-CN" i="1" baseline="0">
                  <a:solidFill>
                    <a:srgbClr val="0033CC"/>
                  </a:solidFill>
                </a:rPr>
                <a:t>x</a:t>
              </a:r>
              <a:r>
                <a:rPr lang="en-US" altLang="zh-CN" i="1">
                  <a:solidFill>
                    <a:srgbClr val="0033CC"/>
                  </a:solidFill>
                </a:rPr>
                <a:t>i</a:t>
              </a:r>
              <a:r>
                <a:rPr lang="zh-CN" altLang="en-US" i="1" baseline="0">
                  <a:solidFill>
                    <a:srgbClr val="0033CC"/>
                  </a:solidFill>
                </a:rPr>
                <a:t>，</a:t>
              </a:r>
              <a:r>
                <a:rPr lang="en-US" altLang="zh-CN" i="1" baseline="0">
                  <a:solidFill>
                    <a:srgbClr val="0033CC"/>
                  </a:solidFill>
                </a:rPr>
                <a:t>y</a:t>
              </a:r>
              <a:r>
                <a:rPr lang="en-US" altLang="zh-CN" i="1">
                  <a:solidFill>
                    <a:srgbClr val="0033CC"/>
                  </a:solidFill>
                </a:rPr>
                <a:t>i</a:t>
              </a:r>
              <a:r>
                <a:rPr lang="zh-CN" altLang="en-US" b="1" baseline="0">
                  <a:solidFill>
                    <a:schemeClr val="tx1"/>
                  </a:solidFill>
                  <a:latin typeface="Arial" panose="020B0604020202020204" pitchFamily="34" charset="0"/>
                </a:rPr>
                <a:t>）再画到</a:t>
              </a:r>
              <a:r>
                <a:rPr lang="en-US" altLang="zh-CN" i="1" baseline="0">
                  <a:solidFill>
                    <a:srgbClr val="0033CC"/>
                  </a:solidFill>
                </a:rPr>
                <a:t>x-y</a:t>
              </a:r>
              <a:r>
                <a:rPr lang="zh-CN" altLang="en-US" b="1" baseline="0">
                  <a:solidFill>
                    <a:schemeClr val="tx1"/>
                  </a:solidFill>
                  <a:latin typeface="Arial" panose="020B0604020202020204" pitchFamily="34" charset="0"/>
                </a:rPr>
                <a:t>平面中去（</a:t>
              </a:r>
              <a:r>
                <a:rPr lang="en-US" altLang="zh-CN" baseline="0">
                  <a:solidFill>
                    <a:srgbClr val="0033CC"/>
                  </a:solidFill>
                </a:rPr>
                <a:t>i=1,…,15</a:t>
              </a:r>
              <a:r>
                <a:rPr lang="zh-CN" altLang="en-US" b="1" baseline="0">
                  <a:solidFill>
                    <a:schemeClr val="tx1"/>
                  </a:solidFill>
                  <a:latin typeface="Arial" panose="020B0604020202020204" pitchFamily="34" charset="0"/>
                </a:rPr>
                <a:t>），这次你会发现这些点几乎就分布在一条直线附近，令此直线的    方程为</a:t>
              </a:r>
              <a:r>
                <a:rPr lang="en-US" altLang="zh-CN" i="1" baseline="0">
                  <a:solidFill>
                    <a:srgbClr val="0033CC"/>
                  </a:solidFill>
                </a:rPr>
                <a:t>y=ax+b</a:t>
              </a:r>
              <a:r>
                <a:rPr lang="zh-CN" altLang="en-US" b="1" baseline="0">
                  <a:solidFill>
                    <a:schemeClr val="tx1"/>
                  </a:solidFill>
                  <a:latin typeface="Arial" panose="020B0604020202020204" pitchFamily="34" charset="0"/>
                </a:rPr>
                <a:t>，用最小二乘法求 得</a:t>
              </a:r>
              <a:r>
                <a:rPr lang="en-US" altLang="zh-CN" i="1" baseline="0">
                  <a:solidFill>
                    <a:srgbClr val="0033CC"/>
                  </a:solidFill>
                </a:rPr>
                <a:t>a≈</a:t>
              </a:r>
              <a:r>
                <a:rPr lang="en-US" altLang="zh-CN" baseline="0">
                  <a:solidFill>
                    <a:srgbClr val="0033CC"/>
                  </a:solidFill>
                </a:rPr>
                <a:t>2.3</a:t>
              </a:r>
              <a:r>
                <a:rPr lang="en-US" altLang="zh-CN" i="1" baseline="0">
                  <a:solidFill>
                    <a:srgbClr val="0033CC"/>
                  </a:solidFill>
                </a:rPr>
                <a:t>,b≈</a:t>
              </a:r>
              <a:r>
                <a:rPr lang="en-US" altLang="zh-CN" baseline="0">
                  <a:solidFill>
                    <a:srgbClr val="0033CC"/>
                  </a:solidFill>
                </a:rPr>
                <a:t>2.82</a:t>
              </a:r>
              <a:r>
                <a:rPr lang="zh-CN" altLang="en-US" b="1" baseline="0">
                  <a:solidFill>
                    <a:schemeClr val="tx1"/>
                  </a:solidFill>
                  <a:latin typeface="Arial" panose="020B0604020202020204" pitchFamily="34" charset="0"/>
                </a:rPr>
                <a:t>，故可取</a:t>
              </a:r>
              <a:r>
                <a:rPr lang="en-US" altLang="zh-CN" i="1" baseline="0">
                  <a:solidFill>
                    <a:srgbClr val="0033CC"/>
                  </a:solidFill>
                </a:rPr>
                <a:t>y=</a:t>
              </a:r>
              <a:r>
                <a:rPr lang="en-US" altLang="zh-CN" baseline="0">
                  <a:solidFill>
                    <a:srgbClr val="0033CC"/>
                  </a:solidFill>
                </a:rPr>
                <a:t>2.32</a:t>
              </a:r>
              <a:r>
                <a:rPr lang="en-US" altLang="zh-CN" i="1" baseline="0">
                  <a:solidFill>
                    <a:srgbClr val="0033CC"/>
                  </a:solidFill>
                </a:rPr>
                <a:t>x+</a:t>
              </a:r>
              <a:r>
                <a:rPr lang="en-US" altLang="zh-CN" baseline="0">
                  <a:solidFill>
                    <a:srgbClr val="0033CC"/>
                  </a:solidFill>
                </a:rPr>
                <a:t>2.84</a:t>
              </a:r>
              <a:r>
                <a:rPr lang="zh-CN" altLang="en-US" b="1" baseline="0">
                  <a:solidFill>
                    <a:schemeClr val="tx1"/>
                  </a:solidFill>
                  <a:latin typeface="Arial" panose="020B0604020202020204" pitchFamily="34" charset="0"/>
                </a:rPr>
                <a:t>，即</a:t>
              </a:r>
              <a:r>
                <a:rPr lang="en-US" altLang="zh-CN" baseline="0">
                  <a:solidFill>
                    <a:srgbClr val="0033CC"/>
                  </a:solidFill>
                </a:rPr>
                <a:t>ln</a:t>
              </a:r>
              <a:r>
                <a:rPr lang="en-US" altLang="zh-CN" i="1" baseline="0">
                  <a:solidFill>
                    <a:srgbClr val="0033CC"/>
                  </a:solidFill>
                </a:rPr>
                <a:t>w</a:t>
              </a:r>
              <a:r>
                <a:rPr lang="en-US" altLang="zh-CN" baseline="0">
                  <a:solidFill>
                    <a:srgbClr val="0033CC"/>
                  </a:solidFill>
                </a:rPr>
                <a:t>=2.32ln</a:t>
              </a:r>
              <a:r>
                <a:rPr lang="en-US" altLang="zh-CN" i="1" baseline="0">
                  <a:solidFill>
                    <a:srgbClr val="0033CC"/>
                  </a:solidFill>
                </a:rPr>
                <a:t>h</a:t>
              </a:r>
              <a:r>
                <a:rPr lang="en-US" altLang="zh-CN" baseline="0">
                  <a:solidFill>
                    <a:srgbClr val="0033CC"/>
                  </a:solidFill>
                </a:rPr>
                <a:t>+2.84</a:t>
              </a:r>
              <a:r>
                <a:rPr lang="zh-CN" altLang="en-US" b="1" baseline="0">
                  <a:solidFill>
                    <a:schemeClr val="tx1"/>
                  </a:solidFill>
                  <a:latin typeface="Arial" panose="020B0604020202020204" pitchFamily="34" charset="0"/>
                </a:rPr>
                <a:t>，故有</a:t>
              </a:r>
              <a:r>
                <a:rPr lang="en-US" altLang="zh-CN" i="1" baseline="0">
                  <a:solidFill>
                    <a:srgbClr val="0033CC"/>
                  </a:solidFill>
                </a:rPr>
                <a:t>w=</a:t>
              </a:r>
              <a:r>
                <a:rPr lang="en-US" altLang="zh-CN" baseline="0">
                  <a:solidFill>
                    <a:srgbClr val="0033CC"/>
                  </a:solidFill>
                </a:rPr>
                <a:t>17.1</a:t>
              </a:r>
              <a:r>
                <a:rPr lang="en-US" altLang="zh-CN" i="1" baseline="0">
                  <a:solidFill>
                    <a:srgbClr val="0033CC"/>
                  </a:solidFill>
                </a:rPr>
                <a:t>h</a:t>
              </a:r>
              <a:r>
                <a:rPr lang="en-US" altLang="zh-CN" baseline="30000">
                  <a:solidFill>
                    <a:srgbClr val="0033CC"/>
                  </a:solidFill>
                </a:rPr>
                <a:t>2.32</a:t>
              </a:r>
              <a:endParaRPr lang="en-US" altLang="zh-CN" baseline="30000">
                <a:solidFill>
                  <a:srgbClr val="0033CC"/>
                </a:solidFill>
              </a:endParaRPr>
            </a:p>
          </p:txBody>
        </p:sp>
      </p:grpSp>
      <p:grpSp>
        <p:nvGrpSpPr>
          <p:cNvPr id="24827" name="Group 251"/>
          <p:cNvGrpSpPr/>
          <p:nvPr/>
        </p:nvGrpSpPr>
        <p:grpSpPr bwMode="auto">
          <a:xfrm>
            <a:off x="2090738" y="2152650"/>
            <a:ext cx="8229600" cy="3886200"/>
            <a:chOff x="272" y="846"/>
            <a:chExt cx="5184" cy="2448"/>
          </a:xfrm>
        </p:grpSpPr>
        <p:sp>
          <p:nvSpPr>
            <p:cNvPr id="24654" name="Rectangle 78"/>
            <p:cNvSpPr>
              <a:spLocks noChangeArrowheads="1"/>
            </p:cNvSpPr>
            <p:nvPr/>
          </p:nvSpPr>
          <p:spPr bwMode="auto">
            <a:xfrm>
              <a:off x="4692" y="2886"/>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75</a:t>
              </a:r>
              <a:endParaRPr lang="en-US" altLang="zh-CN" b="1" baseline="0">
                <a:solidFill>
                  <a:schemeClr val="tx1"/>
                </a:solidFill>
                <a:latin typeface="Arial" panose="020B0604020202020204" pitchFamily="34" charset="0"/>
              </a:endParaRPr>
            </a:p>
          </p:txBody>
        </p:sp>
        <p:sp>
          <p:nvSpPr>
            <p:cNvPr id="24653" name="Rectangle 77"/>
            <p:cNvSpPr>
              <a:spLocks noChangeArrowheads="1"/>
            </p:cNvSpPr>
            <p:nvPr/>
          </p:nvSpPr>
          <p:spPr bwMode="auto">
            <a:xfrm>
              <a:off x="3930" y="288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66</a:t>
              </a:r>
              <a:endParaRPr lang="en-US" altLang="zh-CN" b="1" baseline="0">
                <a:solidFill>
                  <a:schemeClr val="tx1"/>
                </a:solidFill>
                <a:latin typeface="Arial" panose="020B0604020202020204" pitchFamily="34" charset="0"/>
              </a:endParaRPr>
            </a:p>
          </p:txBody>
        </p:sp>
        <p:sp>
          <p:nvSpPr>
            <p:cNvPr id="24652" name="Rectangle 76"/>
            <p:cNvSpPr>
              <a:spLocks noChangeArrowheads="1"/>
            </p:cNvSpPr>
            <p:nvPr/>
          </p:nvSpPr>
          <p:spPr bwMode="auto">
            <a:xfrm>
              <a:off x="3168" y="288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59</a:t>
              </a:r>
              <a:endParaRPr lang="en-US" altLang="zh-CN" b="1" baseline="0">
                <a:solidFill>
                  <a:schemeClr val="tx1"/>
                </a:solidFill>
                <a:latin typeface="Arial" panose="020B0604020202020204" pitchFamily="34" charset="0"/>
              </a:endParaRPr>
            </a:p>
          </p:txBody>
        </p:sp>
        <p:sp>
          <p:nvSpPr>
            <p:cNvPr id="24651" name="Rectangle 75"/>
            <p:cNvSpPr>
              <a:spLocks noChangeArrowheads="1"/>
            </p:cNvSpPr>
            <p:nvPr/>
          </p:nvSpPr>
          <p:spPr bwMode="auto">
            <a:xfrm>
              <a:off x="2406" y="288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54</a:t>
              </a:r>
              <a:endParaRPr lang="en-US" altLang="zh-CN" b="1" baseline="0">
                <a:solidFill>
                  <a:schemeClr val="tx1"/>
                </a:solidFill>
                <a:latin typeface="Arial" panose="020B0604020202020204" pitchFamily="34" charset="0"/>
              </a:endParaRPr>
            </a:p>
          </p:txBody>
        </p:sp>
        <p:sp>
          <p:nvSpPr>
            <p:cNvPr id="24650" name="Rectangle 74"/>
            <p:cNvSpPr>
              <a:spLocks noChangeArrowheads="1"/>
            </p:cNvSpPr>
            <p:nvPr/>
          </p:nvSpPr>
          <p:spPr bwMode="auto">
            <a:xfrm>
              <a:off x="1821" y="2886"/>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51</a:t>
              </a:r>
              <a:endParaRPr lang="en-US" altLang="zh-CN" b="1" baseline="0">
                <a:solidFill>
                  <a:schemeClr val="tx1"/>
                </a:solidFill>
                <a:latin typeface="Arial" panose="020B0604020202020204" pitchFamily="34" charset="0"/>
              </a:endParaRPr>
            </a:p>
          </p:txBody>
        </p:sp>
        <p:sp>
          <p:nvSpPr>
            <p:cNvPr id="24649" name="Rectangle 73"/>
            <p:cNvSpPr>
              <a:spLocks noChangeArrowheads="1"/>
            </p:cNvSpPr>
            <p:nvPr/>
          </p:nvSpPr>
          <p:spPr bwMode="auto">
            <a:xfrm>
              <a:off x="272" y="2886"/>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体重 </a:t>
              </a:r>
              <a:r>
                <a:rPr lang="en-US" altLang="zh-CN" i="1" baseline="0">
                  <a:solidFill>
                    <a:srgbClr val="FF0000"/>
                  </a:solidFill>
                  <a:cs typeface="Times New Roman" panose="02020603050405020304" pitchFamily="18" charset="0"/>
                </a:rPr>
                <a:t>w</a:t>
              </a:r>
              <a:r>
                <a:rPr lang="zh-CN" altLang="en-US" b="1" baseline="0">
                  <a:solidFill>
                    <a:schemeClr val="tx1"/>
                  </a:solidFill>
                  <a:cs typeface="Times New Roman" panose="02020603050405020304" pitchFamily="18" charset="0"/>
                </a:rPr>
                <a:t>（公斤）</a:t>
              </a:r>
              <a:endParaRPr lang="zh-CN" altLang="en-US" b="1" baseline="0">
                <a:solidFill>
                  <a:schemeClr val="tx1"/>
                </a:solidFill>
                <a:latin typeface="Arial" panose="020B0604020202020204" pitchFamily="34" charset="0"/>
              </a:endParaRPr>
            </a:p>
          </p:txBody>
        </p:sp>
        <p:sp>
          <p:nvSpPr>
            <p:cNvPr id="24648" name="Rectangle 72"/>
            <p:cNvSpPr>
              <a:spLocks noChangeArrowheads="1"/>
            </p:cNvSpPr>
            <p:nvPr/>
          </p:nvSpPr>
          <p:spPr bwMode="auto">
            <a:xfrm>
              <a:off x="4692" y="2478"/>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1.85</a:t>
              </a:r>
              <a:endParaRPr lang="en-US" altLang="zh-CN" b="1" baseline="0">
                <a:solidFill>
                  <a:schemeClr val="tx1"/>
                </a:solidFill>
                <a:latin typeface="Arial" panose="020B0604020202020204" pitchFamily="34" charset="0"/>
              </a:endParaRPr>
            </a:p>
          </p:txBody>
        </p:sp>
        <p:sp>
          <p:nvSpPr>
            <p:cNvPr id="24647" name="Rectangle 71"/>
            <p:cNvSpPr>
              <a:spLocks noChangeArrowheads="1"/>
            </p:cNvSpPr>
            <p:nvPr/>
          </p:nvSpPr>
          <p:spPr bwMode="auto">
            <a:xfrm>
              <a:off x="3930" y="2478"/>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1.78</a:t>
              </a:r>
              <a:endParaRPr lang="en-US" altLang="zh-CN" b="1" baseline="0">
                <a:solidFill>
                  <a:schemeClr val="tx1"/>
                </a:solidFill>
                <a:latin typeface="Arial" panose="020B0604020202020204" pitchFamily="34" charset="0"/>
              </a:endParaRPr>
            </a:p>
          </p:txBody>
        </p:sp>
        <p:sp>
          <p:nvSpPr>
            <p:cNvPr id="24646" name="Rectangle 70"/>
            <p:cNvSpPr>
              <a:spLocks noChangeArrowheads="1"/>
            </p:cNvSpPr>
            <p:nvPr/>
          </p:nvSpPr>
          <p:spPr bwMode="auto">
            <a:xfrm>
              <a:off x="3168" y="2478"/>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1.71</a:t>
              </a:r>
              <a:endParaRPr lang="en-US" altLang="zh-CN" b="1" baseline="0">
                <a:solidFill>
                  <a:schemeClr val="tx1"/>
                </a:solidFill>
                <a:latin typeface="Arial" panose="020B0604020202020204" pitchFamily="34" charset="0"/>
              </a:endParaRPr>
            </a:p>
          </p:txBody>
        </p:sp>
        <p:sp>
          <p:nvSpPr>
            <p:cNvPr id="24645" name="Rectangle 69"/>
            <p:cNvSpPr>
              <a:spLocks noChangeArrowheads="1"/>
            </p:cNvSpPr>
            <p:nvPr/>
          </p:nvSpPr>
          <p:spPr bwMode="auto">
            <a:xfrm>
              <a:off x="2406" y="2478"/>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1.67</a:t>
              </a:r>
              <a:endParaRPr lang="en-US" altLang="zh-CN" b="1" baseline="0">
                <a:solidFill>
                  <a:schemeClr val="tx1"/>
                </a:solidFill>
                <a:latin typeface="Arial" panose="020B0604020202020204" pitchFamily="34" charset="0"/>
              </a:endParaRPr>
            </a:p>
          </p:txBody>
        </p:sp>
        <p:sp>
          <p:nvSpPr>
            <p:cNvPr id="24644" name="Rectangle 68"/>
            <p:cNvSpPr>
              <a:spLocks noChangeArrowheads="1"/>
            </p:cNvSpPr>
            <p:nvPr/>
          </p:nvSpPr>
          <p:spPr bwMode="auto">
            <a:xfrm>
              <a:off x="1821" y="2478"/>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1.63</a:t>
              </a:r>
              <a:endParaRPr lang="en-US" altLang="zh-CN" b="1" baseline="0">
                <a:solidFill>
                  <a:schemeClr val="tx1"/>
                </a:solidFill>
                <a:latin typeface="Arial" panose="020B0604020202020204" pitchFamily="34" charset="0"/>
              </a:endParaRPr>
            </a:p>
          </p:txBody>
        </p:sp>
        <p:sp>
          <p:nvSpPr>
            <p:cNvPr id="24643" name="Rectangle 67"/>
            <p:cNvSpPr>
              <a:spLocks noChangeArrowheads="1"/>
            </p:cNvSpPr>
            <p:nvPr/>
          </p:nvSpPr>
          <p:spPr bwMode="auto">
            <a:xfrm>
              <a:off x="272" y="2478"/>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身高 </a:t>
              </a:r>
              <a:r>
                <a:rPr lang="en-US" altLang="zh-CN" i="1" baseline="0">
                  <a:solidFill>
                    <a:srgbClr val="FF0000"/>
                  </a:solidFill>
                  <a:cs typeface="Times New Roman" panose="02020603050405020304" pitchFamily="18" charset="0"/>
                </a:rPr>
                <a:t>h</a:t>
              </a:r>
              <a:r>
                <a:rPr lang="zh-CN" altLang="en-US" b="1" baseline="0">
                  <a:solidFill>
                    <a:schemeClr val="tx1"/>
                  </a:solidFill>
                  <a:cs typeface="Times New Roman" panose="02020603050405020304" pitchFamily="18" charset="0"/>
                </a:rPr>
                <a:t>（米）</a:t>
              </a:r>
              <a:endParaRPr lang="zh-CN" altLang="en-US" b="1" baseline="0">
                <a:solidFill>
                  <a:schemeClr val="tx1"/>
                </a:solidFill>
                <a:latin typeface="Arial" panose="020B0604020202020204" pitchFamily="34" charset="0"/>
              </a:endParaRPr>
            </a:p>
          </p:txBody>
        </p:sp>
        <p:sp>
          <p:nvSpPr>
            <p:cNvPr id="24642" name="Rectangle 66"/>
            <p:cNvSpPr>
              <a:spLocks noChangeArrowheads="1"/>
            </p:cNvSpPr>
            <p:nvPr/>
          </p:nvSpPr>
          <p:spPr bwMode="auto">
            <a:xfrm>
              <a:off x="4692" y="2070"/>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50</a:t>
              </a:r>
              <a:endParaRPr lang="en-US" altLang="zh-CN" b="1" baseline="0">
                <a:solidFill>
                  <a:schemeClr val="tx1"/>
                </a:solidFill>
                <a:latin typeface="Arial" panose="020B0604020202020204" pitchFamily="34" charset="0"/>
              </a:endParaRPr>
            </a:p>
          </p:txBody>
        </p:sp>
        <p:sp>
          <p:nvSpPr>
            <p:cNvPr id="24641" name="Rectangle 65"/>
            <p:cNvSpPr>
              <a:spLocks noChangeArrowheads="1"/>
            </p:cNvSpPr>
            <p:nvPr/>
          </p:nvSpPr>
          <p:spPr bwMode="auto">
            <a:xfrm>
              <a:off x="3930" y="2070"/>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48</a:t>
              </a:r>
              <a:endParaRPr lang="en-US" altLang="zh-CN" b="1" baseline="0">
                <a:solidFill>
                  <a:schemeClr val="tx1"/>
                </a:solidFill>
                <a:latin typeface="Arial" panose="020B0604020202020204" pitchFamily="34" charset="0"/>
              </a:endParaRPr>
            </a:p>
          </p:txBody>
        </p:sp>
        <p:sp>
          <p:nvSpPr>
            <p:cNvPr id="24640" name="Rectangle 64"/>
            <p:cNvSpPr>
              <a:spLocks noChangeArrowheads="1"/>
            </p:cNvSpPr>
            <p:nvPr/>
          </p:nvSpPr>
          <p:spPr bwMode="auto">
            <a:xfrm>
              <a:off x="3168" y="2070"/>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41</a:t>
              </a:r>
              <a:endParaRPr lang="en-US" altLang="zh-CN" b="1" baseline="0">
                <a:solidFill>
                  <a:schemeClr val="tx1"/>
                </a:solidFill>
                <a:latin typeface="Arial" panose="020B0604020202020204" pitchFamily="34" charset="0"/>
              </a:endParaRPr>
            </a:p>
          </p:txBody>
        </p:sp>
        <p:sp>
          <p:nvSpPr>
            <p:cNvPr id="24639" name="Rectangle 63"/>
            <p:cNvSpPr>
              <a:spLocks noChangeArrowheads="1"/>
            </p:cNvSpPr>
            <p:nvPr/>
          </p:nvSpPr>
          <p:spPr bwMode="auto">
            <a:xfrm>
              <a:off x="2406" y="2070"/>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35</a:t>
              </a:r>
              <a:endParaRPr lang="en-US" altLang="zh-CN" b="1" baseline="0">
                <a:solidFill>
                  <a:schemeClr val="tx1"/>
                </a:solidFill>
                <a:latin typeface="Arial" panose="020B0604020202020204" pitchFamily="34" charset="0"/>
              </a:endParaRPr>
            </a:p>
          </p:txBody>
        </p:sp>
        <p:sp>
          <p:nvSpPr>
            <p:cNvPr id="24638" name="Rectangle 62"/>
            <p:cNvSpPr>
              <a:spLocks noChangeArrowheads="1"/>
            </p:cNvSpPr>
            <p:nvPr/>
          </p:nvSpPr>
          <p:spPr bwMode="auto">
            <a:xfrm>
              <a:off x="1821" y="2070"/>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27</a:t>
              </a:r>
              <a:endParaRPr lang="en-US" altLang="zh-CN" b="1" baseline="0">
                <a:solidFill>
                  <a:schemeClr val="tx1"/>
                </a:solidFill>
                <a:latin typeface="Arial" panose="020B0604020202020204" pitchFamily="34" charset="0"/>
              </a:endParaRPr>
            </a:p>
          </p:txBody>
        </p:sp>
        <p:sp>
          <p:nvSpPr>
            <p:cNvPr id="24637" name="Rectangle 61"/>
            <p:cNvSpPr>
              <a:spLocks noChangeArrowheads="1"/>
            </p:cNvSpPr>
            <p:nvPr/>
          </p:nvSpPr>
          <p:spPr bwMode="auto">
            <a:xfrm>
              <a:off x="272" y="2070"/>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体重 </a:t>
              </a:r>
              <a:r>
                <a:rPr lang="en-US" altLang="zh-CN" i="1" baseline="0">
                  <a:solidFill>
                    <a:srgbClr val="FF0000"/>
                  </a:solidFill>
                  <a:cs typeface="Times New Roman" panose="02020603050405020304" pitchFamily="18" charset="0"/>
                </a:rPr>
                <a:t>w</a:t>
              </a:r>
              <a:r>
                <a:rPr lang="zh-CN" altLang="en-US" b="1" baseline="0">
                  <a:solidFill>
                    <a:schemeClr val="tx1"/>
                  </a:solidFill>
                  <a:cs typeface="Times New Roman" panose="02020603050405020304" pitchFamily="18" charset="0"/>
                </a:rPr>
                <a:t>（公斤）</a:t>
              </a:r>
              <a:endParaRPr lang="zh-CN" altLang="en-US" b="1" baseline="0">
                <a:solidFill>
                  <a:schemeClr val="tx1"/>
                </a:solidFill>
                <a:latin typeface="Arial" panose="020B0604020202020204" pitchFamily="34" charset="0"/>
              </a:endParaRPr>
            </a:p>
          </p:txBody>
        </p:sp>
        <p:sp>
          <p:nvSpPr>
            <p:cNvPr id="24636" name="Rectangle 60"/>
            <p:cNvSpPr>
              <a:spLocks noChangeArrowheads="1"/>
            </p:cNvSpPr>
            <p:nvPr/>
          </p:nvSpPr>
          <p:spPr bwMode="auto">
            <a:xfrm>
              <a:off x="4692" y="1662"/>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1.60</a:t>
              </a:r>
              <a:endParaRPr lang="en-US" altLang="zh-CN" b="1" baseline="0">
                <a:solidFill>
                  <a:schemeClr val="tx1"/>
                </a:solidFill>
                <a:latin typeface="Arial" panose="020B0604020202020204" pitchFamily="34" charset="0"/>
              </a:endParaRPr>
            </a:p>
          </p:txBody>
        </p:sp>
        <p:sp>
          <p:nvSpPr>
            <p:cNvPr id="24635" name="Rectangle 59"/>
            <p:cNvSpPr>
              <a:spLocks noChangeArrowheads="1"/>
            </p:cNvSpPr>
            <p:nvPr/>
          </p:nvSpPr>
          <p:spPr bwMode="auto">
            <a:xfrm>
              <a:off x="3930" y="1662"/>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1.55</a:t>
              </a:r>
              <a:endParaRPr lang="en-US" altLang="zh-CN" b="1" baseline="0">
                <a:solidFill>
                  <a:schemeClr val="tx1"/>
                </a:solidFill>
                <a:latin typeface="Arial" panose="020B0604020202020204" pitchFamily="34" charset="0"/>
              </a:endParaRPr>
            </a:p>
          </p:txBody>
        </p:sp>
        <p:sp>
          <p:nvSpPr>
            <p:cNvPr id="24634" name="Rectangle 58"/>
            <p:cNvSpPr>
              <a:spLocks noChangeArrowheads="1"/>
            </p:cNvSpPr>
            <p:nvPr/>
          </p:nvSpPr>
          <p:spPr bwMode="auto">
            <a:xfrm>
              <a:off x="3168" y="1662"/>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1.51</a:t>
              </a:r>
              <a:endParaRPr lang="en-US" altLang="zh-CN" b="1" baseline="0">
                <a:solidFill>
                  <a:schemeClr val="tx1"/>
                </a:solidFill>
                <a:latin typeface="Arial" panose="020B0604020202020204" pitchFamily="34" charset="0"/>
              </a:endParaRPr>
            </a:p>
          </p:txBody>
        </p:sp>
        <p:sp>
          <p:nvSpPr>
            <p:cNvPr id="24633" name="Rectangle 57"/>
            <p:cNvSpPr>
              <a:spLocks noChangeArrowheads="1"/>
            </p:cNvSpPr>
            <p:nvPr/>
          </p:nvSpPr>
          <p:spPr bwMode="auto">
            <a:xfrm>
              <a:off x="2406" y="1662"/>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1.35</a:t>
              </a:r>
              <a:endParaRPr lang="en-US" altLang="zh-CN" b="1" baseline="0">
                <a:solidFill>
                  <a:schemeClr val="tx1"/>
                </a:solidFill>
                <a:latin typeface="Arial" panose="020B0604020202020204" pitchFamily="34" charset="0"/>
              </a:endParaRPr>
            </a:p>
          </p:txBody>
        </p:sp>
        <p:sp>
          <p:nvSpPr>
            <p:cNvPr id="24632" name="Rectangle 56"/>
            <p:cNvSpPr>
              <a:spLocks noChangeArrowheads="1"/>
            </p:cNvSpPr>
            <p:nvPr/>
          </p:nvSpPr>
          <p:spPr bwMode="auto">
            <a:xfrm>
              <a:off x="1821" y="1662"/>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1.26</a:t>
              </a:r>
              <a:endParaRPr lang="en-US" altLang="zh-CN" b="1" baseline="0">
                <a:solidFill>
                  <a:schemeClr val="tx1"/>
                </a:solidFill>
                <a:latin typeface="Arial" panose="020B0604020202020204" pitchFamily="34" charset="0"/>
              </a:endParaRPr>
            </a:p>
          </p:txBody>
        </p:sp>
        <p:sp>
          <p:nvSpPr>
            <p:cNvPr id="24631" name="Rectangle 55"/>
            <p:cNvSpPr>
              <a:spLocks noChangeArrowheads="1"/>
            </p:cNvSpPr>
            <p:nvPr/>
          </p:nvSpPr>
          <p:spPr bwMode="auto">
            <a:xfrm>
              <a:off x="272" y="1662"/>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身高 </a:t>
              </a:r>
              <a:r>
                <a:rPr lang="en-US" altLang="zh-CN" i="1" baseline="0">
                  <a:solidFill>
                    <a:srgbClr val="FF0000"/>
                  </a:solidFill>
                  <a:cs typeface="Times New Roman" panose="02020603050405020304" pitchFamily="18" charset="0"/>
                </a:rPr>
                <a:t>h</a:t>
              </a:r>
              <a:r>
                <a:rPr lang="zh-CN" altLang="en-US" b="1" baseline="0">
                  <a:solidFill>
                    <a:schemeClr val="tx1"/>
                  </a:solidFill>
                  <a:cs typeface="Times New Roman" panose="02020603050405020304" pitchFamily="18" charset="0"/>
                </a:rPr>
                <a:t>（米）</a:t>
              </a:r>
              <a:endParaRPr lang="zh-CN" altLang="en-US" b="1" baseline="0">
                <a:solidFill>
                  <a:schemeClr val="tx1"/>
                </a:solidFill>
                <a:latin typeface="Arial" panose="020B0604020202020204" pitchFamily="34" charset="0"/>
              </a:endParaRPr>
            </a:p>
          </p:txBody>
        </p:sp>
        <p:sp>
          <p:nvSpPr>
            <p:cNvPr id="24630" name="Rectangle 54"/>
            <p:cNvSpPr>
              <a:spLocks noChangeArrowheads="1"/>
            </p:cNvSpPr>
            <p:nvPr/>
          </p:nvSpPr>
          <p:spPr bwMode="auto">
            <a:xfrm>
              <a:off x="4692" y="1254"/>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20</a:t>
              </a:r>
              <a:endParaRPr lang="en-US" altLang="zh-CN" b="1" baseline="0">
                <a:solidFill>
                  <a:schemeClr val="tx1"/>
                </a:solidFill>
                <a:latin typeface="Arial" panose="020B0604020202020204" pitchFamily="34" charset="0"/>
              </a:endParaRPr>
            </a:p>
          </p:txBody>
        </p:sp>
        <p:sp>
          <p:nvSpPr>
            <p:cNvPr id="24629" name="Rectangle 53"/>
            <p:cNvSpPr>
              <a:spLocks noChangeArrowheads="1"/>
            </p:cNvSpPr>
            <p:nvPr/>
          </p:nvSpPr>
          <p:spPr bwMode="auto">
            <a:xfrm>
              <a:off x="3930" y="1254"/>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17</a:t>
              </a:r>
              <a:endParaRPr lang="en-US" altLang="zh-CN" b="1" baseline="0">
                <a:solidFill>
                  <a:schemeClr val="tx1"/>
                </a:solidFill>
                <a:latin typeface="Arial" panose="020B0604020202020204" pitchFamily="34" charset="0"/>
              </a:endParaRPr>
            </a:p>
          </p:txBody>
        </p:sp>
        <p:sp>
          <p:nvSpPr>
            <p:cNvPr id="24628" name="Rectangle 52"/>
            <p:cNvSpPr>
              <a:spLocks noChangeArrowheads="1"/>
            </p:cNvSpPr>
            <p:nvPr/>
          </p:nvSpPr>
          <p:spPr bwMode="auto">
            <a:xfrm>
              <a:off x="3168" y="1254"/>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15</a:t>
              </a:r>
              <a:endParaRPr lang="en-US" altLang="zh-CN" b="1" baseline="0">
                <a:solidFill>
                  <a:schemeClr val="tx1"/>
                </a:solidFill>
                <a:latin typeface="Arial" panose="020B0604020202020204" pitchFamily="34" charset="0"/>
              </a:endParaRPr>
            </a:p>
          </p:txBody>
        </p:sp>
        <p:sp>
          <p:nvSpPr>
            <p:cNvPr id="24627" name="Rectangle 51"/>
            <p:cNvSpPr>
              <a:spLocks noChangeArrowheads="1"/>
            </p:cNvSpPr>
            <p:nvPr/>
          </p:nvSpPr>
          <p:spPr bwMode="auto">
            <a:xfrm>
              <a:off x="2406" y="1254"/>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12</a:t>
              </a:r>
              <a:endParaRPr lang="en-US" altLang="zh-CN" b="1" baseline="0">
                <a:solidFill>
                  <a:schemeClr val="tx1"/>
                </a:solidFill>
                <a:latin typeface="Arial" panose="020B0604020202020204" pitchFamily="34" charset="0"/>
              </a:endParaRPr>
            </a:p>
          </p:txBody>
        </p:sp>
        <p:sp>
          <p:nvSpPr>
            <p:cNvPr id="24626" name="Rectangle 50"/>
            <p:cNvSpPr>
              <a:spLocks noChangeArrowheads="1"/>
            </p:cNvSpPr>
            <p:nvPr/>
          </p:nvSpPr>
          <p:spPr bwMode="auto">
            <a:xfrm>
              <a:off x="1821" y="1254"/>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10</a:t>
              </a:r>
              <a:endParaRPr lang="en-US" altLang="zh-CN" b="1" baseline="0">
                <a:solidFill>
                  <a:schemeClr val="tx1"/>
                </a:solidFill>
                <a:latin typeface="Arial" panose="020B0604020202020204" pitchFamily="34" charset="0"/>
              </a:endParaRPr>
            </a:p>
          </p:txBody>
        </p:sp>
        <p:sp>
          <p:nvSpPr>
            <p:cNvPr id="24625" name="Rectangle 49"/>
            <p:cNvSpPr>
              <a:spLocks noChangeArrowheads="1"/>
            </p:cNvSpPr>
            <p:nvPr/>
          </p:nvSpPr>
          <p:spPr bwMode="auto">
            <a:xfrm>
              <a:off x="272" y="1254"/>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体重 </a:t>
              </a:r>
              <a:r>
                <a:rPr lang="en-US" altLang="zh-CN" i="1" baseline="0">
                  <a:solidFill>
                    <a:srgbClr val="FF0000"/>
                  </a:solidFill>
                  <a:cs typeface="Times New Roman" panose="02020603050405020304" pitchFamily="18" charset="0"/>
                </a:rPr>
                <a:t>w</a:t>
              </a:r>
              <a:r>
                <a:rPr lang="zh-CN" altLang="en-US" b="1" baseline="0">
                  <a:solidFill>
                    <a:schemeClr val="tx1"/>
                  </a:solidFill>
                  <a:cs typeface="Times New Roman" panose="02020603050405020304" pitchFamily="18" charset="0"/>
                </a:rPr>
                <a:t>（公斤）</a:t>
              </a:r>
              <a:endParaRPr lang="zh-CN" altLang="en-US" b="1" baseline="0">
                <a:solidFill>
                  <a:schemeClr val="tx1"/>
                </a:solidFill>
                <a:latin typeface="Arial" panose="020B0604020202020204" pitchFamily="34" charset="0"/>
              </a:endParaRPr>
            </a:p>
          </p:txBody>
        </p:sp>
        <p:sp>
          <p:nvSpPr>
            <p:cNvPr id="24624" name="Rectangle 48"/>
            <p:cNvSpPr>
              <a:spLocks noChangeArrowheads="1"/>
            </p:cNvSpPr>
            <p:nvPr/>
          </p:nvSpPr>
          <p:spPr bwMode="auto">
            <a:xfrm>
              <a:off x="4692" y="846"/>
              <a:ext cx="764"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1.12</a:t>
              </a:r>
              <a:endParaRPr lang="en-US" altLang="zh-CN" b="1" baseline="0">
                <a:solidFill>
                  <a:schemeClr val="tx1"/>
                </a:solidFill>
                <a:latin typeface="Arial" panose="020B0604020202020204" pitchFamily="34" charset="0"/>
              </a:endParaRPr>
            </a:p>
          </p:txBody>
        </p:sp>
        <p:sp>
          <p:nvSpPr>
            <p:cNvPr id="24623" name="Rectangle 47"/>
            <p:cNvSpPr>
              <a:spLocks noChangeArrowheads="1"/>
            </p:cNvSpPr>
            <p:nvPr/>
          </p:nvSpPr>
          <p:spPr bwMode="auto">
            <a:xfrm>
              <a:off x="3930" y="84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1.08</a:t>
              </a:r>
              <a:endParaRPr lang="en-US" altLang="zh-CN" b="1" baseline="0">
                <a:solidFill>
                  <a:schemeClr val="tx1"/>
                </a:solidFill>
                <a:latin typeface="Arial" panose="020B0604020202020204" pitchFamily="34" charset="0"/>
              </a:endParaRPr>
            </a:p>
          </p:txBody>
        </p:sp>
        <p:sp>
          <p:nvSpPr>
            <p:cNvPr id="24622" name="Rectangle 46"/>
            <p:cNvSpPr>
              <a:spLocks noChangeArrowheads="1"/>
            </p:cNvSpPr>
            <p:nvPr/>
          </p:nvSpPr>
          <p:spPr bwMode="auto">
            <a:xfrm>
              <a:off x="3168" y="84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0.96</a:t>
              </a:r>
              <a:endParaRPr lang="en-US" altLang="zh-CN" b="1" baseline="0">
                <a:solidFill>
                  <a:schemeClr val="tx1"/>
                </a:solidFill>
                <a:latin typeface="Arial" panose="020B0604020202020204" pitchFamily="34" charset="0"/>
              </a:endParaRPr>
            </a:p>
          </p:txBody>
        </p:sp>
        <p:sp>
          <p:nvSpPr>
            <p:cNvPr id="24621" name="Rectangle 45"/>
            <p:cNvSpPr>
              <a:spLocks noChangeArrowheads="1"/>
            </p:cNvSpPr>
            <p:nvPr/>
          </p:nvSpPr>
          <p:spPr bwMode="auto">
            <a:xfrm>
              <a:off x="2406" y="846"/>
              <a:ext cx="762"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0.86</a:t>
              </a:r>
              <a:endParaRPr lang="en-US" altLang="zh-CN" b="1" baseline="0">
                <a:solidFill>
                  <a:schemeClr val="tx1"/>
                </a:solidFill>
                <a:latin typeface="Arial" panose="020B0604020202020204" pitchFamily="34" charset="0"/>
              </a:endParaRPr>
            </a:p>
          </p:txBody>
        </p:sp>
        <p:sp>
          <p:nvSpPr>
            <p:cNvPr id="24620" name="Rectangle 44"/>
            <p:cNvSpPr>
              <a:spLocks noChangeArrowheads="1"/>
            </p:cNvSpPr>
            <p:nvPr/>
          </p:nvSpPr>
          <p:spPr bwMode="auto">
            <a:xfrm>
              <a:off x="1821" y="846"/>
              <a:ext cx="585"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en-US" altLang="zh-CN" b="1" baseline="0">
                  <a:solidFill>
                    <a:schemeClr val="tx1"/>
                  </a:solidFill>
                  <a:cs typeface="Times New Roman" panose="02020603050405020304" pitchFamily="18" charset="0"/>
                </a:rPr>
                <a:t>0.75</a:t>
              </a:r>
              <a:endParaRPr lang="en-US" altLang="zh-CN" b="1" baseline="0">
                <a:solidFill>
                  <a:schemeClr val="tx1"/>
                </a:solidFill>
                <a:latin typeface="Arial" panose="020B0604020202020204" pitchFamily="34" charset="0"/>
              </a:endParaRPr>
            </a:p>
          </p:txBody>
        </p:sp>
        <p:sp>
          <p:nvSpPr>
            <p:cNvPr id="24619" name="Rectangle 43"/>
            <p:cNvSpPr>
              <a:spLocks noChangeArrowheads="1"/>
            </p:cNvSpPr>
            <p:nvPr/>
          </p:nvSpPr>
          <p:spPr bwMode="auto">
            <a:xfrm>
              <a:off x="272" y="846"/>
              <a:ext cx="1549" cy="408"/>
            </a:xfrm>
            <a:prstGeom prst="rect">
              <a:avLst/>
            </a:prstGeom>
            <a:solidFill>
              <a:srgbClr val="B8B4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Clr>
                  <a:schemeClr val="bg2"/>
                </a:buClr>
                <a:buSzPct val="75000"/>
                <a:buFont typeface="Wingdings" panose="05000000000000000000" pitchFamily="2" charset="2"/>
                <a:buNone/>
              </a:pPr>
              <a:r>
                <a:rPr lang="zh-CN" altLang="en-US" b="1" baseline="0">
                  <a:solidFill>
                    <a:schemeClr val="tx1"/>
                  </a:solidFill>
                  <a:cs typeface="Times New Roman" panose="02020603050405020304" pitchFamily="18" charset="0"/>
                </a:rPr>
                <a:t>身高 </a:t>
              </a:r>
              <a:r>
                <a:rPr lang="en-US" altLang="zh-CN" i="1" baseline="0">
                  <a:solidFill>
                    <a:srgbClr val="FF0000"/>
                  </a:solidFill>
                  <a:cs typeface="Times New Roman" panose="02020603050405020304" pitchFamily="18" charset="0"/>
                </a:rPr>
                <a:t>h</a:t>
              </a:r>
              <a:r>
                <a:rPr lang="zh-CN" altLang="en-US" b="1" baseline="0">
                  <a:solidFill>
                    <a:schemeClr val="tx1"/>
                  </a:solidFill>
                  <a:cs typeface="Times New Roman" panose="02020603050405020304" pitchFamily="18" charset="0"/>
                </a:rPr>
                <a:t>（米）</a:t>
              </a:r>
              <a:endParaRPr lang="zh-CN" altLang="en-US" b="1" baseline="0">
                <a:solidFill>
                  <a:schemeClr val="tx1"/>
                </a:solidFill>
                <a:latin typeface="Arial" panose="020B0604020202020204" pitchFamily="34" charset="0"/>
              </a:endParaRPr>
            </a:p>
          </p:txBody>
        </p:sp>
        <p:sp>
          <p:nvSpPr>
            <p:cNvPr id="24655" name="Line 79"/>
            <p:cNvSpPr>
              <a:spLocks noChangeShapeType="1"/>
            </p:cNvSpPr>
            <p:nvPr/>
          </p:nvSpPr>
          <p:spPr bwMode="auto">
            <a:xfrm>
              <a:off x="272" y="846"/>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6" name="Line 80"/>
            <p:cNvSpPr>
              <a:spLocks noChangeShapeType="1"/>
            </p:cNvSpPr>
            <p:nvPr/>
          </p:nvSpPr>
          <p:spPr bwMode="auto">
            <a:xfrm>
              <a:off x="272" y="3294"/>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7" name="Line 81"/>
            <p:cNvSpPr>
              <a:spLocks noChangeShapeType="1"/>
            </p:cNvSpPr>
            <p:nvPr/>
          </p:nvSpPr>
          <p:spPr bwMode="auto">
            <a:xfrm>
              <a:off x="272"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58" name="Line 82"/>
            <p:cNvSpPr>
              <a:spLocks noChangeShapeType="1"/>
            </p:cNvSpPr>
            <p:nvPr/>
          </p:nvSpPr>
          <p:spPr bwMode="auto">
            <a:xfrm>
              <a:off x="5456"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61" name="Line 85"/>
            <p:cNvSpPr>
              <a:spLocks noChangeShapeType="1"/>
            </p:cNvSpPr>
            <p:nvPr/>
          </p:nvSpPr>
          <p:spPr bwMode="auto">
            <a:xfrm>
              <a:off x="272" y="1254"/>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63" name="Line 87"/>
            <p:cNvSpPr>
              <a:spLocks noChangeShapeType="1"/>
            </p:cNvSpPr>
            <p:nvPr/>
          </p:nvSpPr>
          <p:spPr bwMode="auto">
            <a:xfrm>
              <a:off x="1821"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66" name="Line 90"/>
            <p:cNvSpPr>
              <a:spLocks noChangeShapeType="1"/>
            </p:cNvSpPr>
            <p:nvPr/>
          </p:nvSpPr>
          <p:spPr bwMode="auto">
            <a:xfrm>
              <a:off x="2406"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69" name="Line 93"/>
            <p:cNvSpPr>
              <a:spLocks noChangeShapeType="1"/>
            </p:cNvSpPr>
            <p:nvPr/>
          </p:nvSpPr>
          <p:spPr bwMode="auto">
            <a:xfrm>
              <a:off x="3168"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2" name="Line 96"/>
            <p:cNvSpPr>
              <a:spLocks noChangeShapeType="1"/>
            </p:cNvSpPr>
            <p:nvPr/>
          </p:nvSpPr>
          <p:spPr bwMode="auto">
            <a:xfrm>
              <a:off x="3930"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5" name="Line 99"/>
            <p:cNvSpPr>
              <a:spLocks noChangeShapeType="1"/>
            </p:cNvSpPr>
            <p:nvPr/>
          </p:nvSpPr>
          <p:spPr bwMode="auto">
            <a:xfrm>
              <a:off x="4692" y="846"/>
              <a:ext cx="0" cy="2448"/>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9" name="Line 103"/>
            <p:cNvSpPr>
              <a:spLocks noChangeShapeType="1"/>
            </p:cNvSpPr>
            <p:nvPr/>
          </p:nvSpPr>
          <p:spPr bwMode="auto">
            <a:xfrm>
              <a:off x="272" y="1662"/>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07" name="Line 131"/>
            <p:cNvSpPr>
              <a:spLocks noChangeShapeType="1"/>
            </p:cNvSpPr>
            <p:nvPr/>
          </p:nvSpPr>
          <p:spPr bwMode="auto">
            <a:xfrm>
              <a:off x="272" y="2070"/>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35" name="Line 159"/>
            <p:cNvSpPr>
              <a:spLocks noChangeShapeType="1"/>
            </p:cNvSpPr>
            <p:nvPr/>
          </p:nvSpPr>
          <p:spPr bwMode="auto">
            <a:xfrm>
              <a:off x="272" y="2478"/>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63" name="Line 187"/>
            <p:cNvSpPr>
              <a:spLocks noChangeShapeType="1"/>
            </p:cNvSpPr>
            <p:nvPr/>
          </p:nvSpPr>
          <p:spPr bwMode="auto">
            <a:xfrm>
              <a:off x="272" y="2886"/>
              <a:ext cx="5184" cy="0"/>
            </a:xfrm>
            <a:prstGeom prst="line">
              <a:avLst/>
            </a:prstGeom>
            <a:noFill/>
            <a:ln w="28575"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a:t>
            </a:r>
            <a:r>
              <a:rPr lang="zh-CN" altLang="en-US" sz="3600" b="1">
                <a:solidFill>
                  <a:schemeClr val="bg1"/>
                </a:solidFill>
                <a:latin typeface="宋体" panose="02010600030101010101" pitchFamily="2" charset="-122"/>
                <a:ea typeface="宋体" panose="02010600030101010101" pitchFamily="2" charset="-122"/>
                <a:sym typeface="+mn-ea"/>
              </a:rPr>
              <a:t>最小二乘法</a:t>
            </a:r>
            <a:endParaRPr lang="zh-CN" altLang="en-US" sz="3600" b="1">
              <a:solidFill>
                <a:schemeClr val="bg1"/>
              </a:solidFill>
              <a:effectLst>
                <a:outerShdw blurRad="38100" dist="38100" dir="2700000" algn="tl">
                  <a:srgbClr val="C0C0C0"/>
                </a:outerShdw>
              </a:effectLst>
              <a:latin typeface="宋体" panose="02010600030101010101" pitchFamily="2" charset="-122"/>
              <a:ea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819"/>
                                        </p:tgtEl>
                                        <p:attrNameLst>
                                          <p:attrName>style.visibility</p:attrName>
                                        </p:attrNameLst>
                                      </p:cBhvr>
                                      <p:to>
                                        <p:strVal val="visible"/>
                                      </p:to>
                                    </p:set>
                                    <p:animEffect transition="in" filter="diamond(in)">
                                      <p:cBhvr>
                                        <p:cTn id="7" dur="2000"/>
                                        <p:tgtEl>
                                          <p:spTgt spid="248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826"/>
                                        </p:tgtEl>
                                        <p:attrNameLst>
                                          <p:attrName>style.visibility</p:attrName>
                                        </p:attrNameLst>
                                      </p:cBhvr>
                                      <p:to>
                                        <p:strVal val="visible"/>
                                      </p:to>
                                    </p:set>
                                    <p:animEffect transition="in" filter="randombar(horizontal)">
                                      <p:cBhvr>
                                        <p:cTn id="12" dur="500"/>
                                        <p:tgtEl>
                                          <p:spTgt spid="24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4827"/>
                                        </p:tgtEl>
                                        <p:attrNameLst>
                                          <p:attrName>style.visibility</p:attrName>
                                        </p:attrNameLst>
                                      </p:cBhvr>
                                      <p:to>
                                        <p:strVal val="visible"/>
                                      </p:to>
                                    </p:set>
                                    <p:animEffect transition="in" filter="wipe(up)">
                                      <p:cBhvr>
                                        <p:cTn id="17" dur="500"/>
                                        <p:tgtEl>
                                          <p:spTgt spid="24827"/>
                                        </p:tgtEl>
                                      </p:cBhvr>
                                    </p:animEffect>
                                  </p:childTnLst>
                                  <p:subTnLst>
                                    <p:set>
                                      <p:cBhvr override="childStyle">
                                        <p:cTn dur="1" fill="hold" display="0" masterRel="nextClick" afterEffect="1"/>
                                        <p:tgtEl>
                                          <p:spTgt spid="2482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4830"/>
                                        </p:tgtEl>
                                        <p:attrNameLst>
                                          <p:attrName>style.visibility</p:attrName>
                                        </p:attrNameLst>
                                      </p:cBhvr>
                                      <p:to>
                                        <p:strVal val="visible"/>
                                      </p:to>
                                    </p:set>
                                    <p:anim calcmode="lin" valueType="num">
                                      <p:cBhvr>
                                        <p:cTn id="22" dur="500" fill="hold"/>
                                        <p:tgtEl>
                                          <p:spTgt spid="24830"/>
                                        </p:tgtEl>
                                        <p:attrNameLst>
                                          <p:attrName>ppt_w</p:attrName>
                                        </p:attrNameLst>
                                      </p:cBhvr>
                                      <p:tavLst>
                                        <p:tav tm="0">
                                          <p:val>
                                            <p:fltVal val="0"/>
                                          </p:val>
                                        </p:tav>
                                        <p:tav tm="100000">
                                          <p:val>
                                            <p:strVal val="#ppt_w"/>
                                          </p:val>
                                        </p:tav>
                                      </p:tavLst>
                                    </p:anim>
                                    <p:anim calcmode="lin" valueType="num">
                                      <p:cBhvr>
                                        <p:cTn id="23" dur="500" fill="hold"/>
                                        <p:tgtEl>
                                          <p:spTgt spid="248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经验模型：插值与拟合</a:t>
            </a:r>
            <a:endParaRPr lang="zh-CN" altLang="en-US" sz="3600" b="1">
              <a:solidFill>
                <a:schemeClr val="bg1"/>
              </a:solidFill>
              <a:latin typeface="宋体" panose="02010600030101010101" pitchFamily="2" charset="-122"/>
              <a:ea typeface="宋体" panose="02010600030101010101" pitchFamily="2" charset="-122"/>
            </a:endParaRPr>
          </a:p>
        </p:txBody>
      </p:sp>
      <p:sp>
        <p:nvSpPr>
          <p:cNvPr id="8" name="文本框 7"/>
          <p:cNvSpPr txBox="1"/>
          <p:nvPr/>
        </p:nvSpPr>
        <p:spPr>
          <a:xfrm>
            <a:off x="505460" y="1103630"/>
            <a:ext cx="11243945" cy="645160"/>
          </a:xfrm>
          <a:prstGeom prst="rect">
            <a:avLst/>
          </a:prstGeom>
          <a:noFill/>
        </p:spPr>
        <p:txBody>
          <a:bodyPr wrap="square" rtlCol="0" anchor="t">
            <a:spAutoFit/>
          </a:bodyPr>
          <a:p>
            <a:pPr lvl="0"/>
            <a:r>
              <a:rPr lang="zh-CN" altLang="en-US" sz="3600" b="1" dirty="0">
                <a:latin typeface="Arial" panose="020B0604020202020204" pitchFamily="34" charset="0"/>
                <a:sym typeface="+mn-ea"/>
              </a:rPr>
              <a:t>资料来源：数学建模与数学实验（第3版）</a:t>
            </a:r>
            <a:endParaRPr lang="zh-CN" altLang="en-US" sz="3600" b="1" dirty="0">
              <a:latin typeface="Arial" panose="020B0604020202020204" pitchFamily="34" charset="0"/>
              <a:sym typeface="+mn-ea"/>
            </a:endParaRPr>
          </a:p>
        </p:txBody>
      </p:sp>
      <p:sp>
        <p:nvSpPr>
          <p:cNvPr id="9" name="内容占位符 8"/>
          <p:cNvSpPr>
            <a:spLocks noGrp="1"/>
          </p:cNvSpPr>
          <p:nvPr>
            <p:ph idx="1"/>
          </p:nvPr>
        </p:nvSpPr>
        <p:spPr>
          <a:xfrm>
            <a:off x="410210" y="1748790"/>
            <a:ext cx="11426190" cy="3958590"/>
          </a:xfrm>
        </p:spPr>
        <p:txBody>
          <a:bodyPr>
            <a:noAutofit/>
          </a:bodyPr>
          <a:p>
            <a:pPr marL="0" indent="304800" algn="just" fontAlgn="auto">
              <a:lnSpc>
                <a:spcPct val="150000"/>
              </a:lnSpc>
              <a:spcBef>
                <a:spcPts val="0"/>
              </a:spcBef>
            </a:pPr>
            <a:r>
              <a:rPr altLang="en-US" sz="2400" b="1">
                <a:solidFill>
                  <a:schemeClr val="tx1"/>
                </a:solidFill>
                <a:latin typeface="Arial" panose="020B0604020202020204" pitchFamily="34" charset="0"/>
                <a:sym typeface="+mn-ea"/>
              </a:rPr>
              <a:t>在使用 </a:t>
            </a:r>
            <a:r>
              <a:rPr altLang="en-US" sz="2400" b="1">
                <a:solidFill>
                  <a:srgbClr val="0033CC"/>
                </a:solidFill>
                <a:latin typeface="Arial" panose="020B0604020202020204" pitchFamily="34" charset="0"/>
                <a:sym typeface="+mn-ea"/>
              </a:rPr>
              <a:t>最小二乘法 </a:t>
            </a:r>
            <a:r>
              <a:rPr altLang="en-US" sz="2400" b="1">
                <a:solidFill>
                  <a:schemeClr val="tx1"/>
                </a:solidFill>
                <a:latin typeface="Arial" panose="020B0604020202020204" pitchFamily="34" charset="0"/>
                <a:sym typeface="+mn-ea"/>
              </a:rPr>
              <a:t>时，我们并未要求得到的拟合曲线一定要经过所有的样本点，而只是要求了</a:t>
            </a:r>
            <a:r>
              <a:rPr altLang="en-US" sz="2400" b="1">
                <a:solidFill>
                  <a:srgbClr val="0033CC"/>
                </a:solidFill>
                <a:latin typeface="Arial" panose="020B0604020202020204" pitchFamily="34" charset="0"/>
                <a:sym typeface="+mn-ea"/>
              </a:rPr>
              <a:t>总偏差最小</a:t>
            </a:r>
            <a:r>
              <a:rPr altLang="en-US" sz="2400" b="1">
                <a:solidFill>
                  <a:schemeClr val="tx1"/>
                </a:solidFill>
                <a:latin typeface="Arial" panose="020B0604020202020204" pitchFamily="34" charset="0"/>
                <a:sym typeface="+mn-ea"/>
              </a:rPr>
              <a:t>。当实际问题要求拟合曲线必须 </a:t>
            </a:r>
            <a:r>
              <a:rPr altLang="en-US" sz="2400" b="1">
                <a:solidFill>
                  <a:srgbClr val="0033CC"/>
                </a:solidFill>
                <a:latin typeface="Arial" panose="020B0604020202020204" pitchFamily="34" charset="0"/>
                <a:sym typeface="+mn-ea"/>
              </a:rPr>
              <a:t>经过样本点 </a:t>
            </a:r>
            <a:r>
              <a:rPr altLang="en-US" sz="2400" b="1">
                <a:solidFill>
                  <a:schemeClr val="tx1"/>
                </a:solidFill>
                <a:latin typeface="Arial" panose="020B0604020202020204" pitchFamily="34" charset="0"/>
                <a:sym typeface="+mn-ea"/>
              </a:rPr>
              <a:t>时，我们可以应用数值逼近中的 </a:t>
            </a:r>
            <a:r>
              <a:rPr altLang="en-US" sz="2400" b="1">
                <a:solidFill>
                  <a:srgbClr val="FF0000"/>
                </a:solidFill>
                <a:latin typeface="Arial" panose="020B0604020202020204" pitchFamily="34" charset="0"/>
                <a:sym typeface="+mn-ea"/>
              </a:rPr>
              <a:t>插值法</a:t>
            </a:r>
            <a:r>
              <a:rPr altLang="en-US" sz="2400" b="1">
                <a:solidFill>
                  <a:schemeClr val="tx1"/>
                </a:solidFill>
                <a:latin typeface="Arial" panose="020B0604020202020204" pitchFamily="34" charset="0"/>
                <a:sym typeface="+mn-ea"/>
              </a:rPr>
              <a:t>。</a:t>
            </a:r>
            <a:endParaRPr lang="zh-CN" altLang="en-US" sz="2400" b="1" baseline="0">
              <a:solidFill>
                <a:schemeClr val="tx1"/>
              </a:solidFill>
              <a:latin typeface="Arial" panose="020B0604020202020204" pitchFamily="34" charset="0"/>
            </a:endParaRPr>
          </a:p>
          <a:p>
            <a:pPr marL="0" indent="304800" algn="just" fontAlgn="auto">
              <a:lnSpc>
                <a:spcPct val="150000"/>
              </a:lnSpc>
              <a:spcBef>
                <a:spcPts val="0"/>
              </a:spcBef>
            </a:pPr>
            <a:r>
              <a:rPr altLang="en-US" sz="2400" b="1">
                <a:solidFill>
                  <a:schemeClr val="tx1"/>
                </a:solidFill>
                <a:latin typeface="Arial" panose="020B0604020202020204" pitchFamily="34" charset="0"/>
                <a:sym typeface="+mn-ea"/>
              </a:rPr>
              <a:t>根据实际问题的不同要求，存在多种不同的插值方法，有只要求过样本点的 </a:t>
            </a:r>
            <a:r>
              <a:rPr altLang="en-US" sz="2400" b="1">
                <a:solidFill>
                  <a:srgbClr val="0033CC"/>
                </a:solidFill>
                <a:latin typeface="Arial" panose="020B0604020202020204" pitchFamily="34" charset="0"/>
                <a:sym typeface="+mn-ea"/>
              </a:rPr>
              <a:t>拉格朗日插值法</a:t>
            </a:r>
            <a:r>
              <a:rPr altLang="en-US" sz="2400" b="1">
                <a:solidFill>
                  <a:schemeClr val="tx1"/>
                </a:solidFill>
                <a:latin typeface="Arial" panose="020B0604020202020204" pitchFamily="34" charset="0"/>
                <a:sym typeface="+mn-ea"/>
              </a:rPr>
              <a:t>、</a:t>
            </a:r>
            <a:r>
              <a:rPr altLang="en-US" sz="2400" b="1">
                <a:solidFill>
                  <a:srgbClr val="0033CC"/>
                </a:solidFill>
                <a:latin typeface="Arial" panose="020B0604020202020204" pitchFamily="34" charset="0"/>
                <a:sym typeface="+mn-ea"/>
              </a:rPr>
              <a:t>牛顿插值法 </a:t>
            </a:r>
            <a:r>
              <a:rPr altLang="en-US" sz="2400" b="1">
                <a:solidFill>
                  <a:schemeClr val="tx1"/>
                </a:solidFill>
                <a:latin typeface="Arial" panose="020B0604020202020204" pitchFamily="34" charset="0"/>
                <a:sym typeface="+mn-ea"/>
              </a:rPr>
              <a:t>等，有既要求过插值点（即样本点）又对插值点处的导数有所要求的</a:t>
            </a:r>
            <a:r>
              <a:rPr altLang="en-US" sz="2400" b="1">
                <a:solidFill>
                  <a:srgbClr val="0033CC"/>
                </a:solidFill>
                <a:latin typeface="Arial" panose="020B0604020202020204" pitchFamily="34" charset="0"/>
                <a:sym typeface="+mn-ea"/>
              </a:rPr>
              <a:t>样条（</a:t>
            </a:r>
            <a:r>
              <a:rPr lang="en-US" altLang="zh-CN" sz="2400" b="1">
                <a:solidFill>
                  <a:srgbClr val="CC0000"/>
                </a:solidFill>
                <a:latin typeface="Arial" panose="020B0604020202020204" pitchFamily="34" charset="0"/>
                <a:sym typeface="+mn-ea"/>
              </a:rPr>
              <a:t>Spline</a:t>
            </a:r>
            <a:r>
              <a:rPr altLang="en-US" sz="2400" b="1">
                <a:solidFill>
                  <a:srgbClr val="0033CC"/>
                </a:solidFill>
                <a:latin typeface="Arial" panose="020B0604020202020204" pitchFamily="34" charset="0"/>
                <a:sym typeface="+mn-ea"/>
              </a:rPr>
              <a:t>）插值</a:t>
            </a:r>
            <a:r>
              <a:rPr altLang="en-US" sz="2400" b="1">
                <a:solidFill>
                  <a:schemeClr val="tx1"/>
                </a:solidFill>
                <a:latin typeface="Arial" panose="020B0604020202020204" pitchFamily="34" charset="0"/>
                <a:sym typeface="+mn-ea"/>
              </a:rPr>
              <a:t>，甚至还有对插值曲线的凹凸也有要求的</a:t>
            </a:r>
            <a:r>
              <a:rPr lang="en-US" altLang="zh-CN" sz="2400" b="1">
                <a:solidFill>
                  <a:srgbClr val="0033CC"/>
                </a:solidFill>
                <a:latin typeface="Arial" panose="020B0604020202020204" pitchFamily="34" charset="0"/>
                <a:sym typeface="+mn-ea"/>
              </a:rPr>
              <a:t>B</a:t>
            </a:r>
            <a:r>
              <a:rPr altLang="en-US" sz="2400" b="1">
                <a:solidFill>
                  <a:srgbClr val="0033CC"/>
                </a:solidFill>
                <a:latin typeface="Arial" panose="020B0604020202020204" pitchFamily="34" charset="0"/>
                <a:sym typeface="+mn-ea"/>
              </a:rPr>
              <a:t>样条插值法 </a:t>
            </a:r>
            <a:r>
              <a:rPr altLang="en-US" sz="2400" b="1">
                <a:solidFill>
                  <a:schemeClr val="tx1"/>
                </a:solidFill>
                <a:latin typeface="Arial" panose="020B0604020202020204" pitchFamily="34" charset="0"/>
                <a:sym typeface="+mn-ea"/>
              </a:rPr>
              <a:t>。本课不准备详细介绍这些细致的插值方法，只是提请读者注意，在建立经验模型时，插值法也是可以使用的数学工具之一。 </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44" name="文本框 107543"/>
          <p:cNvSpPr txBox="1"/>
          <p:nvPr/>
        </p:nvSpPr>
        <p:spPr>
          <a:xfrm>
            <a:off x="668020" y="1076960"/>
            <a:ext cx="2632710" cy="583565"/>
          </a:xfrm>
          <a:prstGeom prst="rect">
            <a:avLst/>
          </a:prstGeom>
          <a:noFill/>
          <a:ln w="12700">
            <a:noFill/>
          </a:ln>
        </p:spPr>
        <p:txBody>
          <a:bodyPr wrap="none" anchor="t" anchorCtr="0">
            <a:spAutoFit/>
          </a:bodyPr>
          <a:p>
            <a:r>
              <a:rPr lang="zh-CN" altLang="en-US" sz="3200" b="1" dirty="0">
                <a:latin typeface="魏碑" pitchFamily="49" charset="-122"/>
                <a:ea typeface="魏碑" pitchFamily="49" charset="-122"/>
              </a:rPr>
              <a:t>一维插值定义</a:t>
            </a:r>
            <a:endParaRPr lang="zh-CN" altLang="en-US" sz="3200" b="1" dirty="0">
              <a:latin typeface="魏碑" pitchFamily="49" charset="-122"/>
              <a:ea typeface="魏碑" pitchFamily="49" charset="-122"/>
            </a:endParaRPr>
          </a:p>
        </p:txBody>
      </p:sp>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pSp>
        <p:nvGrpSpPr>
          <p:cNvPr id="2" name="组合 1"/>
          <p:cNvGrpSpPr/>
          <p:nvPr/>
        </p:nvGrpSpPr>
        <p:grpSpPr>
          <a:xfrm>
            <a:off x="1189990" y="2023745"/>
            <a:ext cx="10340340" cy="1366838"/>
            <a:chOff x="336" y="816"/>
            <a:chExt cx="5328" cy="861"/>
          </a:xfrm>
        </p:grpSpPr>
        <p:sp>
          <p:nvSpPr>
            <p:cNvPr id="3" name="文本框 2"/>
            <p:cNvSpPr txBox="1"/>
            <p:nvPr/>
          </p:nvSpPr>
          <p:spPr>
            <a:xfrm>
              <a:off x="336" y="816"/>
              <a:ext cx="5328" cy="329"/>
            </a:xfrm>
            <a:prstGeom prst="rect">
              <a:avLst/>
            </a:prstGeom>
            <a:noFill/>
            <a:ln w="9525">
              <a:noFill/>
            </a:ln>
          </p:spPr>
          <p:txBody>
            <a:bodyPr>
              <a:spAutoFit/>
            </a:bodyPr>
            <a:p>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已知 </a:t>
              </a:r>
              <a:r>
                <a:rPr lang="en-US" altLang="zh-CN" sz="2800" i="1">
                  <a:latin typeface="Times New Roman" panose="02020603050405020304" pitchFamily="18" charset="0"/>
                  <a:ea typeface="宋体" panose="02010600030101010101" pitchFamily="2" charset="-122"/>
                  <a:cs typeface="Times New Roman" panose="02020603050405020304" pitchFamily="18" charset="0"/>
                </a:rPr>
                <a:t>n</a:t>
              </a:r>
              <a:r>
                <a:rPr lang="en-US" altLang="zh-CN" sz="2800">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个节点</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i="1"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j</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i="1"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j</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j</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=0,1,...,</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i="1" baseline="-25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j</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互不相同，不妨设</a:t>
              </a:r>
              <a:endParaRPr lang="zh-CN" altLang="en-US" sz="2800" b="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对象 10"/>
            <p:cNvGraphicFramePr/>
            <p:nvPr/>
          </p:nvGraphicFramePr>
          <p:xfrm>
            <a:off x="1415" y="1221"/>
            <a:ext cx="2686" cy="456"/>
          </p:xfrm>
          <a:graphic>
            <a:graphicData uri="http://schemas.openxmlformats.org/presentationml/2006/ole">
              <mc:AlternateContent xmlns:mc="http://schemas.openxmlformats.org/markup-compatibility/2006">
                <mc:Choice xmlns:v="urn:schemas-microsoft-com:vml" Requires="v">
                  <p:oleObj spid="_x0000_s12" name="" r:id="rId1" imgW="1511300" imgH="228600" progId="Equation.3">
                    <p:embed/>
                  </p:oleObj>
                </mc:Choice>
                <mc:Fallback>
                  <p:oleObj name="" r:id="rId1" imgW="1511300" imgH="228600" progId="Equation.3">
                    <p:embed/>
                    <p:pic>
                      <p:nvPicPr>
                        <p:cNvPr id="0" name="图片 3111"/>
                        <p:cNvPicPr/>
                        <p:nvPr/>
                      </p:nvPicPr>
                      <p:blipFill>
                        <a:blip r:embed="rId2"/>
                        <a:stretch>
                          <a:fillRect/>
                        </a:stretch>
                      </p:blipFill>
                      <p:spPr>
                        <a:xfrm>
                          <a:off x="1415" y="1221"/>
                          <a:ext cx="2686" cy="456"/>
                        </a:xfrm>
                        <a:prstGeom prst="rect">
                          <a:avLst/>
                        </a:prstGeom>
                        <a:noFill/>
                        <a:ln w="38100">
                          <a:noFill/>
                          <a:miter/>
                        </a:ln>
                      </p:spPr>
                    </p:pic>
                  </p:oleObj>
                </mc:Fallback>
              </mc:AlternateContent>
            </a:graphicData>
          </a:graphic>
        </p:graphicFrame>
      </p:grpSp>
      <p:sp>
        <p:nvSpPr>
          <p:cNvPr id="53259" name="文本框 53258"/>
          <p:cNvSpPr txBox="1"/>
          <p:nvPr/>
        </p:nvSpPr>
        <p:spPr>
          <a:xfrm>
            <a:off x="727075" y="3437255"/>
            <a:ext cx="6019165" cy="521970"/>
          </a:xfrm>
          <a:prstGeom prst="rect">
            <a:avLst/>
          </a:prstGeom>
          <a:noFill/>
          <a:ln w="9525">
            <a:noFill/>
          </a:ln>
        </p:spPr>
        <p:txBody>
          <a:bodyPr wrap="square">
            <a:spAutoFit/>
          </a:bodyPr>
          <a:p>
            <a:r>
              <a:rPr lang="zh-CN" altLang="en-US" sz="2800" dirty="0">
                <a:latin typeface="Times New Roman" panose="02020603050405020304" pitchFamily="18" charset="0"/>
              </a:rPr>
              <a:t>求任一插值点</a:t>
            </a:r>
            <a:r>
              <a:rPr lang="en-US" altLang="zh-CN" sz="2800" dirty="0">
                <a:latin typeface="Times New Roman" panose="02020603050405020304" pitchFamily="18" charset="0"/>
              </a:rPr>
              <a:t>                        </a:t>
            </a:r>
            <a:r>
              <a:rPr lang="zh-CN" altLang="en-US" sz="2800" dirty="0">
                <a:latin typeface="Times New Roman" panose="02020603050405020304" pitchFamily="18" charset="0"/>
                <a:ea typeface="宋体" panose="02010600030101010101" pitchFamily="2" charset="-122"/>
              </a:rPr>
              <a:t>的值</a:t>
            </a:r>
            <a:endParaRPr lang="en-US" altLang="zh-CN" sz="2800" b="0" baseline="30000" dirty="0">
              <a:solidFill>
                <a:schemeClr val="tx1"/>
              </a:solidFill>
              <a:uFillTx/>
              <a:latin typeface="Times New Roman" panose="02020603050405020304" pitchFamily="18" charset="0"/>
              <a:ea typeface="宋体" panose="02010600030101010101" pitchFamily="2" charset="-122"/>
              <a:cs typeface="Arial" panose="020B0604020202020204" pitchFamily="34" charset="0"/>
            </a:endParaRPr>
          </a:p>
        </p:txBody>
      </p:sp>
      <p:graphicFrame>
        <p:nvGraphicFramePr>
          <p:cNvPr id="13" name="对象 12"/>
          <p:cNvGraphicFramePr/>
          <p:nvPr/>
        </p:nvGraphicFramePr>
        <p:xfrm>
          <a:off x="3103245" y="3391535"/>
          <a:ext cx="2000250" cy="617220"/>
        </p:xfrm>
        <a:graphic>
          <a:graphicData uri="http://schemas.openxmlformats.org/presentationml/2006/ole">
            <mc:AlternateContent xmlns:mc="http://schemas.openxmlformats.org/markup-compatibility/2006">
              <mc:Choice xmlns:v="urn:schemas-microsoft-com:vml" Requires="v">
                <p:oleObj spid="_x0000_s14" name="" r:id="rId3" imgW="1783715" imgH="804545" progId="Equation.KSEE3">
                  <p:embed/>
                </p:oleObj>
              </mc:Choice>
              <mc:Fallback>
                <p:oleObj name="" r:id="rId3" imgW="1783715" imgH="804545" progId="Equation.KSEE3">
                  <p:embed/>
                  <p:pic>
                    <p:nvPicPr>
                      <p:cNvPr id="0" name="图片 13"/>
                      <p:cNvPicPr/>
                      <p:nvPr/>
                    </p:nvPicPr>
                    <p:blipFill>
                      <a:blip r:embed="rId4"/>
                      <a:stretch>
                        <a:fillRect/>
                      </a:stretch>
                    </p:blipFill>
                    <p:spPr>
                      <a:xfrm>
                        <a:off x="3103245" y="3391535"/>
                        <a:ext cx="2000250" cy="617220"/>
                      </a:xfrm>
                      <a:prstGeom prst="rect">
                        <a:avLst/>
                      </a:prstGeom>
                    </p:spPr>
                  </p:pic>
                </p:oleObj>
              </mc:Fallback>
            </mc:AlternateContent>
          </a:graphicData>
        </a:graphic>
      </p:graphicFrame>
      <p:graphicFrame>
        <p:nvGraphicFramePr>
          <p:cNvPr id="53262" name="对象 53261"/>
          <p:cNvGraphicFramePr/>
          <p:nvPr/>
        </p:nvGraphicFramePr>
        <p:xfrm>
          <a:off x="5854542" y="3437255"/>
          <a:ext cx="766445" cy="571500"/>
        </p:xfrm>
        <a:graphic>
          <a:graphicData uri="http://schemas.openxmlformats.org/presentationml/2006/ole">
            <mc:AlternateContent xmlns:mc="http://schemas.openxmlformats.org/markup-compatibility/2006">
              <mc:Choice xmlns:v="urn:schemas-microsoft-com:vml" Requires="v">
                <p:oleObj spid="_x0000_s3079" name="" r:id="rId5" imgW="215900" imgH="228600" progId="Equation.3">
                  <p:embed/>
                </p:oleObj>
              </mc:Choice>
              <mc:Fallback>
                <p:oleObj name="" r:id="rId5" imgW="215900" imgH="228600" progId="Equation.3">
                  <p:embed/>
                  <p:pic>
                    <p:nvPicPr>
                      <p:cNvPr id="0" name="图片 3078"/>
                      <p:cNvPicPr/>
                      <p:nvPr/>
                    </p:nvPicPr>
                    <p:blipFill>
                      <a:blip r:embed="rId6"/>
                      <a:stretch>
                        <a:fillRect/>
                      </a:stretch>
                    </p:blipFill>
                    <p:spPr>
                      <a:xfrm>
                        <a:off x="5854542" y="3437255"/>
                        <a:ext cx="766445" cy="571500"/>
                      </a:xfrm>
                      <a:prstGeom prst="rect">
                        <a:avLst/>
                      </a:prstGeom>
                      <a:noFill/>
                      <a:ln w="38100">
                        <a:noFill/>
                        <a:miter/>
                      </a:ln>
                    </p:spPr>
                  </p:pic>
                </p:oleObj>
              </mc:Fallback>
            </mc:AlternateContent>
          </a:graphicData>
        </a:graphic>
      </p:graphicFrame>
      <p:grpSp>
        <p:nvGrpSpPr>
          <p:cNvPr id="53263" name="组合 53262"/>
          <p:cNvGrpSpPr/>
          <p:nvPr/>
        </p:nvGrpSpPr>
        <p:grpSpPr>
          <a:xfrm>
            <a:off x="1606550" y="3883025"/>
            <a:ext cx="4419600" cy="2781300"/>
            <a:chOff x="624" y="2352"/>
            <a:chExt cx="2784" cy="1752"/>
          </a:xfrm>
        </p:grpSpPr>
        <p:sp>
          <p:nvSpPr>
            <p:cNvPr id="53264" name="直接连接符 53263"/>
            <p:cNvSpPr/>
            <p:nvPr/>
          </p:nvSpPr>
          <p:spPr>
            <a:xfrm flipV="1">
              <a:off x="960" y="2352"/>
              <a:ext cx="0" cy="1392"/>
            </a:xfrm>
            <a:prstGeom prst="line">
              <a:avLst/>
            </a:prstGeom>
            <a:ln w="9525" cap="flat" cmpd="sng">
              <a:solidFill>
                <a:schemeClr val="tx1"/>
              </a:solidFill>
              <a:prstDash val="solid"/>
              <a:headEnd type="none" w="med" len="med"/>
              <a:tailEnd type="triangle" w="med" len="med"/>
            </a:ln>
          </p:spPr>
        </p:sp>
        <p:sp>
          <p:nvSpPr>
            <p:cNvPr id="53265" name="直接连接符 53264"/>
            <p:cNvSpPr/>
            <p:nvPr/>
          </p:nvSpPr>
          <p:spPr>
            <a:xfrm>
              <a:off x="960" y="3744"/>
              <a:ext cx="2448" cy="0"/>
            </a:xfrm>
            <a:prstGeom prst="line">
              <a:avLst/>
            </a:prstGeom>
            <a:ln w="9525" cap="flat" cmpd="sng">
              <a:solidFill>
                <a:schemeClr val="tx1"/>
              </a:solidFill>
              <a:prstDash val="solid"/>
              <a:headEnd type="none" w="med" len="med"/>
              <a:tailEnd type="triangle" w="med" len="med"/>
            </a:ln>
          </p:spPr>
        </p:sp>
        <p:sp>
          <p:nvSpPr>
            <p:cNvPr id="53266" name="文本框 53265"/>
            <p:cNvSpPr txBox="1"/>
            <p:nvPr/>
          </p:nvSpPr>
          <p:spPr>
            <a:xfrm>
              <a:off x="1152" y="3216"/>
              <a:ext cx="384" cy="290"/>
            </a:xfrm>
            <a:prstGeom prst="rect">
              <a:avLst/>
            </a:prstGeom>
            <a:noFill/>
            <a:ln w="9525">
              <a:noFill/>
            </a:ln>
          </p:spPr>
          <p:txBody>
            <a:bodyPr>
              <a:spAutoFit/>
            </a:bodyPr>
            <a:p>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sp>
          <p:nvSpPr>
            <p:cNvPr id="53267" name="文本框 53266"/>
            <p:cNvSpPr txBox="1"/>
            <p:nvPr/>
          </p:nvSpPr>
          <p:spPr>
            <a:xfrm>
              <a:off x="1488" y="2928"/>
              <a:ext cx="384" cy="290"/>
            </a:xfrm>
            <a:prstGeom prst="rect">
              <a:avLst/>
            </a:prstGeom>
            <a:noFill/>
            <a:ln w="9525">
              <a:noFill/>
            </a:ln>
          </p:spPr>
          <p:txBody>
            <a:bodyPr>
              <a:spAutoFit/>
            </a:bodyPr>
            <a:p>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sp>
          <p:nvSpPr>
            <p:cNvPr id="53268" name="文本框 53267"/>
            <p:cNvSpPr txBox="1"/>
            <p:nvPr/>
          </p:nvSpPr>
          <p:spPr>
            <a:xfrm>
              <a:off x="1968" y="2784"/>
              <a:ext cx="384" cy="290"/>
            </a:xfrm>
            <a:prstGeom prst="rect">
              <a:avLst/>
            </a:prstGeom>
            <a:noFill/>
            <a:ln w="9525">
              <a:noFill/>
            </a:ln>
          </p:spPr>
          <p:txBody>
            <a:bodyPr>
              <a:spAutoFit/>
            </a:bodyPr>
            <a:p>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sp>
          <p:nvSpPr>
            <p:cNvPr id="53269" name="文本框 53268"/>
            <p:cNvSpPr txBox="1"/>
            <p:nvPr/>
          </p:nvSpPr>
          <p:spPr>
            <a:xfrm>
              <a:off x="2880" y="2928"/>
              <a:ext cx="384" cy="290"/>
            </a:xfrm>
            <a:prstGeom prst="rect">
              <a:avLst/>
            </a:prstGeom>
            <a:noFill/>
            <a:ln w="9525">
              <a:noFill/>
            </a:ln>
          </p:spPr>
          <p:txBody>
            <a:bodyPr>
              <a:spAutoFit/>
            </a:bodyPr>
            <a:p>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sp>
          <p:nvSpPr>
            <p:cNvPr id="53270" name="文本框 53269"/>
            <p:cNvSpPr txBox="1"/>
            <p:nvPr/>
          </p:nvSpPr>
          <p:spPr>
            <a:xfrm>
              <a:off x="2448" y="2784"/>
              <a:ext cx="384" cy="290"/>
            </a:xfrm>
            <a:prstGeom prst="rect">
              <a:avLst/>
            </a:prstGeom>
            <a:noFill/>
            <a:ln w="9525">
              <a:noFill/>
            </a:ln>
          </p:spPr>
          <p:txBody>
            <a:bodyPr>
              <a:spAutoFit/>
            </a:bodyPr>
            <a:p>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sp>
          <p:nvSpPr>
            <p:cNvPr id="53271" name="直接连接符 53270"/>
            <p:cNvSpPr/>
            <p:nvPr/>
          </p:nvSpPr>
          <p:spPr>
            <a:xfrm>
              <a:off x="1248" y="3360"/>
              <a:ext cx="0" cy="384"/>
            </a:xfrm>
            <a:prstGeom prst="line">
              <a:avLst/>
            </a:prstGeom>
            <a:ln w="9525" cap="flat" cmpd="sng">
              <a:solidFill>
                <a:schemeClr val="tx1"/>
              </a:solidFill>
              <a:prstDash val="dash"/>
              <a:headEnd type="none" w="med" len="med"/>
              <a:tailEnd type="none" w="med" len="med"/>
            </a:ln>
          </p:spPr>
        </p:sp>
        <p:sp>
          <p:nvSpPr>
            <p:cNvPr id="53272" name="直接连接符 53271"/>
            <p:cNvSpPr/>
            <p:nvPr/>
          </p:nvSpPr>
          <p:spPr>
            <a:xfrm>
              <a:off x="1584" y="3072"/>
              <a:ext cx="0" cy="672"/>
            </a:xfrm>
            <a:prstGeom prst="line">
              <a:avLst/>
            </a:prstGeom>
            <a:ln w="9525" cap="flat" cmpd="sng">
              <a:solidFill>
                <a:schemeClr val="tx1"/>
              </a:solidFill>
              <a:prstDash val="dash"/>
              <a:headEnd type="none" w="med" len="med"/>
              <a:tailEnd type="none" w="med" len="med"/>
            </a:ln>
          </p:spPr>
        </p:sp>
        <p:sp>
          <p:nvSpPr>
            <p:cNvPr id="53273" name="直接连接符 53272"/>
            <p:cNvSpPr/>
            <p:nvPr/>
          </p:nvSpPr>
          <p:spPr>
            <a:xfrm>
              <a:off x="2976" y="3072"/>
              <a:ext cx="0" cy="672"/>
            </a:xfrm>
            <a:prstGeom prst="line">
              <a:avLst/>
            </a:prstGeom>
            <a:ln w="9525" cap="flat" cmpd="sng">
              <a:solidFill>
                <a:schemeClr val="tx1"/>
              </a:solidFill>
              <a:prstDash val="dash"/>
              <a:headEnd type="none" w="med" len="med"/>
              <a:tailEnd type="none" w="med" len="med"/>
            </a:ln>
          </p:spPr>
        </p:sp>
        <p:sp>
          <p:nvSpPr>
            <p:cNvPr id="53274" name="直接连接符 53273"/>
            <p:cNvSpPr/>
            <p:nvPr/>
          </p:nvSpPr>
          <p:spPr>
            <a:xfrm flipH="1">
              <a:off x="960" y="3360"/>
              <a:ext cx="288" cy="0"/>
            </a:xfrm>
            <a:prstGeom prst="line">
              <a:avLst/>
            </a:prstGeom>
            <a:ln w="9525" cap="flat" cmpd="sng">
              <a:solidFill>
                <a:schemeClr val="tx1"/>
              </a:solidFill>
              <a:prstDash val="dash"/>
              <a:headEnd type="none" w="med" len="med"/>
              <a:tailEnd type="none" w="med" len="med"/>
            </a:ln>
          </p:spPr>
        </p:sp>
        <p:sp>
          <p:nvSpPr>
            <p:cNvPr id="53275" name="直接连接符 53274"/>
            <p:cNvSpPr/>
            <p:nvPr/>
          </p:nvSpPr>
          <p:spPr>
            <a:xfrm flipH="1">
              <a:off x="960" y="3072"/>
              <a:ext cx="624" cy="0"/>
            </a:xfrm>
            <a:prstGeom prst="line">
              <a:avLst/>
            </a:prstGeom>
            <a:ln w="9525" cap="flat" cmpd="sng">
              <a:solidFill>
                <a:schemeClr val="tx1"/>
              </a:solidFill>
              <a:prstDash val="dash"/>
              <a:headEnd type="none" w="med" len="med"/>
              <a:tailEnd type="none" w="med" len="med"/>
            </a:ln>
          </p:spPr>
        </p:sp>
        <p:sp>
          <p:nvSpPr>
            <p:cNvPr id="53276" name="文本框 53275"/>
            <p:cNvSpPr txBox="1"/>
            <p:nvPr/>
          </p:nvSpPr>
          <p:spPr>
            <a:xfrm>
              <a:off x="1152" y="3744"/>
              <a:ext cx="192" cy="290"/>
            </a:xfrm>
            <a:prstGeom prst="rect">
              <a:avLst/>
            </a:prstGeom>
            <a:noFill/>
            <a:ln w="9525">
              <a:noFill/>
            </a:ln>
          </p:spPr>
          <p:txBody>
            <a:bodyPr>
              <a:spAutoFit/>
            </a:bodyPr>
            <a:p>
              <a:endParaRPr sz="2400" b="0" dirty="0">
                <a:latin typeface="Times New Roman" panose="02020603050405020304" pitchFamily="18" charset="0"/>
              </a:endParaRPr>
            </a:p>
          </p:txBody>
        </p:sp>
        <p:graphicFrame>
          <p:nvGraphicFramePr>
            <p:cNvPr id="53277" name="对象 53276"/>
            <p:cNvGraphicFramePr/>
            <p:nvPr/>
          </p:nvGraphicFramePr>
          <p:xfrm>
            <a:off x="1065" y="3648"/>
            <a:ext cx="327" cy="456"/>
          </p:xfrm>
          <a:graphic>
            <a:graphicData uri="http://schemas.openxmlformats.org/presentationml/2006/ole">
              <mc:AlternateContent xmlns:mc="http://schemas.openxmlformats.org/markup-compatibility/2006">
                <mc:Choice xmlns:v="urn:schemas-microsoft-com:vml" Requires="v">
                  <p:oleObj spid="_x0000_s3076" name="" r:id="rId7" imgW="165100" imgH="228600" progId="Equation.3">
                    <p:embed/>
                  </p:oleObj>
                </mc:Choice>
                <mc:Fallback>
                  <p:oleObj name="" r:id="rId7" imgW="165100" imgH="228600" progId="Equation.3">
                    <p:embed/>
                    <p:pic>
                      <p:nvPicPr>
                        <p:cNvPr id="0" name="图片 3075"/>
                        <p:cNvPicPr/>
                        <p:nvPr/>
                      </p:nvPicPr>
                      <p:blipFill>
                        <a:blip r:embed="rId8"/>
                        <a:stretch>
                          <a:fillRect/>
                        </a:stretch>
                      </p:blipFill>
                      <p:spPr>
                        <a:xfrm>
                          <a:off x="1065" y="3648"/>
                          <a:ext cx="327" cy="456"/>
                        </a:xfrm>
                        <a:prstGeom prst="rect">
                          <a:avLst/>
                        </a:prstGeom>
                        <a:noFill/>
                        <a:ln w="38100">
                          <a:noFill/>
                          <a:miter/>
                        </a:ln>
                      </p:spPr>
                    </p:pic>
                  </p:oleObj>
                </mc:Fallback>
              </mc:AlternateContent>
            </a:graphicData>
          </a:graphic>
        </p:graphicFrame>
        <p:graphicFrame>
          <p:nvGraphicFramePr>
            <p:cNvPr id="53278" name="对象 53277"/>
            <p:cNvGraphicFramePr/>
            <p:nvPr/>
          </p:nvGraphicFramePr>
          <p:xfrm>
            <a:off x="1461" y="3662"/>
            <a:ext cx="302" cy="428"/>
          </p:xfrm>
          <a:graphic>
            <a:graphicData uri="http://schemas.openxmlformats.org/presentationml/2006/ole">
              <mc:AlternateContent xmlns:mc="http://schemas.openxmlformats.org/markup-compatibility/2006">
                <mc:Choice xmlns:v="urn:schemas-microsoft-com:vml" Requires="v">
                  <p:oleObj spid="_x0000_s3077" name="" r:id="rId9" imgW="152400" imgH="215900" progId="Equation.3">
                    <p:embed/>
                  </p:oleObj>
                </mc:Choice>
                <mc:Fallback>
                  <p:oleObj name="" r:id="rId9" imgW="152400" imgH="215900" progId="Equation.3">
                    <p:embed/>
                    <p:pic>
                      <p:nvPicPr>
                        <p:cNvPr id="0" name="图片 3076"/>
                        <p:cNvPicPr/>
                        <p:nvPr/>
                      </p:nvPicPr>
                      <p:blipFill>
                        <a:blip r:embed="rId10"/>
                        <a:stretch>
                          <a:fillRect/>
                        </a:stretch>
                      </p:blipFill>
                      <p:spPr>
                        <a:xfrm>
                          <a:off x="1461" y="3662"/>
                          <a:ext cx="302" cy="428"/>
                        </a:xfrm>
                        <a:prstGeom prst="rect">
                          <a:avLst/>
                        </a:prstGeom>
                        <a:noFill/>
                        <a:ln w="38100">
                          <a:noFill/>
                          <a:miter/>
                        </a:ln>
                      </p:spPr>
                    </p:pic>
                  </p:oleObj>
                </mc:Fallback>
              </mc:AlternateContent>
            </a:graphicData>
          </a:graphic>
        </p:graphicFrame>
        <p:graphicFrame>
          <p:nvGraphicFramePr>
            <p:cNvPr id="53279" name="对象 53278"/>
            <p:cNvGraphicFramePr/>
            <p:nvPr/>
          </p:nvGraphicFramePr>
          <p:xfrm>
            <a:off x="2820" y="3648"/>
            <a:ext cx="352" cy="456"/>
          </p:xfrm>
          <a:graphic>
            <a:graphicData uri="http://schemas.openxmlformats.org/presentationml/2006/ole">
              <mc:AlternateContent xmlns:mc="http://schemas.openxmlformats.org/markup-compatibility/2006">
                <mc:Choice xmlns:v="urn:schemas-microsoft-com:vml" Requires="v">
                  <p:oleObj spid="_x0000_s3080" name="" r:id="rId11" imgW="177800" imgH="227965" progId="Equation.3">
                    <p:embed/>
                  </p:oleObj>
                </mc:Choice>
                <mc:Fallback>
                  <p:oleObj name="" r:id="rId11" imgW="177800" imgH="227965" progId="Equation.3">
                    <p:embed/>
                    <p:pic>
                      <p:nvPicPr>
                        <p:cNvPr id="0" name="图片 3079"/>
                        <p:cNvPicPr/>
                        <p:nvPr/>
                      </p:nvPicPr>
                      <p:blipFill>
                        <a:blip r:embed="rId12"/>
                        <a:stretch>
                          <a:fillRect/>
                        </a:stretch>
                      </p:blipFill>
                      <p:spPr>
                        <a:xfrm>
                          <a:off x="2820" y="3648"/>
                          <a:ext cx="352" cy="456"/>
                        </a:xfrm>
                        <a:prstGeom prst="rect">
                          <a:avLst/>
                        </a:prstGeom>
                        <a:noFill/>
                        <a:ln w="38100">
                          <a:noFill/>
                          <a:miter/>
                        </a:ln>
                      </p:spPr>
                    </p:pic>
                  </p:oleObj>
                </mc:Fallback>
              </mc:AlternateContent>
            </a:graphicData>
          </a:graphic>
        </p:graphicFrame>
        <p:graphicFrame>
          <p:nvGraphicFramePr>
            <p:cNvPr id="53280" name="对象 53279"/>
            <p:cNvGraphicFramePr/>
            <p:nvPr/>
          </p:nvGraphicFramePr>
          <p:xfrm>
            <a:off x="624" y="3168"/>
            <a:ext cx="336" cy="432"/>
          </p:xfrm>
          <a:graphic>
            <a:graphicData uri="http://schemas.openxmlformats.org/presentationml/2006/ole">
              <mc:AlternateContent xmlns:mc="http://schemas.openxmlformats.org/markup-compatibility/2006">
                <mc:Choice xmlns:v="urn:schemas-microsoft-com:vml" Requires="v">
                  <p:oleObj spid="_x0000_s3082" name="" r:id="rId13" imgW="177800" imgH="227965" progId="Equation.3">
                    <p:embed/>
                  </p:oleObj>
                </mc:Choice>
                <mc:Fallback>
                  <p:oleObj name="" r:id="rId13" imgW="177800" imgH="227965" progId="Equation.3">
                    <p:embed/>
                    <p:pic>
                      <p:nvPicPr>
                        <p:cNvPr id="0" name="图片 3081"/>
                        <p:cNvPicPr/>
                        <p:nvPr/>
                      </p:nvPicPr>
                      <p:blipFill>
                        <a:blip r:embed="rId14"/>
                        <a:stretch>
                          <a:fillRect/>
                        </a:stretch>
                      </p:blipFill>
                      <p:spPr>
                        <a:xfrm>
                          <a:off x="624" y="3168"/>
                          <a:ext cx="336" cy="432"/>
                        </a:xfrm>
                        <a:prstGeom prst="rect">
                          <a:avLst/>
                        </a:prstGeom>
                        <a:noFill/>
                        <a:ln w="38100">
                          <a:noFill/>
                          <a:miter/>
                        </a:ln>
                      </p:spPr>
                    </p:pic>
                  </p:oleObj>
                </mc:Fallback>
              </mc:AlternateContent>
            </a:graphicData>
          </a:graphic>
        </p:graphicFrame>
        <p:graphicFrame>
          <p:nvGraphicFramePr>
            <p:cNvPr id="53281" name="对象 53280"/>
            <p:cNvGraphicFramePr/>
            <p:nvPr/>
          </p:nvGraphicFramePr>
          <p:xfrm>
            <a:off x="636" y="2846"/>
            <a:ext cx="328" cy="428"/>
          </p:xfrm>
          <a:graphic>
            <a:graphicData uri="http://schemas.openxmlformats.org/presentationml/2006/ole">
              <mc:AlternateContent xmlns:mc="http://schemas.openxmlformats.org/markup-compatibility/2006">
                <mc:Choice xmlns:v="urn:schemas-microsoft-com:vml" Requires="v">
                  <p:oleObj spid="_x0000_s3083" name="" r:id="rId15" imgW="165100" imgH="215900" progId="Equation.3">
                    <p:embed/>
                  </p:oleObj>
                </mc:Choice>
                <mc:Fallback>
                  <p:oleObj name="" r:id="rId15" imgW="165100" imgH="215900" progId="Equation.3">
                    <p:embed/>
                    <p:pic>
                      <p:nvPicPr>
                        <p:cNvPr id="0" name="图片 3082"/>
                        <p:cNvPicPr/>
                        <p:nvPr/>
                      </p:nvPicPr>
                      <p:blipFill>
                        <a:blip r:embed="rId16"/>
                        <a:stretch>
                          <a:fillRect/>
                        </a:stretch>
                      </p:blipFill>
                      <p:spPr>
                        <a:xfrm>
                          <a:off x="636" y="2846"/>
                          <a:ext cx="328" cy="428"/>
                        </a:xfrm>
                        <a:prstGeom prst="rect">
                          <a:avLst/>
                        </a:prstGeom>
                        <a:noFill/>
                        <a:ln w="38100">
                          <a:noFill/>
                          <a:miter/>
                        </a:ln>
                      </p:spPr>
                    </p:pic>
                  </p:oleObj>
                </mc:Fallback>
              </mc:AlternateContent>
            </a:graphicData>
          </a:graphic>
        </p:graphicFrame>
      </p:grpSp>
      <p:sp>
        <p:nvSpPr>
          <p:cNvPr id="53283" name="文本框 53282"/>
          <p:cNvSpPr txBox="1"/>
          <p:nvPr/>
        </p:nvSpPr>
        <p:spPr>
          <a:xfrm>
            <a:off x="7696200" y="3810000"/>
            <a:ext cx="2590800" cy="2245360"/>
          </a:xfrm>
          <a:prstGeom prst="rect">
            <a:avLst/>
          </a:prstGeom>
          <a:noFill/>
          <a:ln w="9525">
            <a:noFill/>
          </a:ln>
        </p:spPr>
        <p:txBody>
          <a:bodyPr>
            <a:spAutoFit/>
          </a:bodyPr>
          <a:p>
            <a:r>
              <a:rPr lang="zh-CN" altLang="en-US" sz="2800" dirty="0">
                <a:latin typeface="Times New Roman" panose="02020603050405020304" pitchFamily="18" charset="0"/>
                <a:ea typeface="魏碑" pitchFamily="49" charset="-122"/>
              </a:rPr>
              <a:t>节点可视为由</a:t>
            </a:r>
            <a:r>
              <a:rPr lang="en-US" altLang="zh-CN" sz="2800" i="1" dirty="0">
                <a:latin typeface="Times New Roman" panose="02020603050405020304" pitchFamily="18" charset="0"/>
                <a:ea typeface="魏碑" pitchFamily="49" charset="-122"/>
              </a:rPr>
              <a:t>y</a:t>
            </a:r>
            <a:r>
              <a:rPr lang="en-US" altLang="zh-CN" sz="2800" dirty="0">
                <a:latin typeface="Times New Roman" panose="02020603050405020304" pitchFamily="18" charset="0"/>
                <a:ea typeface="魏碑" pitchFamily="49" charset="-122"/>
              </a:rPr>
              <a:t>=</a:t>
            </a:r>
            <a:r>
              <a:rPr lang="en-US" altLang="zh-CN" sz="2800" i="1" dirty="0">
                <a:latin typeface="Times New Roman" panose="02020603050405020304" pitchFamily="18" charset="0"/>
                <a:ea typeface="魏碑" pitchFamily="49" charset="-122"/>
              </a:rPr>
              <a:t>g</a:t>
            </a:r>
            <a:r>
              <a:rPr lang="en-US" altLang="zh-CN" sz="2800" dirty="0">
                <a:latin typeface="Times New Roman" panose="02020603050405020304" pitchFamily="18" charset="0"/>
                <a:ea typeface="魏碑" pitchFamily="49" charset="-122"/>
              </a:rPr>
              <a:t>(</a:t>
            </a:r>
            <a:r>
              <a:rPr lang="en-US" altLang="zh-CN" sz="2800" i="1" dirty="0">
                <a:latin typeface="Times New Roman" panose="02020603050405020304" pitchFamily="18" charset="0"/>
                <a:ea typeface="魏碑" pitchFamily="49" charset="-122"/>
              </a:rPr>
              <a:t>x</a:t>
            </a:r>
            <a:r>
              <a:rPr lang="en-US" altLang="zh-CN" sz="2800" dirty="0">
                <a:latin typeface="Times New Roman" panose="02020603050405020304" pitchFamily="18" charset="0"/>
                <a:ea typeface="魏碑" pitchFamily="49" charset="-122"/>
              </a:rPr>
              <a:t>)</a:t>
            </a:r>
            <a:r>
              <a:rPr lang="zh-CN" altLang="en-US" sz="2800" dirty="0">
                <a:latin typeface="Times New Roman" panose="02020603050405020304" pitchFamily="18" charset="0"/>
                <a:ea typeface="魏碑" pitchFamily="49" charset="-122"/>
              </a:rPr>
              <a:t>产生，</a:t>
            </a:r>
            <a:r>
              <a:rPr lang="en-US" altLang="zh-CN" sz="2800" i="1" dirty="0">
                <a:latin typeface="Times New Roman" panose="02020603050405020304" pitchFamily="18" charset="0"/>
                <a:ea typeface="魏碑" pitchFamily="49" charset="-122"/>
              </a:rPr>
              <a:t>g</a:t>
            </a:r>
            <a:r>
              <a:rPr lang="zh-CN" altLang="en-US" sz="2800" dirty="0">
                <a:latin typeface="Times New Roman" panose="02020603050405020304" pitchFamily="18" charset="0"/>
                <a:ea typeface="魏碑" pitchFamily="49" charset="-122"/>
              </a:rPr>
              <a:t>表达式复杂，或无封闭形式或未知。</a:t>
            </a:r>
            <a:endParaRPr lang="zh-CN" altLang="en-US" sz="2800" dirty="0">
              <a:latin typeface="Times New Roman" panose="02020603050405020304" pitchFamily="18" charset="0"/>
              <a:ea typeface="魏碑"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63"/>
                                        </p:tgtEl>
                                        <p:attrNameLst>
                                          <p:attrName>style.visibility</p:attrName>
                                        </p:attrNameLst>
                                      </p:cBhvr>
                                      <p:to>
                                        <p:strVal val="visible"/>
                                      </p:to>
                                    </p:set>
                                    <p:anim calcmode="lin" valueType="num">
                                      <p:cBhvr additive="base">
                                        <p:cTn id="13" dur="500" fill="hold"/>
                                        <p:tgtEl>
                                          <p:spTgt spid="53263"/>
                                        </p:tgtEl>
                                        <p:attrNameLst>
                                          <p:attrName>ppt_x</p:attrName>
                                        </p:attrNameLst>
                                      </p:cBhvr>
                                      <p:tavLst>
                                        <p:tav tm="0">
                                          <p:val>
                                            <p:strVal val="#ppt_x"/>
                                          </p:val>
                                        </p:tav>
                                        <p:tav tm="100000">
                                          <p:val>
                                            <p:strVal val="#ppt_x"/>
                                          </p:val>
                                        </p:tav>
                                      </p:tavLst>
                                    </p:anim>
                                    <p:anim calcmode="lin" valueType="num">
                                      <p:cBhvr additive="base">
                                        <p:cTn id="14" dur="500" fill="hold"/>
                                        <p:tgtEl>
                                          <p:spTgt spid="532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152650" y="1094105"/>
          <a:ext cx="8335645" cy="5202555"/>
        </p:xfrm>
        <a:graphic>
          <a:graphicData uri="http://schemas.openxmlformats.org/presentationml/2006/ole">
            <mc:AlternateContent xmlns:mc="http://schemas.openxmlformats.org/markup-compatibility/2006">
              <mc:Choice xmlns:v="urn:schemas-microsoft-com:vml" Requires="v">
                <p:oleObj spid="_x0000_s3" name="" r:id="rId1" imgW="4876800" imgH="3009900" progId="Paint.Picture">
                  <p:embed/>
                </p:oleObj>
              </mc:Choice>
              <mc:Fallback>
                <p:oleObj name="" r:id="rId1" imgW="4876800" imgH="3009900" progId="Paint.Picture">
                  <p:embed/>
                  <p:pic>
                    <p:nvPicPr>
                      <p:cNvPr id="0" name="图片 2"/>
                      <p:cNvPicPr/>
                      <p:nvPr/>
                    </p:nvPicPr>
                    <p:blipFill>
                      <a:blip r:embed="rId2"/>
                      <a:stretch>
                        <a:fillRect/>
                      </a:stretch>
                    </p:blipFill>
                    <p:spPr>
                      <a:xfrm>
                        <a:off x="2152650" y="1094105"/>
                        <a:ext cx="8335645" cy="5202555"/>
                      </a:xfrm>
                      <a:prstGeom prst="rect">
                        <a:avLst/>
                      </a:prstGeom>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1595755" y="189865"/>
          <a:ext cx="8818245" cy="6402070"/>
        </p:xfrm>
        <a:graphic>
          <a:graphicData uri="http://schemas.openxmlformats.org/presentationml/2006/ole">
            <mc:AlternateContent xmlns:mc="http://schemas.openxmlformats.org/markup-compatibility/2006">
              <mc:Choice xmlns:v="urn:schemas-microsoft-com:vml" Requires="v">
                <p:oleObj spid="_x0000_s3" name="" r:id="rId1" imgW="8629650" imgH="6320790" progId="Paint.Picture">
                  <p:embed/>
                </p:oleObj>
              </mc:Choice>
              <mc:Fallback>
                <p:oleObj name="" r:id="rId1" imgW="8629650" imgH="6320790" progId="Paint.Picture">
                  <p:embed/>
                  <p:pic>
                    <p:nvPicPr>
                      <p:cNvPr id="0" name="图片 2"/>
                      <p:cNvPicPr/>
                      <p:nvPr/>
                    </p:nvPicPr>
                    <p:blipFill>
                      <a:blip r:embed="rId2"/>
                      <a:stretch>
                        <a:fillRect/>
                      </a:stretch>
                    </p:blipFill>
                    <p:spPr>
                      <a:xfrm>
                        <a:off x="1595755" y="189865"/>
                        <a:ext cx="8818245" cy="64020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7" name="矩形 67586"/>
          <p:cNvSpPr/>
          <p:nvPr/>
        </p:nvSpPr>
        <p:spPr>
          <a:xfrm>
            <a:off x="621665" y="1089660"/>
            <a:ext cx="3441700" cy="460375"/>
          </a:xfrm>
          <a:prstGeom prst="rect">
            <a:avLst/>
          </a:prstGeom>
          <a:solidFill>
            <a:srgbClr val="FFCC99"/>
          </a:solidFill>
          <a:ln w="9525">
            <a:noFill/>
          </a:ln>
        </p:spPr>
        <p:txBody>
          <a:bodyPr wrap="none" anchor="t" anchorCtr="0">
            <a:spAutoFit/>
          </a:bodyPr>
          <a:p>
            <a:pPr>
              <a:spcBef>
                <a:spcPct val="0"/>
              </a:spcBef>
            </a:pPr>
            <a:r>
              <a:rPr lang="zh-CN" altLang="en-US" sz="2400" b="1" dirty="0">
                <a:latin typeface="魏碑" pitchFamily="49" charset="-122"/>
                <a:ea typeface="魏碑" pitchFamily="49" charset="-122"/>
              </a:rPr>
              <a:t>拉格朗日</a:t>
            </a:r>
            <a:r>
              <a:rPr lang="en-US" altLang="zh-CN" sz="2400" b="1">
                <a:latin typeface="Times New Roman" panose="02020603050405020304" pitchFamily="18" charset="0"/>
                <a:ea typeface="魏碑" pitchFamily="49" charset="-122"/>
              </a:rPr>
              <a:t>(Lagrange)</a:t>
            </a:r>
            <a:r>
              <a:rPr lang="zh-CN" altLang="en-US" sz="2400" b="1" dirty="0">
                <a:latin typeface="Times New Roman" panose="02020603050405020304" pitchFamily="18" charset="0"/>
                <a:ea typeface="魏碑" pitchFamily="49" charset="-122"/>
              </a:rPr>
              <a:t>插值</a:t>
            </a:r>
            <a:endParaRPr lang="zh-CN" altLang="en-US" sz="2400" b="1" dirty="0">
              <a:latin typeface="魏碑" pitchFamily="49" charset="-122"/>
              <a:ea typeface="魏碑" pitchFamily="49" charset="-122"/>
            </a:endParaRPr>
          </a:p>
        </p:txBody>
      </p:sp>
      <p:sp>
        <p:nvSpPr>
          <p:cNvPr id="67593" name="文本框 67592"/>
          <p:cNvSpPr txBox="1"/>
          <p:nvPr/>
        </p:nvSpPr>
        <p:spPr>
          <a:xfrm>
            <a:off x="1302385" y="1704340"/>
            <a:ext cx="5042535" cy="460375"/>
          </a:xfrm>
          <a:prstGeom prst="rect">
            <a:avLst/>
          </a:prstGeom>
          <a:noFill/>
          <a:ln w="9525">
            <a:noFill/>
          </a:ln>
        </p:spPr>
        <p:txBody>
          <a:bodyPr wrap="none" anchor="t" anchorCtr="0">
            <a:spAutoFit/>
          </a:bodyPr>
          <a:p>
            <a:pPr>
              <a:spcBef>
                <a:spcPct val="0"/>
              </a:spcBef>
            </a:pPr>
            <a:r>
              <a:rPr lang="zh-CN" altLang="en-US" sz="2400" dirty="0">
                <a:latin typeface="Times New Roman" panose="02020603050405020304" pitchFamily="18" charset="0"/>
                <a:ea typeface="宋体" panose="02010600030101010101" pitchFamily="2" charset="-122"/>
              </a:rPr>
              <a:t>特别地，两点一次</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线性</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插值多项式</a:t>
            </a:r>
            <a:r>
              <a:rPr lang="en-US" altLang="zh-CN" sz="24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sp>
        <p:nvSpPr>
          <p:cNvPr id="67594" name="文本框 67593"/>
          <p:cNvSpPr txBox="1"/>
          <p:nvPr/>
        </p:nvSpPr>
        <p:spPr>
          <a:xfrm>
            <a:off x="3794125" y="3297238"/>
            <a:ext cx="309880" cy="460375"/>
          </a:xfrm>
          <a:prstGeom prst="rect">
            <a:avLst/>
          </a:prstGeom>
          <a:noFill/>
          <a:ln w="9525">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sp>
        <p:nvSpPr>
          <p:cNvPr id="67595" name="文本框 67594"/>
          <p:cNvSpPr txBox="1"/>
          <p:nvPr/>
        </p:nvSpPr>
        <p:spPr>
          <a:xfrm>
            <a:off x="3717925" y="3068638"/>
            <a:ext cx="309880" cy="460375"/>
          </a:xfrm>
          <a:prstGeom prst="rect">
            <a:avLst/>
          </a:prstGeom>
          <a:noFill/>
          <a:ln w="9525">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sp>
        <p:nvSpPr>
          <p:cNvPr id="67597" name="文本框 67596"/>
          <p:cNvSpPr txBox="1"/>
          <p:nvPr/>
        </p:nvSpPr>
        <p:spPr>
          <a:xfrm>
            <a:off x="4175125" y="3221038"/>
            <a:ext cx="309880" cy="460375"/>
          </a:xfrm>
          <a:prstGeom prst="rect">
            <a:avLst/>
          </a:prstGeom>
          <a:noFill/>
          <a:ln w="9525">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graphicFrame>
        <p:nvGraphicFramePr>
          <p:cNvPr id="67599" name="对象 67598"/>
          <p:cNvGraphicFramePr/>
          <p:nvPr/>
        </p:nvGraphicFramePr>
        <p:xfrm>
          <a:off x="6038850" y="3321050"/>
          <a:ext cx="112713" cy="214313"/>
        </p:xfrm>
        <a:graphic>
          <a:graphicData uri="http://schemas.openxmlformats.org/presentationml/2006/ole">
            <mc:AlternateContent xmlns:mc="http://schemas.openxmlformats.org/markup-compatibility/2006">
              <mc:Choice xmlns:v="urn:schemas-microsoft-com:vml" Requires="v">
                <p:oleObj spid="_x0000_s3096" name="" r:id="rId1" imgW="114300" imgH="215265" progId="Equation.3">
                  <p:embed/>
                </p:oleObj>
              </mc:Choice>
              <mc:Fallback>
                <p:oleObj name="" r:id="rId1" imgW="114300" imgH="215265" progId="Equation.3">
                  <p:embed/>
                  <p:pic>
                    <p:nvPicPr>
                      <p:cNvPr id="0" name="图片 3095"/>
                      <p:cNvPicPr/>
                      <p:nvPr/>
                    </p:nvPicPr>
                    <p:blipFill>
                      <a:blip r:embed="rId2"/>
                      <a:stretch>
                        <a:fillRect/>
                      </a:stretch>
                    </p:blipFill>
                    <p:spPr>
                      <a:xfrm>
                        <a:off x="6038850" y="3321050"/>
                        <a:ext cx="112713" cy="214313"/>
                      </a:xfrm>
                      <a:prstGeom prst="rect">
                        <a:avLst/>
                      </a:prstGeom>
                      <a:noFill/>
                      <a:ln w="38100">
                        <a:noFill/>
                        <a:miter/>
                      </a:ln>
                    </p:spPr>
                  </p:pic>
                </p:oleObj>
              </mc:Fallback>
            </mc:AlternateContent>
          </a:graphicData>
        </a:graphic>
      </p:graphicFrame>
      <p:graphicFrame>
        <p:nvGraphicFramePr>
          <p:cNvPr id="67600" name="对象 67599"/>
          <p:cNvGraphicFramePr/>
          <p:nvPr/>
        </p:nvGraphicFramePr>
        <p:xfrm>
          <a:off x="6038850" y="3321050"/>
          <a:ext cx="112713" cy="214313"/>
        </p:xfrm>
        <a:graphic>
          <a:graphicData uri="http://schemas.openxmlformats.org/presentationml/2006/ole">
            <mc:AlternateContent xmlns:mc="http://schemas.openxmlformats.org/markup-compatibility/2006">
              <mc:Choice xmlns:v="urn:schemas-microsoft-com:vml" Requires="v">
                <p:oleObj spid="_x0000_s3100" name="" r:id="rId3" imgW="114300" imgH="215265" progId="Equation.3">
                  <p:embed/>
                </p:oleObj>
              </mc:Choice>
              <mc:Fallback>
                <p:oleObj name="" r:id="rId3" imgW="114300" imgH="215265" progId="Equation.3">
                  <p:embed/>
                  <p:pic>
                    <p:nvPicPr>
                      <p:cNvPr id="0" name="图片 3099"/>
                      <p:cNvPicPr/>
                      <p:nvPr/>
                    </p:nvPicPr>
                    <p:blipFill>
                      <a:blip r:embed="rId2"/>
                      <a:stretch>
                        <a:fillRect/>
                      </a:stretch>
                    </p:blipFill>
                    <p:spPr>
                      <a:xfrm>
                        <a:off x="6038850" y="3321050"/>
                        <a:ext cx="112713" cy="214313"/>
                      </a:xfrm>
                      <a:prstGeom prst="rect">
                        <a:avLst/>
                      </a:prstGeom>
                      <a:noFill/>
                      <a:ln w="38100">
                        <a:noFill/>
                        <a:miter/>
                      </a:ln>
                    </p:spPr>
                  </p:pic>
                </p:oleObj>
              </mc:Fallback>
            </mc:AlternateContent>
          </a:graphicData>
        </a:graphic>
      </p:graphicFrame>
      <p:graphicFrame>
        <p:nvGraphicFramePr>
          <p:cNvPr id="67601" name="对象 67600"/>
          <p:cNvGraphicFramePr/>
          <p:nvPr/>
        </p:nvGraphicFramePr>
        <p:xfrm>
          <a:off x="6038850" y="3321050"/>
          <a:ext cx="112713" cy="214313"/>
        </p:xfrm>
        <a:graphic>
          <a:graphicData uri="http://schemas.openxmlformats.org/presentationml/2006/ole">
            <mc:AlternateContent xmlns:mc="http://schemas.openxmlformats.org/markup-compatibility/2006">
              <mc:Choice xmlns:v="urn:schemas-microsoft-com:vml" Requires="v">
                <p:oleObj spid="_x0000_s3098" name="" r:id="rId4" imgW="114300" imgH="215265" progId="Equation.3">
                  <p:embed/>
                </p:oleObj>
              </mc:Choice>
              <mc:Fallback>
                <p:oleObj name="" r:id="rId4" imgW="114300" imgH="215265" progId="Equation.3">
                  <p:embed/>
                  <p:pic>
                    <p:nvPicPr>
                      <p:cNvPr id="0" name="图片 3097"/>
                      <p:cNvPicPr/>
                      <p:nvPr/>
                    </p:nvPicPr>
                    <p:blipFill>
                      <a:blip r:embed="rId2"/>
                      <a:stretch>
                        <a:fillRect/>
                      </a:stretch>
                    </p:blipFill>
                    <p:spPr>
                      <a:xfrm>
                        <a:off x="6038850" y="3321050"/>
                        <a:ext cx="112713" cy="214313"/>
                      </a:xfrm>
                      <a:prstGeom prst="rect">
                        <a:avLst/>
                      </a:prstGeom>
                      <a:noFill/>
                      <a:ln w="38100">
                        <a:noFill/>
                        <a:miter/>
                      </a:ln>
                    </p:spPr>
                  </p:pic>
                </p:oleObj>
              </mc:Fallback>
            </mc:AlternateContent>
          </a:graphicData>
        </a:graphic>
      </p:graphicFrame>
      <p:sp>
        <p:nvSpPr>
          <p:cNvPr id="67602" name="文本框 67601"/>
          <p:cNvSpPr txBox="1"/>
          <p:nvPr/>
        </p:nvSpPr>
        <p:spPr>
          <a:xfrm>
            <a:off x="4403725" y="3297238"/>
            <a:ext cx="309880" cy="460375"/>
          </a:xfrm>
          <a:prstGeom prst="rect">
            <a:avLst/>
          </a:prstGeom>
          <a:noFill/>
          <a:ln w="9525">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graphicFrame>
        <p:nvGraphicFramePr>
          <p:cNvPr id="67603" name="对象 67602"/>
          <p:cNvGraphicFramePr/>
          <p:nvPr/>
        </p:nvGraphicFramePr>
        <p:xfrm>
          <a:off x="3276600" y="2057400"/>
          <a:ext cx="4495800" cy="1093788"/>
        </p:xfrm>
        <a:graphic>
          <a:graphicData uri="http://schemas.openxmlformats.org/presentationml/2006/ole">
            <mc:AlternateContent xmlns:mc="http://schemas.openxmlformats.org/markup-compatibility/2006">
              <mc:Choice xmlns:v="urn:schemas-microsoft-com:vml" Requires="v">
                <p:oleObj spid="_x0000_s3102" name="" r:id="rId5" imgW="1764665" imgH="431800" progId="Equation.3">
                  <p:embed/>
                </p:oleObj>
              </mc:Choice>
              <mc:Fallback>
                <p:oleObj name="" r:id="rId5" imgW="1764665" imgH="431800" progId="Equation.3">
                  <p:embed/>
                  <p:pic>
                    <p:nvPicPr>
                      <p:cNvPr id="0" name="图片 3101"/>
                      <p:cNvPicPr/>
                      <p:nvPr/>
                    </p:nvPicPr>
                    <p:blipFill>
                      <a:blip r:embed="rId6"/>
                      <a:stretch>
                        <a:fillRect/>
                      </a:stretch>
                    </p:blipFill>
                    <p:spPr>
                      <a:xfrm>
                        <a:off x="3276600" y="2057400"/>
                        <a:ext cx="4495800" cy="1093788"/>
                      </a:xfrm>
                      <a:prstGeom prst="rect">
                        <a:avLst/>
                      </a:prstGeom>
                      <a:noFill/>
                      <a:ln w="38100">
                        <a:noFill/>
                        <a:miter/>
                      </a:ln>
                    </p:spPr>
                  </p:pic>
                </p:oleObj>
              </mc:Fallback>
            </mc:AlternateContent>
          </a:graphicData>
        </a:graphic>
      </p:graphicFrame>
      <p:sp>
        <p:nvSpPr>
          <p:cNvPr id="67604" name="文本框 67603"/>
          <p:cNvSpPr txBox="1"/>
          <p:nvPr/>
        </p:nvSpPr>
        <p:spPr>
          <a:xfrm>
            <a:off x="1344930" y="3151505"/>
            <a:ext cx="3823335" cy="460375"/>
          </a:xfrm>
          <a:prstGeom prst="rect">
            <a:avLst/>
          </a:prstGeom>
          <a:noFill/>
          <a:ln w="9525">
            <a:noFill/>
          </a:ln>
        </p:spPr>
        <p:txBody>
          <a:bodyPr wrap="none" anchor="t" anchorCtr="0">
            <a:spAutoFit/>
          </a:bodyPr>
          <a:p>
            <a:pPr>
              <a:spcBef>
                <a:spcPct val="0"/>
              </a:spcBef>
            </a:pPr>
            <a:r>
              <a:rPr lang="zh-CN" altLang="en-US" sz="2400" dirty="0">
                <a:latin typeface="Times New Roman" panose="02020603050405020304" pitchFamily="18" charset="0"/>
                <a:ea typeface="宋体" panose="02010600030101010101" pitchFamily="2" charset="-122"/>
              </a:rPr>
              <a:t>三点二次</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抛物</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插值多项式</a:t>
            </a:r>
            <a:r>
              <a:rPr lang="en-US" altLang="zh-CN" sz="24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graphicFrame>
        <p:nvGraphicFramePr>
          <p:cNvPr id="67606" name="对象 67605"/>
          <p:cNvGraphicFramePr/>
          <p:nvPr/>
        </p:nvGraphicFramePr>
        <p:xfrm>
          <a:off x="1524000" y="3962400"/>
          <a:ext cx="9144000" cy="1143000"/>
        </p:xfrm>
        <a:graphic>
          <a:graphicData uri="http://schemas.openxmlformats.org/presentationml/2006/ole">
            <mc:AlternateContent xmlns:mc="http://schemas.openxmlformats.org/markup-compatibility/2006">
              <mc:Choice xmlns:v="urn:schemas-microsoft-com:vml" Requires="v">
                <p:oleObj spid="_x0000_s3105" name="" r:id="rId7" imgW="4455795" imgH="431800" progId="Equation.3">
                  <p:embed/>
                </p:oleObj>
              </mc:Choice>
              <mc:Fallback>
                <p:oleObj name="" r:id="rId7" imgW="4455795" imgH="431800" progId="Equation.3">
                  <p:embed/>
                  <p:pic>
                    <p:nvPicPr>
                      <p:cNvPr id="0" name="图片 3104"/>
                      <p:cNvPicPr/>
                      <p:nvPr/>
                    </p:nvPicPr>
                    <p:blipFill>
                      <a:blip r:embed="rId8"/>
                      <a:stretch>
                        <a:fillRect/>
                      </a:stretch>
                    </p:blipFill>
                    <p:spPr>
                      <a:xfrm>
                        <a:off x="1524000" y="3962400"/>
                        <a:ext cx="9144000" cy="1143000"/>
                      </a:xfrm>
                      <a:prstGeom prst="rect">
                        <a:avLst/>
                      </a:prstGeom>
                      <a:noFill/>
                      <a:ln w="38100">
                        <a:noFill/>
                        <a:miter/>
                      </a:ln>
                    </p:spPr>
                  </p:pic>
                </p:oleObj>
              </mc:Fallback>
            </mc:AlternateContent>
          </a:graphicData>
        </a:graphic>
      </p:graphicFrame>
      <p:sp>
        <p:nvSpPr>
          <p:cNvPr id="67609" name="文本框 67608"/>
          <p:cNvSpPr txBox="1"/>
          <p:nvPr/>
        </p:nvSpPr>
        <p:spPr>
          <a:xfrm>
            <a:off x="5699125" y="5888038"/>
            <a:ext cx="309880" cy="460375"/>
          </a:xfrm>
          <a:prstGeom prst="rect">
            <a:avLst/>
          </a:prstGeom>
          <a:noFill/>
          <a:ln w="9525">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sp>
        <p:nvSpPr>
          <p:cNvPr id="67612" name="文本框 67611"/>
          <p:cNvSpPr txBox="1"/>
          <p:nvPr/>
        </p:nvSpPr>
        <p:spPr>
          <a:xfrm>
            <a:off x="4937125" y="5888038"/>
            <a:ext cx="309880" cy="460375"/>
          </a:xfrm>
          <a:prstGeom prst="rect">
            <a:avLst/>
          </a:prstGeom>
          <a:noFill/>
          <a:ln w="12700">
            <a:noFill/>
          </a:ln>
        </p:spPr>
        <p:txBody>
          <a:bodyPr wrap="none" anchor="t" anchorCtr="0">
            <a:spAutoFit/>
          </a:bodyPr>
          <a:p>
            <a:pPr>
              <a:spcBef>
                <a:spcPct val="0"/>
              </a:spcBef>
            </a:pPr>
            <a:endParaRPr sz="2400" dirty="0">
              <a:latin typeface="Times New Roman" panose="02020603050405020304" pitchFamily="18" charset="0"/>
              <a:ea typeface="宋体" panose="02010600030101010101" pitchFamily="2" charset="-122"/>
            </a:endParaRPr>
          </a:p>
        </p:txBody>
      </p:sp>
      <p:graphicFrame>
        <p:nvGraphicFramePr>
          <p:cNvPr id="67613" name="对象 67612"/>
          <p:cNvGraphicFramePr/>
          <p:nvPr/>
        </p:nvGraphicFramePr>
        <p:xfrm>
          <a:off x="2744788" y="5446395"/>
          <a:ext cx="5545137" cy="508000"/>
        </p:xfrm>
        <a:graphic>
          <a:graphicData uri="http://schemas.openxmlformats.org/presentationml/2006/ole">
            <mc:AlternateContent xmlns:mc="http://schemas.openxmlformats.org/markup-compatibility/2006">
              <mc:Choice xmlns:v="urn:schemas-microsoft-com:vml" Requires="v">
                <p:oleObj spid="_x0000_s3103" name="" r:id="rId9" imgW="2322195" imgH="254000" progId="Equation.DSMT4">
                  <p:embed/>
                </p:oleObj>
              </mc:Choice>
              <mc:Fallback>
                <p:oleObj name="" r:id="rId9" imgW="2322195" imgH="254000" progId="Equation.DSMT4">
                  <p:embed/>
                  <p:pic>
                    <p:nvPicPr>
                      <p:cNvPr id="0" name="图片 3102"/>
                      <p:cNvPicPr/>
                      <p:nvPr/>
                    </p:nvPicPr>
                    <p:blipFill>
                      <a:blip r:embed="rId10"/>
                      <a:stretch>
                        <a:fillRect/>
                      </a:stretch>
                    </p:blipFill>
                    <p:spPr>
                      <a:xfrm>
                        <a:off x="2744788" y="5446395"/>
                        <a:ext cx="5545137" cy="508000"/>
                      </a:xfrm>
                      <a:prstGeom prst="rect">
                        <a:avLst/>
                      </a:prstGeom>
                      <a:solidFill>
                        <a:srgbClr val="33CCCC"/>
                      </a:solidFill>
                      <a:ln w="38100">
                        <a:noFill/>
                        <a:miter/>
                      </a:ln>
                    </p:spPr>
                  </p:pic>
                </p:oleObj>
              </mc:Fallback>
            </mc:AlternateContent>
          </a:graphicData>
        </a:graphic>
      </p:graphicFrame>
      <p:sp>
        <p:nvSpPr>
          <p:cNvPr id="5" name="文本框 4"/>
          <p:cNvSpPr txBox="1"/>
          <p:nvPr/>
        </p:nvSpPr>
        <p:spPr>
          <a:xfrm>
            <a:off x="280035" y="296545"/>
            <a:ext cx="8562340" cy="645160"/>
          </a:xfrm>
          <a:prstGeom prst="rect">
            <a:avLst/>
          </a:prstGeom>
          <a:noFill/>
        </p:spPr>
        <p:txBody>
          <a:bodyPr wrap="square" rtlCol="0">
            <a:spAutoFit/>
          </a:bodyPr>
          <a:p>
            <a:r>
              <a:rPr lang="zh-CN" altLang="en-US" sz="3600" b="1">
                <a:solidFill>
                  <a:schemeClr val="bg1"/>
                </a:solidFill>
                <a:latin typeface="宋体" panose="02010600030101010101" pitchFamily="2" charset="-122"/>
                <a:ea typeface="宋体" panose="02010600030101010101" pitchFamily="2" charset="-122"/>
              </a:rPr>
              <a:t>经验模型：插值</a:t>
            </a:r>
            <a:endParaRPr lang="zh-CN" altLang="en-US" sz="36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67603"/>
                                        </p:tgtEl>
                                        <p:attrNameLst>
                                          <p:attrName>style.visibility</p:attrName>
                                        </p:attrNameLst>
                                      </p:cBhvr>
                                      <p:to>
                                        <p:strVal val="visible"/>
                                      </p:to>
                                    </p:set>
                                    <p:animEffect transition="in" filter="box(out)">
                                      <p:cBhvr>
                                        <p:cTn id="11" dur="500"/>
                                        <p:tgtEl>
                                          <p:spTgt spid="676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76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7606"/>
                                        </p:tgtEl>
                                        <p:attrNameLst>
                                          <p:attrName>style.visibility</p:attrName>
                                        </p:attrNameLst>
                                      </p:cBhvr>
                                      <p:to>
                                        <p:strVal val="visible"/>
                                      </p:to>
                                    </p:set>
                                    <p:animEffect transition="in" filter="dissolve">
                                      <p:cBhvr>
                                        <p:cTn id="20" dur="500"/>
                                        <p:tgtEl>
                                          <p:spTgt spid="676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7613"/>
                                        </p:tgtEl>
                                        <p:attrNameLst>
                                          <p:attrName>style.visibility</p:attrName>
                                        </p:attrNameLst>
                                      </p:cBhvr>
                                      <p:to>
                                        <p:strVal val="visible"/>
                                      </p:to>
                                    </p:set>
                                    <p:animEffect transition="in" filter="dissolve">
                                      <p:cBhvr>
                                        <p:cTn id="25" dur="500"/>
                                        <p:tgtEl>
                                          <p:spTgt spid="67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p:bldP spid="67604"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402.25,&quot;left&quot;:304.5,&quot;top&quot;:84.6,&quot;width&quot;:608.1}"/>
</p:tagLst>
</file>

<file path=ppt/tags/tag100.xml><?xml version="1.0" encoding="utf-8"?>
<p:tagLst xmlns:p="http://schemas.openxmlformats.org/presentationml/2006/main">
  <p:tag name="KSO_WM_DIAGRAM_VIRTUALLY_FRAME" val="{&quot;height&quot;:402.25,&quot;left&quot;:304.5,&quot;top&quot;:84.6,&quot;width&quot;:608.1}"/>
</p:tagLst>
</file>

<file path=ppt/tags/tag101.xml><?xml version="1.0" encoding="utf-8"?>
<p:tagLst xmlns:p="http://schemas.openxmlformats.org/presentationml/2006/main">
  <p:tag name="KSO_WM_DIAGRAM_VIRTUALLY_FRAME" val="{&quot;height&quot;:402.25,&quot;left&quot;:304.5,&quot;top&quot;:84.6,&quot;width&quot;:608.1}"/>
</p:tagLst>
</file>

<file path=ppt/tags/tag102.xml><?xml version="1.0" encoding="utf-8"?>
<p:tagLst xmlns:p="http://schemas.openxmlformats.org/presentationml/2006/main">
  <p:tag name="KSO_WM_DIAGRAM_VIRTUALLY_FRAME" val="{&quot;height&quot;:402.25,&quot;left&quot;:304.5,&quot;top&quot;:84.6,&quot;width&quot;:608.1}"/>
</p:tagLst>
</file>

<file path=ppt/tags/tag103.xml><?xml version="1.0" encoding="utf-8"?>
<p:tagLst xmlns:p="http://schemas.openxmlformats.org/presentationml/2006/main">
  <p:tag name="KSO_WM_DIAGRAM_VIRTUALLY_FRAME" val="{&quot;height&quot;:402.25,&quot;left&quot;:304.5,&quot;top&quot;:84.6,&quot;width&quot;:608.1}"/>
</p:tagLst>
</file>

<file path=ppt/tags/tag104.xml><?xml version="1.0" encoding="utf-8"?>
<p:tagLst xmlns:p="http://schemas.openxmlformats.org/presentationml/2006/main">
  <p:tag name="KSO_WM_DIAGRAM_VIRTUALLY_FRAME" val="{&quot;height&quot;:402.25,&quot;left&quot;:304.5,&quot;top&quot;:84.6,&quot;width&quot;:608.1}"/>
</p:tagLst>
</file>

<file path=ppt/tags/tag105.xml><?xml version="1.0" encoding="utf-8"?>
<p:tagLst xmlns:p="http://schemas.openxmlformats.org/presentationml/2006/main">
  <p:tag name="KSO_WM_DIAGRAM_VIRTUALLY_FRAME" val="{&quot;height&quot;:402.25,&quot;left&quot;:304.5,&quot;top&quot;:84.6,&quot;width&quot;:608.1}"/>
</p:tagLst>
</file>

<file path=ppt/tags/tag106.xml><?xml version="1.0" encoding="utf-8"?>
<p:tagLst xmlns:p="http://schemas.openxmlformats.org/presentationml/2006/main">
  <p:tag name="KSO_WM_DIAGRAM_VIRTUALLY_FRAME" val="{&quot;height&quot;:402.25,&quot;left&quot;:304.5,&quot;top&quot;:84.6,&quot;width&quot;:608.1}"/>
</p:tagLst>
</file>

<file path=ppt/tags/tag107.xml><?xml version="1.0" encoding="utf-8"?>
<p:tagLst xmlns:p="http://schemas.openxmlformats.org/presentationml/2006/main">
  <p:tag name="KSO_WM_DIAGRAM_VIRTUALLY_FRAME" val="{&quot;height&quot;:402.25,&quot;left&quot;:304.5,&quot;top&quot;:84.6,&quot;width&quot;:608.1}"/>
</p:tagLst>
</file>

<file path=ppt/tags/tag108.xml><?xml version="1.0" encoding="utf-8"?>
<p:tagLst xmlns:p="http://schemas.openxmlformats.org/presentationml/2006/main">
  <p:tag name="KSO_WM_DIAGRAM_VIRTUALLY_FRAME" val="{&quot;height&quot;:402.25,&quot;left&quot;:304.5,&quot;top&quot;:84.6,&quot;width&quot;:608.1}"/>
</p:tagLst>
</file>

<file path=ppt/tags/tag109.xml><?xml version="1.0" encoding="utf-8"?>
<p:tagLst xmlns:p="http://schemas.openxmlformats.org/presentationml/2006/main">
  <p:tag name="KSO_WM_DIAGRAM_VIRTUALLY_FRAME" val="{&quot;height&quot;:402.25,&quot;left&quot;:304.5,&quot;top&quot;:84.6,&quot;width&quot;:608.1}"/>
</p:tagLst>
</file>

<file path=ppt/tags/tag11.xml><?xml version="1.0" encoding="utf-8"?>
<p:tagLst xmlns:p="http://schemas.openxmlformats.org/presentationml/2006/main">
  <p:tag name="KSO_WM_DIAGRAM_VIRTUALLY_FRAME" val="{&quot;height&quot;:402.25,&quot;left&quot;:304.5,&quot;top&quot;:84.6,&quot;width&quot;:608.1}"/>
</p:tagLst>
</file>

<file path=ppt/tags/tag110.xml><?xml version="1.0" encoding="utf-8"?>
<p:tagLst xmlns:p="http://schemas.openxmlformats.org/presentationml/2006/main">
  <p:tag name="KSO_WM_DIAGRAM_VIRTUALLY_FRAME" val="{&quot;height&quot;:402.25,&quot;left&quot;:304.5,&quot;top&quot;:84.6,&quot;width&quot;:608.1}"/>
</p:tagLst>
</file>

<file path=ppt/tags/tag111.xml><?xml version="1.0" encoding="utf-8"?>
<p:tagLst xmlns:p="http://schemas.openxmlformats.org/presentationml/2006/main">
  <p:tag name="KSO_WM_DIAGRAM_VIRTUALLY_FRAME" val="{&quot;height&quot;:402.25,&quot;left&quot;:304.5,&quot;top&quot;:84.6,&quot;width&quot;:608.1}"/>
</p:tagLst>
</file>

<file path=ppt/tags/tag112.xml><?xml version="1.0" encoding="utf-8"?>
<p:tagLst xmlns:p="http://schemas.openxmlformats.org/presentationml/2006/main">
  <p:tag name="KSO_WM_DIAGRAM_VIRTUALLY_FRAME" val="{&quot;height&quot;:402.25,&quot;left&quot;:304.5,&quot;top&quot;:84.6,&quot;width&quot;:608.1}"/>
</p:tagLst>
</file>

<file path=ppt/tags/tag113.xml><?xml version="1.0" encoding="utf-8"?>
<p:tagLst xmlns:p="http://schemas.openxmlformats.org/presentationml/2006/main">
  <p:tag name="KSO_WM_DIAGRAM_VIRTUALLY_FRAME" val="{&quot;height&quot;:402.25,&quot;left&quot;:304.5,&quot;top&quot;:84.6,&quot;width&quot;:608.1}"/>
</p:tagLst>
</file>

<file path=ppt/tags/tag114.xml><?xml version="1.0" encoding="utf-8"?>
<p:tagLst xmlns:p="http://schemas.openxmlformats.org/presentationml/2006/main">
  <p:tag name="KSO_WM_DIAGRAM_VIRTUALLY_FRAME" val="{&quot;height&quot;:402.25,&quot;left&quot;:304.5,&quot;top&quot;:84.6,&quot;width&quot;:608.1}"/>
</p:tagLst>
</file>

<file path=ppt/tags/tag115.xml><?xml version="1.0" encoding="utf-8"?>
<p:tagLst xmlns:p="http://schemas.openxmlformats.org/presentationml/2006/main">
  <p:tag name="KSO_WM_DIAGRAM_VIRTUALLY_FRAME" val="{&quot;height&quot;:402.25,&quot;left&quot;:304.5,&quot;top&quot;:84.6,&quot;width&quot;:608.1}"/>
</p:tagLst>
</file>

<file path=ppt/tags/tag116.xml><?xml version="1.0" encoding="utf-8"?>
<p:tagLst xmlns:p="http://schemas.openxmlformats.org/presentationml/2006/main">
  <p:tag name="KSO_WM_DIAGRAM_VIRTUALLY_FRAME" val="{&quot;height&quot;:402.25,&quot;left&quot;:304.5,&quot;top&quot;:84.6,&quot;width&quot;:608.1}"/>
</p:tagLst>
</file>

<file path=ppt/tags/tag117.xml><?xml version="1.0" encoding="utf-8"?>
<p:tagLst xmlns:p="http://schemas.openxmlformats.org/presentationml/2006/main">
  <p:tag name="KSO_WM_DIAGRAM_VIRTUALLY_FRAME" val="{&quot;height&quot;:402.25,&quot;left&quot;:304.5,&quot;top&quot;:84.6,&quot;width&quot;:608.1}"/>
</p:tagLst>
</file>

<file path=ppt/tags/tag118.xml><?xml version="1.0" encoding="utf-8"?>
<p:tagLst xmlns:p="http://schemas.openxmlformats.org/presentationml/2006/main">
  <p:tag name="KSO_WM_DIAGRAM_VIRTUALLY_FRAME" val="{&quot;height&quot;:402.25,&quot;left&quot;:304.5,&quot;top&quot;:84.6,&quot;width&quot;:608.1}"/>
</p:tagLst>
</file>

<file path=ppt/tags/tag119.xml><?xml version="1.0" encoding="utf-8"?>
<p:tagLst xmlns:p="http://schemas.openxmlformats.org/presentationml/2006/main">
  <p:tag name="KSO_WM_DIAGRAM_VIRTUALLY_FRAME" val="{&quot;height&quot;:402.25,&quot;left&quot;:304.5,&quot;top&quot;:84.6,&quot;width&quot;:608.1}"/>
</p:tagLst>
</file>

<file path=ppt/tags/tag12.xml><?xml version="1.0" encoding="utf-8"?>
<p:tagLst xmlns:p="http://schemas.openxmlformats.org/presentationml/2006/main">
  <p:tag name="KSO_WM_DIAGRAM_VIRTUALLY_FRAME" val="{&quot;height&quot;:402.25,&quot;left&quot;:304.5,&quot;top&quot;:84.6,&quot;width&quot;:608.1}"/>
</p:tagLst>
</file>

<file path=ppt/tags/tag120.xml><?xml version="1.0" encoding="utf-8"?>
<p:tagLst xmlns:p="http://schemas.openxmlformats.org/presentationml/2006/main">
  <p:tag name="KSO_WM_DIAGRAM_VIRTUALLY_FRAME" val="{&quot;height&quot;:402.25,&quot;left&quot;:304.5,&quot;top&quot;:84.6,&quot;width&quot;:608.1}"/>
</p:tagLst>
</file>

<file path=ppt/tags/tag121.xml><?xml version="1.0" encoding="utf-8"?>
<p:tagLst xmlns:p="http://schemas.openxmlformats.org/presentationml/2006/main">
  <p:tag name="KSO_WM_DIAGRAM_VIRTUALLY_FRAME" val="{&quot;height&quot;:402.25,&quot;left&quot;:304.5,&quot;top&quot;:84.6,&quot;width&quot;:608.1}"/>
</p:tagLst>
</file>

<file path=ppt/tags/tag122.xml><?xml version="1.0" encoding="utf-8"?>
<p:tagLst xmlns:p="http://schemas.openxmlformats.org/presentationml/2006/main">
  <p:tag name="KSO_WM_DIAGRAM_VIRTUALLY_FRAME" val="{&quot;height&quot;:402.25,&quot;left&quot;:304.5,&quot;top&quot;:84.6,&quot;width&quot;:608.1}"/>
</p:tagLst>
</file>

<file path=ppt/tags/tag123.xml><?xml version="1.0" encoding="utf-8"?>
<p:tagLst xmlns:p="http://schemas.openxmlformats.org/presentationml/2006/main">
  <p:tag name="KSO_WM_DIAGRAM_VIRTUALLY_FRAME" val="{&quot;height&quot;:402.25,&quot;left&quot;:304.5,&quot;top&quot;:84.6,&quot;width&quot;:608.1}"/>
</p:tagLst>
</file>

<file path=ppt/tags/tag124.xml><?xml version="1.0" encoding="utf-8"?>
<p:tagLst xmlns:p="http://schemas.openxmlformats.org/presentationml/2006/main">
  <p:tag name="KSO_WM_DIAGRAM_VIRTUALLY_FRAME" val="{&quot;height&quot;:402.25,&quot;left&quot;:304.5,&quot;top&quot;:84.6,&quot;width&quot;:608.1}"/>
</p:tagLst>
</file>

<file path=ppt/tags/tag125.xml><?xml version="1.0" encoding="utf-8"?>
<p:tagLst xmlns:p="http://schemas.openxmlformats.org/presentationml/2006/main">
  <p:tag name="KSO_WM_DIAGRAM_VIRTUALLY_FRAME" val="{&quot;height&quot;:402.25,&quot;left&quot;:304.5,&quot;top&quot;:84.6,&quot;width&quot;:608.1}"/>
</p:tagLst>
</file>

<file path=ppt/tags/tag126.xml><?xml version="1.0" encoding="utf-8"?>
<p:tagLst xmlns:p="http://schemas.openxmlformats.org/presentationml/2006/main">
  <p:tag name="KSO_WM_DIAGRAM_VIRTUALLY_FRAME" val="{&quot;height&quot;:402.25,&quot;left&quot;:304.5,&quot;top&quot;:84.6,&quot;width&quot;:608.1}"/>
</p:tagLst>
</file>

<file path=ppt/tags/tag127.xml><?xml version="1.0" encoding="utf-8"?>
<p:tagLst xmlns:p="http://schemas.openxmlformats.org/presentationml/2006/main">
  <p:tag name="KSO_WM_DIAGRAM_VIRTUALLY_FRAME" val="{&quot;height&quot;:402.25,&quot;left&quot;:304.5,&quot;top&quot;:84.6,&quot;width&quot;:608.1}"/>
</p:tagLst>
</file>

<file path=ppt/tags/tag128.xml><?xml version="1.0" encoding="utf-8"?>
<p:tagLst xmlns:p="http://schemas.openxmlformats.org/presentationml/2006/main">
  <p:tag name="KSO_WM_DIAGRAM_VIRTUALLY_FRAME" val="{&quot;height&quot;:402.25,&quot;left&quot;:304.5,&quot;top&quot;:84.6,&quot;width&quot;:608.1}"/>
</p:tagLst>
</file>

<file path=ppt/tags/tag129.xml><?xml version="1.0" encoding="utf-8"?>
<p:tagLst xmlns:p="http://schemas.openxmlformats.org/presentationml/2006/main">
  <p:tag name="KSO_WM_DIAGRAM_VIRTUALLY_FRAME" val="{&quot;height&quot;:402.25,&quot;left&quot;:304.5,&quot;top&quot;:84.6,&quot;width&quot;:608.1}"/>
</p:tagLst>
</file>

<file path=ppt/tags/tag13.xml><?xml version="1.0" encoding="utf-8"?>
<p:tagLst xmlns:p="http://schemas.openxmlformats.org/presentationml/2006/main">
  <p:tag name="KSO_WM_DIAGRAM_VIRTUALLY_FRAME" val="{&quot;height&quot;:402.25,&quot;left&quot;:304.5,&quot;top&quot;:84.6,&quot;width&quot;:608.1}"/>
</p:tagLst>
</file>

<file path=ppt/tags/tag130.xml><?xml version="1.0" encoding="utf-8"?>
<p:tagLst xmlns:p="http://schemas.openxmlformats.org/presentationml/2006/main">
  <p:tag name="KSO_WPP_MARK_KEY" val="3a4f1b60-3cef-4179-8926-356223f31316"/>
  <p:tag name="COMMONDATA" val="eyJoZGlkIjoiZGM2OGRhZDBkZTk5OGJmYTZlOGU1OTQ3YmM2NzA1MzMifQ=="/>
  <p:tag name="commondata" val="eyJoZGlkIjoiYjk5ODM0YmMxOWJiYWQyNDU4MGIzYWRmYTA0ZmI5NDcifQ=="/>
  <p:tag name="resource_record_key" val="{&quot;13&quot;:[19951196,20482077]}"/>
</p:tagLst>
</file>

<file path=ppt/tags/tag14.xml><?xml version="1.0" encoding="utf-8"?>
<p:tagLst xmlns:p="http://schemas.openxmlformats.org/presentationml/2006/main">
  <p:tag name="KSO_WM_DIAGRAM_VIRTUALLY_FRAME" val="{&quot;height&quot;:402.25,&quot;left&quot;:304.5,&quot;top&quot;:84.6,&quot;width&quot;:608.1}"/>
</p:tagLst>
</file>

<file path=ppt/tags/tag15.xml><?xml version="1.0" encoding="utf-8"?>
<p:tagLst xmlns:p="http://schemas.openxmlformats.org/presentationml/2006/main">
  <p:tag name="KSO_WM_DIAGRAM_VIRTUALLY_FRAME" val="{&quot;height&quot;:402.25,&quot;left&quot;:304.5,&quot;top&quot;:84.6,&quot;width&quot;:608.1}"/>
</p:tagLst>
</file>

<file path=ppt/tags/tag16.xml><?xml version="1.0" encoding="utf-8"?>
<p:tagLst xmlns:p="http://schemas.openxmlformats.org/presentationml/2006/main">
  <p:tag name="KSO_WM_DIAGRAM_VIRTUALLY_FRAME" val="{&quot;height&quot;:402.25,&quot;left&quot;:304.5,&quot;top&quot;:84.6,&quot;width&quot;:608.1}"/>
</p:tagLst>
</file>

<file path=ppt/tags/tag17.xml><?xml version="1.0" encoding="utf-8"?>
<p:tagLst xmlns:p="http://schemas.openxmlformats.org/presentationml/2006/main">
  <p:tag name="KSO_WM_DIAGRAM_VIRTUALLY_FRAME" val="{&quot;height&quot;:402.25,&quot;left&quot;:304.5,&quot;top&quot;:84.6,&quot;width&quot;:608.1}"/>
</p:tagLst>
</file>

<file path=ppt/tags/tag18.xml><?xml version="1.0" encoding="utf-8"?>
<p:tagLst xmlns:p="http://schemas.openxmlformats.org/presentationml/2006/main">
  <p:tag name="KSO_WM_DIAGRAM_VIRTUALLY_FRAME" val="{&quot;height&quot;:402.25,&quot;left&quot;:304.5,&quot;top&quot;:84.6,&quot;width&quot;:608.1}"/>
</p:tagLst>
</file>

<file path=ppt/tags/tag19.xml><?xml version="1.0" encoding="utf-8"?>
<p:tagLst xmlns:p="http://schemas.openxmlformats.org/presentationml/2006/main">
  <p:tag name="KSO_WM_DIAGRAM_VIRTUALLY_FRAME" val="{&quot;height&quot;:402.25,&quot;left&quot;:304.5,&quot;top&quot;:84.6,&quot;width&quot;:608.1}"/>
</p:tagLst>
</file>

<file path=ppt/tags/tag2.xml><?xml version="1.0" encoding="utf-8"?>
<p:tagLst xmlns:p="http://schemas.openxmlformats.org/presentationml/2006/main">
  <p:tag name="KSO_WM_DIAGRAM_VIRTUALLY_FRAME" val="{&quot;height&quot;:402.25,&quot;left&quot;:304.5,&quot;top&quot;:84.6,&quot;width&quot;:608.1}"/>
</p:tagLst>
</file>

<file path=ppt/tags/tag20.xml><?xml version="1.0" encoding="utf-8"?>
<p:tagLst xmlns:p="http://schemas.openxmlformats.org/presentationml/2006/main">
  <p:tag name="KSO_WM_DIAGRAM_VIRTUALLY_FRAME" val="{&quot;height&quot;:402.25,&quot;left&quot;:304.5,&quot;top&quot;:84.6,&quot;width&quot;:608.1}"/>
</p:tagLst>
</file>

<file path=ppt/tags/tag21.xml><?xml version="1.0" encoding="utf-8"?>
<p:tagLst xmlns:p="http://schemas.openxmlformats.org/presentationml/2006/main">
  <p:tag name="KSO_WM_DIAGRAM_VIRTUALLY_FRAME" val="{&quot;height&quot;:402.25,&quot;left&quot;:304.5,&quot;top&quot;:84.6,&quot;width&quot;:608.1}"/>
</p:tagLst>
</file>

<file path=ppt/tags/tag22.xml><?xml version="1.0" encoding="utf-8"?>
<p:tagLst xmlns:p="http://schemas.openxmlformats.org/presentationml/2006/main">
  <p:tag name="KSO_WM_DIAGRAM_VIRTUALLY_FRAME" val="{&quot;height&quot;:402.25,&quot;left&quot;:304.5,&quot;top&quot;:84.6,&quot;width&quot;:608.1}"/>
</p:tagLst>
</file>

<file path=ppt/tags/tag23.xml><?xml version="1.0" encoding="utf-8"?>
<p:tagLst xmlns:p="http://schemas.openxmlformats.org/presentationml/2006/main">
  <p:tag name="KSO_WM_DIAGRAM_VIRTUALLY_FRAME" val="{&quot;height&quot;:402.25,&quot;left&quot;:304.5,&quot;top&quot;:84.6,&quot;width&quot;:608.1}"/>
</p:tagLst>
</file>

<file path=ppt/tags/tag24.xml><?xml version="1.0" encoding="utf-8"?>
<p:tagLst xmlns:p="http://schemas.openxmlformats.org/presentationml/2006/main">
  <p:tag name="KSO_WM_DIAGRAM_VIRTUALLY_FRAME" val="{&quot;height&quot;:402.25,&quot;left&quot;:304.5,&quot;top&quot;:84.6,&quot;width&quot;:608.1}"/>
</p:tagLst>
</file>

<file path=ppt/tags/tag25.xml><?xml version="1.0" encoding="utf-8"?>
<p:tagLst xmlns:p="http://schemas.openxmlformats.org/presentationml/2006/main">
  <p:tag name="KSO_WM_DIAGRAM_VIRTUALLY_FRAME" val="{&quot;height&quot;:402.25,&quot;left&quot;:304.5,&quot;top&quot;:84.6,&quot;width&quot;:608.1}"/>
</p:tagLst>
</file>

<file path=ppt/tags/tag26.xml><?xml version="1.0" encoding="utf-8"?>
<p:tagLst xmlns:p="http://schemas.openxmlformats.org/presentationml/2006/main">
  <p:tag name="KSO_WM_DIAGRAM_VIRTUALLY_FRAME" val="{&quot;height&quot;:402.25,&quot;left&quot;:304.5,&quot;top&quot;:84.6,&quot;width&quot;:608.1}"/>
</p:tagLst>
</file>

<file path=ppt/tags/tag27.xml><?xml version="1.0" encoding="utf-8"?>
<p:tagLst xmlns:p="http://schemas.openxmlformats.org/presentationml/2006/main">
  <p:tag name="KSO_WM_DIAGRAM_VIRTUALLY_FRAME" val="{&quot;height&quot;:402.25,&quot;left&quot;:304.5,&quot;top&quot;:84.6,&quot;width&quot;:608.1}"/>
</p:tagLst>
</file>

<file path=ppt/tags/tag28.xml><?xml version="1.0" encoding="utf-8"?>
<p:tagLst xmlns:p="http://schemas.openxmlformats.org/presentationml/2006/main">
  <p:tag name="KSO_WM_DIAGRAM_VIRTUALLY_FRAME" val="{&quot;height&quot;:402.25,&quot;left&quot;:304.5,&quot;top&quot;:84.6,&quot;width&quot;:608.1}"/>
</p:tagLst>
</file>

<file path=ppt/tags/tag29.xml><?xml version="1.0" encoding="utf-8"?>
<p:tagLst xmlns:p="http://schemas.openxmlformats.org/presentationml/2006/main">
  <p:tag name="KSO_WM_DIAGRAM_VIRTUALLY_FRAME" val="{&quot;height&quot;:402.25,&quot;left&quot;:304.5,&quot;top&quot;:84.6,&quot;width&quot;:608.1}"/>
</p:tagLst>
</file>

<file path=ppt/tags/tag3.xml><?xml version="1.0" encoding="utf-8"?>
<p:tagLst xmlns:p="http://schemas.openxmlformats.org/presentationml/2006/main">
  <p:tag name="KSO_WM_DIAGRAM_VIRTUALLY_FRAME" val="{&quot;height&quot;:402.25,&quot;left&quot;:304.5,&quot;top&quot;:84.6,&quot;width&quot;:608.1}"/>
</p:tagLst>
</file>

<file path=ppt/tags/tag30.xml><?xml version="1.0" encoding="utf-8"?>
<p:tagLst xmlns:p="http://schemas.openxmlformats.org/presentationml/2006/main">
  <p:tag name="KSO_WM_DIAGRAM_VIRTUALLY_FRAME" val="{&quot;height&quot;:402.25,&quot;left&quot;:304.5,&quot;top&quot;:84.6,&quot;width&quot;:608.1}"/>
</p:tagLst>
</file>

<file path=ppt/tags/tag31.xml><?xml version="1.0" encoding="utf-8"?>
<p:tagLst xmlns:p="http://schemas.openxmlformats.org/presentationml/2006/main">
  <p:tag name="KSO_WM_DIAGRAM_VIRTUALLY_FRAME" val="{&quot;height&quot;:402.25,&quot;left&quot;:304.5,&quot;top&quot;:84.6,&quot;width&quot;:608.1}"/>
</p:tagLst>
</file>

<file path=ppt/tags/tag32.xml><?xml version="1.0" encoding="utf-8"?>
<p:tagLst xmlns:p="http://schemas.openxmlformats.org/presentationml/2006/main">
  <p:tag name="KSO_WM_DIAGRAM_VIRTUALLY_FRAME" val="{&quot;height&quot;:402.25,&quot;left&quot;:304.5,&quot;top&quot;:84.6,&quot;width&quot;:608.1}"/>
</p:tagLst>
</file>

<file path=ppt/tags/tag33.xml><?xml version="1.0" encoding="utf-8"?>
<p:tagLst xmlns:p="http://schemas.openxmlformats.org/presentationml/2006/main">
  <p:tag name="KSO_WM_DIAGRAM_VIRTUALLY_FRAME" val="{&quot;height&quot;:402.25,&quot;left&quot;:304.5,&quot;top&quot;:84.6,&quot;width&quot;:608.1}"/>
</p:tagLst>
</file>

<file path=ppt/tags/tag34.xml><?xml version="1.0" encoding="utf-8"?>
<p:tagLst xmlns:p="http://schemas.openxmlformats.org/presentationml/2006/main">
  <p:tag name="KSO_WM_DIAGRAM_VIRTUALLY_FRAME" val="{&quot;height&quot;:402.25,&quot;left&quot;:304.5,&quot;top&quot;:84.6,&quot;width&quot;:608.1}"/>
</p:tagLst>
</file>

<file path=ppt/tags/tag35.xml><?xml version="1.0" encoding="utf-8"?>
<p:tagLst xmlns:p="http://schemas.openxmlformats.org/presentationml/2006/main">
  <p:tag name="KSO_WM_DIAGRAM_VIRTUALLY_FRAME" val="{&quot;height&quot;:402.25,&quot;left&quot;:304.5,&quot;top&quot;:84.6,&quot;width&quot;:608.1}"/>
</p:tagLst>
</file>

<file path=ppt/tags/tag36.xml><?xml version="1.0" encoding="utf-8"?>
<p:tagLst xmlns:p="http://schemas.openxmlformats.org/presentationml/2006/main">
  <p:tag name="KSO_WM_DIAGRAM_VIRTUALLY_FRAME" val="{&quot;height&quot;:402.25,&quot;left&quot;:304.5,&quot;top&quot;:84.6,&quot;width&quot;:608.1}"/>
</p:tagLst>
</file>

<file path=ppt/tags/tag37.xml><?xml version="1.0" encoding="utf-8"?>
<p:tagLst xmlns:p="http://schemas.openxmlformats.org/presentationml/2006/main">
  <p:tag name="KSO_WM_DIAGRAM_VIRTUALLY_FRAME" val="{&quot;height&quot;:402.25,&quot;left&quot;:304.5,&quot;top&quot;:84.6,&quot;width&quot;:608.1}"/>
</p:tagLst>
</file>

<file path=ppt/tags/tag38.xml><?xml version="1.0" encoding="utf-8"?>
<p:tagLst xmlns:p="http://schemas.openxmlformats.org/presentationml/2006/main">
  <p:tag name="KSO_WM_DIAGRAM_VIRTUALLY_FRAME" val="{&quot;height&quot;:402.25,&quot;left&quot;:304.5,&quot;top&quot;:84.6,&quot;width&quot;:608.1}"/>
</p:tagLst>
</file>

<file path=ppt/tags/tag39.xml><?xml version="1.0" encoding="utf-8"?>
<p:tagLst xmlns:p="http://schemas.openxmlformats.org/presentationml/2006/main">
  <p:tag name="KSO_WM_DIAGRAM_VIRTUALLY_FRAME" val="{&quot;height&quot;:402.25,&quot;left&quot;:304.5,&quot;top&quot;:84.6,&quot;width&quot;:608.1}"/>
</p:tagLst>
</file>

<file path=ppt/tags/tag4.xml><?xml version="1.0" encoding="utf-8"?>
<p:tagLst xmlns:p="http://schemas.openxmlformats.org/presentationml/2006/main">
  <p:tag name="KSO_WM_DIAGRAM_VIRTUALLY_FRAME" val="{&quot;height&quot;:402.25,&quot;left&quot;:304.5,&quot;top&quot;:84.6,&quot;width&quot;:608.1}"/>
</p:tagLst>
</file>

<file path=ppt/tags/tag40.xml><?xml version="1.0" encoding="utf-8"?>
<p:tagLst xmlns:p="http://schemas.openxmlformats.org/presentationml/2006/main">
  <p:tag name="KSO_WM_DIAGRAM_VIRTUALLY_FRAME" val="{&quot;height&quot;:402.25,&quot;left&quot;:304.5,&quot;top&quot;:84.6,&quot;width&quot;:608.1}"/>
</p:tagLst>
</file>

<file path=ppt/tags/tag41.xml><?xml version="1.0" encoding="utf-8"?>
<p:tagLst xmlns:p="http://schemas.openxmlformats.org/presentationml/2006/main">
  <p:tag name="KSO_WM_DIAGRAM_VIRTUALLY_FRAME" val="{&quot;height&quot;:402.25,&quot;left&quot;:304.5,&quot;top&quot;:84.6,&quot;width&quot;:608.1}"/>
</p:tagLst>
</file>

<file path=ppt/tags/tag42.xml><?xml version="1.0" encoding="utf-8"?>
<p:tagLst xmlns:p="http://schemas.openxmlformats.org/presentationml/2006/main">
  <p:tag name="KSO_WM_DIAGRAM_VIRTUALLY_FRAME" val="{&quot;height&quot;:402.25,&quot;left&quot;:304.5,&quot;top&quot;:84.6,&quot;width&quot;:608.1}"/>
</p:tagLst>
</file>

<file path=ppt/tags/tag43.xml><?xml version="1.0" encoding="utf-8"?>
<p:tagLst xmlns:p="http://schemas.openxmlformats.org/presentationml/2006/main">
  <p:tag name="KSO_WM_DIAGRAM_VIRTUALLY_FRAME" val="{&quot;height&quot;:402.25,&quot;left&quot;:304.5,&quot;top&quot;:84.6,&quot;width&quot;:608.1}"/>
</p:tagLst>
</file>

<file path=ppt/tags/tag44.xml><?xml version="1.0" encoding="utf-8"?>
<p:tagLst xmlns:p="http://schemas.openxmlformats.org/presentationml/2006/main">
  <p:tag name="KSO_WM_DIAGRAM_VIRTUALLY_FRAME" val="{&quot;height&quot;:402.25,&quot;left&quot;:304.5,&quot;top&quot;:84.6,&quot;width&quot;:608.1}"/>
</p:tagLst>
</file>

<file path=ppt/tags/tag45.xml><?xml version="1.0" encoding="utf-8"?>
<p:tagLst xmlns:p="http://schemas.openxmlformats.org/presentationml/2006/main">
  <p:tag name="KSO_WM_DIAGRAM_VIRTUALLY_FRAME" val="{&quot;height&quot;:402.25,&quot;left&quot;:304.5,&quot;top&quot;:84.6,&quot;width&quot;:608.1}"/>
</p:tagLst>
</file>

<file path=ppt/tags/tag46.xml><?xml version="1.0" encoding="utf-8"?>
<p:tagLst xmlns:p="http://schemas.openxmlformats.org/presentationml/2006/main">
  <p:tag name="KSO_WM_DIAGRAM_VIRTUALLY_FRAME" val="{&quot;height&quot;:402.25,&quot;left&quot;:304.5,&quot;top&quot;:84.6,&quot;width&quot;:608.1}"/>
</p:tagLst>
</file>

<file path=ppt/tags/tag47.xml><?xml version="1.0" encoding="utf-8"?>
<p:tagLst xmlns:p="http://schemas.openxmlformats.org/presentationml/2006/main">
  <p:tag name="KSO_WM_DIAGRAM_VIRTUALLY_FRAME" val="{&quot;height&quot;:402.25,&quot;left&quot;:304.5,&quot;top&quot;:84.6,&quot;width&quot;:608.1}"/>
</p:tagLst>
</file>

<file path=ppt/tags/tag48.xml><?xml version="1.0" encoding="utf-8"?>
<p:tagLst xmlns:p="http://schemas.openxmlformats.org/presentationml/2006/main">
  <p:tag name="KSO_WM_DIAGRAM_VIRTUALLY_FRAME" val="{&quot;height&quot;:402.25,&quot;left&quot;:304.5,&quot;top&quot;:84.6,&quot;width&quot;:608.1}"/>
</p:tagLst>
</file>

<file path=ppt/tags/tag49.xml><?xml version="1.0" encoding="utf-8"?>
<p:tagLst xmlns:p="http://schemas.openxmlformats.org/presentationml/2006/main">
  <p:tag name="KSO_WM_DIAGRAM_VIRTUALLY_FRAME" val="{&quot;height&quot;:402.25,&quot;left&quot;:304.5,&quot;top&quot;:84.6,&quot;width&quot;:608.1}"/>
</p:tagLst>
</file>

<file path=ppt/tags/tag5.xml><?xml version="1.0" encoding="utf-8"?>
<p:tagLst xmlns:p="http://schemas.openxmlformats.org/presentationml/2006/main">
  <p:tag name="KSO_WM_DIAGRAM_VIRTUALLY_FRAME" val="{&quot;height&quot;:402.25,&quot;left&quot;:304.5,&quot;top&quot;:84.6,&quot;width&quot;:608.1}"/>
</p:tagLst>
</file>

<file path=ppt/tags/tag50.xml><?xml version="1.0" encoding="utf-8"?>
<p:tagLst xmlns:p="http://schemas.openxmlformats.org/presentationml/2006/main">
  <p:tag name="KSO_WM_DIAGRAM_VIRTUALLY_FRAME" val="{&quot;height&quot;:402.25,&quot;left&quot;:304.5,&quot;top&quot;:84.6,&quot;width&quot;:608.1}"/>
</p:tagLst>
</file>

<file path=ppt/tags/tag51.xml><?xml version="1.0" encoding="utf-8"?>
<p:tagLst xmlns:p="http://schemas.openxmlformats.org/presentationml/2006/main">
  <p:tag name="KSO_WM_DIAGRAM_VIRTUALLY_FRAME" val="{&quot;height&quot;:402.25,&quot;left&quot;:304.5,&quot;top&quot;:84.6,&quot;width&quot;:608.1}"/>
</p:tagLst>
</file>

<file path=ppt/tags/tag52.xml><?xml version="1.0" encoding="utf-8"?>
<p:tagLst xmlns:p="http://schemas.openxmlformats.org/presentationml/2006/main">
  <p:tag name="KSO_WM_DIAGRAM_VIRTUALLY_FRAME" val="{&quot;height&quot;:402.25,&quot;left&quot;:304.5,&quot;top&quot;:84.6,&quot;width&quot;:608.1}"/>
</p:tagLst>
</file>

<file path=ppt/tags/tag53.xml><?xml version="1.0" encoding="utf-8"?>
<p:tagLst xmlns:p="http://schemas.openxmlformats.org/presentationml/2006/main">
  <p:tag name="KSO_WM_DIAGRAM_VIRTUALLY_FRAME" val="{&quot;height&quot;:402.25,&quot;left&quot;:304.5,&quot;top&quot;:84.6,&quot;width&quot;:608.1}"/>
</p:tagLst>
</file>

<file path=ppt/tags/tag54.xml><?xml version="1.0" encoding="utf-8"?>
<p:tagLst xmlns:p="http://schemas.openxmlformats.org/presentationml/2006/main">
  <p:tag name="KSO_WM_DIAGRAM_VIRTUALLY_FRAME" val="{&quot;height&quot;:402.25,&quot;left&quot;:304.5,&quot;top&quot;:84.6,&quot;width&quot;:608.1}"/>
</p:tagLst>
</file>

<file path=ppt/tags/tag55.xml><?xml version="1.0" encoding="utf-8"?>
<p:tagLst xmlns:p="http://schemas.openxmlformats.org/presentationml/2006/main">
  <p:tag name="KSO_WM_DIAGRAM_VIRTUALLY_FRAME" val="{&quot;height&quot;:402.25,&quot;left&quot;:304.5,&quot;top&quot;:84.6,&quot;width&quot;:608.1}"/>
</p:tagLst>
</file>

<file path=ppt/tags/tag56.xml><?xml version="1.0" encoding="utf-8"?>
<p:tagLst xmlns:p="http://schemas.openxmlformats.org/presentationml/2006/main">
  <p:tag name="KSO_WM_DIAGRAM_VIRTUALLY_FRAME" val="{&quot;height&quot;:402.25,&quot;left&quot;:304.5,&quot;top&quot;:84.6,&quot;width&quot;:608.1}"/>
</p:tagLst>
</file>

<file path=ppt/tags/tag57.xml><?xml version="1.0" encoding="utf-8"?>
<p:tagLst xmlns:p="http://schemas.openxmlformats.org/presentationml/2006/main">
  <p:tag name="KSO_WM_DIAGRAM_VIRTUALLY_FRAME" val="{&quot;height&quot;:402.25,&quot;left&quot;:304.5,&quot;top&quot;:84.6,&quot;width&quot;:608.1}"/>
</p:tagLst>
</file>

<file path=ppt/tags/tag58.xml><?xml version="1.0" encoding="utf-8"?>
<p:tagLst xmlns:p="http://schemas.openxmlformats.org/presentationml/2006/main">
  <p:tag name="KSO_WM_DIAGRAM_VIRTUALLY_FRAME" val="{&quot;height&quot;:402.25,&quot;left&quot;:304.5,&quot;top&quot;:84.6,&quot;width&quot;:608.1}"/>
</p:tagLst>
</file>

<file path=ppt/tags/tag59.xml><?xml version="1.0" encoding="utf-8"?>
<p:tagLst xmlns:p="http://schemas.openxmlformats.org/presentationml/2006/main">
  <p:tag name="KSO_WM_DIAGRAM_VIRTUALLY_FRAME" val="{&quot;height&quot;:402.25,&quot;left&quot;:304.5,&quot;top&quot;:84.6,&quot;width&quot;:608.1}"/>
</p:tagLst>
</file>

<file path=ppt/tags/tag6.xml><?xml version="1.0" encoding="utf-8"?>
<p:tagLst xmlns:p="http://schemas.openxmlformats.org/presentationml/2006/main">
  <p:tag name="KSO_WM_DIAGRAM_VIRTUALLY_FRAME" val="{&quot;height&quot;:402.25,&quot;left&quot;:304.5,&quot;top&quot;:84.6,&quot;width&quot;:608.1}"/>
</p:tagLst>
</file>

<file path=ppt/tags/tag60.xml><?xml version="1.0" encoding="utf-8"?>
<p:tagLst xmlns:p="http://schemas.openxmlformats.org/presentationml/2006/main">
  <p:tag name="KSO_WM_DIAGRAM_VIRTUALLY_FRAME" val="{&quot;height&quot;:402.25,&quot;left&quot;:304.5,&quot;top&quot;:84.6,&quot;width&quot;:608.1}"/>
</p:tagLst>
</file>

<file path=ppt/tags/tag61.xml><?xml version="1.0" encoding="utf-8"?>
<p:tagLst xmlns:p="http://schemas.openxmlformats.org/presentationml/2006/main">
  <p:tag name="KSO_WM_DIAGRAM_VIRTUALLY_FRAME" val="{&quot;height&quot;:402.25,&quot;left&quot;:304.5,&quot;top&quot;:84.6,&quot;width&quot;:608.1}"/>
</p:tagLst>
</file>

<file path=ppt/tags/tag62.xml><?xml version="1.0" encoding="utf-8"?>
<p:tagLst xmlns:p="http://schemas.openxmlformats.org/presentationml/2006/main">
  <p:tag name="KSO_WM_DIAGRAM_VIRTUALLY_FRAME" val="{&quot;height&quot;:402.25,&quot;left&quot;:304.5,&quot;top&quot;:84.6,&quot;width&quot;:608.1}"/>
</p:tagLst>
</file>

<file path=ppt/tags/tag63.xml><?xml version="1.0" encoding="utf-8"?>
<p:tagLst xmlns:p="http://schemas.openxmlformats.org/presentationml/2006/main">
  <p:tag name="KSO_WM_DIAGRAM_VIRTUALLY_FRAME" val="{&quot;height&quot;:402.25,&quot;left&quot;:304.5,&quot;top&quot;:84.6,&quot;width&quot;:608.1}"/>
</p:tagLst>
</file>

<file path=ppt/tags/tag64.xml><?xml version="1.0" encoding="utf-8"?>
<p:tagLst xmlns:p="http://schemas.openxmlformats.org/presentationml/2006/main">
  <p:tag name="KSO_WM_DIAGRAM_VIRTUALLY_FRAME" val="{&quot;height&quot;:402.25,&quot;left&quot;:304.5,&quot;top&quot;:84.6,&quot;width&quot;:608.1}"/>
</p:tagLst>
</file>

<file path=ppt/tags/tag65.xml><?xml version="1.0" encoding="utf-8"?>
<p:tagLst xmlns:p="http://schemas.openxmlformats.org/presentationml/2006/main">
  <p:tag name="KSO_WM_DIAGRAM_VIRTUALLY_FRAME" val="{&quot;height&quot;:402.25,&quot;left&quot;:304.5,&quot;top&quot;:84.6,&quot;width&quot;:608.1}"/>
</p:tagLst>
</file>

<file path=ppt/tags/tag66.xml><?xml version="1.0" encoding="utf-8"?>
<p:tagLst xmlns:p="http://schemas.openxmlformats.org/presentationml/2006/main">
  <p:tag name="KSO_WM_DIAGRAM_VIRTUALLY_FRAME" val="{&quot;height&quot;:402.25,&quot;left&quot;:304.5,&quot;top&quot;:84.6,&quot;width&quot;:608.1}"/>
</p:tagLst>
</file>

<file path=ppt/tags/tag67.xml><?xml version="1.0" encoding="utf-8"?>
<p:tagLst xmlns:p="http://schemas.openxmlformats.org/presentationml/2006/main">
  <p:tag name="KSO_WM_DIAGRAM_VIRTUALLY_FRAME" val="{&quot;height&quot;:402.25,&quot;left&quot;:304.5,&quot;top&quot;:84.6,&quot;width&quot;:608.1}"/>
</p:tagLst>
</file>

<file path=ppt/tags/tag68.xml><?xml version="1.0" encoding="utf-8"?>
<p:tagLst xmlns:p="http://schemas.openxmlformats.org/presentationml/2006/main">
  <p:tag name="KSO_WM_DIAGRAM_VIRTUALLY_FRAME" val="{&quot;height&quot;:402.25,&quot;left&quot;:304.5,&quot;top&quot;:84.6,&quot;width&quot;:608.1}"/>
</p:tagLst>
</file>

<file path=ppt/tags/tag69.xml><?xml version="1.0" encoding="utf-8"?>
<p:tagLst xmlns:p="http://schemas.openxmlformats.org/presentationml/2006/main">
  <p:tag name="KSO_WM_DIAGRAM_VIRTUALLY_FRAME" val="{&quot;height&quot;:402.25,&quot;left&quot;:304.5,&quot;top&quot;:84.6,&quot;width&quot;:608.1}"/>
</p:tagLst>
</file>

<file path=ppt/tags/tag7.xml><?xml version="1.0" encoding="utf-8"?>
<p:tagLst xmlns:p="http://schemas.openxmlformats.org/presentationml/2006/main">
  <p:tag name="KSO_WM_DIAGRAM_VIRTUALLY_FRAME" val="{&quot;height&quot;:402.25,&quot;left&quot;:304.5,&quot;top&quot;:84.6,&quot;width&quot;:608.1}"/>
</p:tagLst>
</file>

<file path=ppt/tags/tag70.xml><?xml version="1.0" encoding="utf-8"?>
<p:tagLst xmlns:p="http://schemas.openxmlformats.org/presentationml/2006/main">
  <p:tag name="KSO_WM_DIAGRAM_VIRTUALLY_FRAME" val="{&quot;height&quot;:402.25,&quot;left&quot;:304.5,&quot;top&quot;:84.6,&quot;width&quot;:608.1}"/>
</p:tagLst>
</file>

<file path=ppt/tags/tag71.xml><?xml version="1.0" encoding="utf-8"?>
<p:tagLst xmlns:p="http://schemas.openxmlformats.org/presentationml/2006/main">
  <p:tag name="KSO_WM_DIAGRAM_VIRTUALLY_FRAME" val="{&quot;height&quot;:402.25,&quot;left&quot;:304.5,&quot;top&quot;:84.6,&quot;width&quot;:608.1}"/>
</p:tagLst>
</file>

<file path=ppt/tags/tag72.xml><?xml version="1.0" encoding="utf-8"?>
<p:tagLst xmlns:p="http://schemas.openxmlformats.org/presentationml/2006/main">
  <p:tag name="KSO_WM_DIAGRAM_VIRTUALLY_FRAME" val="{&quot;height&quot;:402.25,&quot;left&quot;:304.5,&quot;top&quot;:84.6,&quot;width&quot;:608.1}"/>
</p:tagLst>
</file>

<file path=ppt/tags/tag73.xml><?xml version="1.0" encoding="utf-8"?>
<p:tagLst xmlns:p="http://schemas.openxmlformats.org/presentationml/2006/main">
  <p:tag name="KSO_WM_DIAGRAM_VIRTUALLY_FRAME" val="{&quot;height&quot;:402.25,&quot;left&quot;:304.5,&quot;top&quot;:84.6,&quot;width&quot;:608.1}"/>
</p:tagLst>
</file>

<file path=ppt/tags/tag74.xml><?xml version="1.0" encoding="utf-8"?>
<p:tagLst xmlns:p="http://schemas.openxmlformats.org/presentationml/2006/main">
  <p:tag name="KSO_WM_DIAGRAM_VIRTUALLY_FRAME" val="{&quot;height&quot;:402.25,&quot;left&quot;:304.5,&quot;top&quot;:84.6,&quot;width&quot;:608.1}"/>
</p:tagLst>
</file>

<file path=ppt/tags/tag75.xml><?xml version="1.0" encoding="utf-8"?>
<p:tagLst xmlns:p="http://schemas.openxmlformats.org/presentationml/2006/main">
  <p:tag name="KSO_WM_DIAGRAM_VIRTUALLY_FRAME" val="{&quot;height&quot;:402.25,&quot;left&quot;:304.5,&quot;top&quot;:84.6,&quot;width&quot;:608.1}"/>
</p:tagLst>
</file>

<file path=ppt/tags/tag76.xml><?xml version="1.0" encoding="utf-8"?>
<p:tagLst xmlns:p="http://schemas.openxmlformats.org/presentationml/2006/main">
  <p:tag name="KSO_WM_DIAGRAM_VIRTUALLY_FRAME" val="{&quot;height&quot;:402.25,&quot;left&quot;:304.5,&quot;top&quot;:84.6,&quot;width&quot;:608.1}"/>
</p:tagLst>
</file>

<file path=ppt/tags/tag77.xml><?xml version="1.0" encoding="utf-8"?>
<p:tagLst xmlns:p="http://schemas.openxmlformats.org/presentationml/2006/main">
  <p:tag name="KSO_WM_DIAGRAM_VIRTUALLY_FRAME" val="{&quot;height&quot;:402.25,&quot;left&quot;:304.5,&quot;top&quot;:84.6,&quot;width&quot;:608.1}"/>
</p:tagLst>
</file>

<file path=ppt/tags/tag78.xml><?xml version="1.0" encoding="utf-8"?>
<p:tagLst xmlns:p="http://schemas.openxmlformats.org/presentationml/2006/main">
  <p:tag name="KSO_WM_DIAGRAM_VIRTUALLY_FRAME" val="{&quot;height&quot;:402.25,&quot;left&quot;:304.5,&quot;top&quot;:84.6,&quot;width&quot;:608.1}"/>
</p:tagLst>
</file>

<file path=ppt/tags/tag79.xml><?xml version="1.0" encoding="utf-8"?>
<p:tagLst xmlns:p="http://schemas.openxmlformats.org/presentationml/2006/main">
  <p:tag name="KSO_WM_DIAGRAM_VIRTUALLY_FRAME" val="{&quot;height&quot;:402.25,&quot;left&quot;:304.5,&quot;top&quot;:84.6,&quot;width&quot;:608.1}"/>
</p:tagLst>
</file>

<file path=ppt/tags/tag8.xml><?xml version="1.0" encoding="utf-8"?>
<p:tagLst xmlns:p="http://schemas.openxmlformats.org/presentationml/2006/main">
  <p:tag name="KSO_WM_DIAGRAM_VIRTUALLY_FRAME" val="{&quot;height&quot;:402.25,&quot;left&quot;:304.5,&quot;top&quot;:84.6,&quot;width&quot;:608.1}"/>
</p:tagLst>
</file>

<file path=ppt/tags/tag80.xml><?xml version="1.0" encoding="utf-8"?>
<p:tagLst xmlns:p="http://schemas.openxmlformats.org/presentationml/2006/main">
  <p:tag name="KSO_WM_DIAGRAM_VIRTUALLY_FRAME" val="{&quot;height&quot;:402.25,&quot;left&quot;:304.5,&quot;top&quot;:84.6,&quot;width&quot;:608.1}"/>
</p:tagLst>
</file>

<file path=ppt/tags/tag81.xml><?xml version="1.0" encoding="utf-8"?>
<p:tagLst xmlns:p="http://schemas.openxmlformats.org/presentationml/2006/main">
  <p:tag name="KSO_WM_DIAGRAM_VIRTUALLY_FRAME" val="{&quot;height&quot;:402.25,&quot;left&quot;:304.5,&quot;top&quot;:84.6,&quot;width&quot;:608.1}"/>
</p:tagLst>
</file>

<file path=ppt/tags/tag82.xml><?xml version="1.0" encoding="utf-8"?>
<p:tagLst xmlns:p="http://schemas.openxmlformats.org/presentationml/2006/main">
  <p:tag name="KSO_WM_DIAGRAM_VIRTUALLY_FRAME" val="{&quot;height&quot;:402.25,&quot;left&quot;:304.5,&quot;top&quot;:84.6,&quot;width&quot;:608.1}"/>
</p:tagLst>
</file>

<file path=ppt/tags/tag83.xml><?xml version="1.0" encoding="utf-8"?>
<p:tagLst xmlns:p="http://schemas.openxmlformats.org/presentationml/2006/main">
  <p:tag name="KSO_WM_DIAGRAM_VIRTUALLY_FRAME" val="{&quot;height&quot;:402.25,&quot;left&quot;:304.5,&quot;top&quot;:84.6,&quot;width&quot;:608.1}"/>
</p:tagLst>
</file>

<file path=ppt/tags/tag84.xml><?xml version="1.0" encoding="utf-8"?>
<p:tagLst xmlns:p="http://schemas.openxmlformats.org/presentationml/2006/main">
  <p:tag name="KSO_WM_DIAGRAM_VIRTUALLY_FRAME" val="{&quot;height&quot;:402.25,&quot;left&quot;:304.5,&quot;top&quot;:84.6,&quot;width&quot;:608.1}"/>
</p:tagLst>
</file>

<file path=ppt/tags/tag85.xml><?xml version="1.0" encoding="utf-8"?>
<p:tagLst xmlns:p="http://schemas.openxmlformats.org/presentationml/2006/main">
  <p:tag name="KSO_WM_DIAGRAM_VIRTUALLY_FRAME" val="{&quot;height&quot;:402.25,&quot;left&quot;:304.5,&quot;top&quot;:84.6,&quot;width&quot;:608.1}"/>
</p:tagLst>
</file>

<file path=ppt/tags/tag86.xml><?xml version="1.0" encoding="utf-8"?>
<p:tagLst xmlns:p="http://schemas.openxmlformats.org/presentationml/2006/main">
  <p:tag name="KSO_WM_DIAGRAM_VIRTUALLY_FRAME" val="{&quot;height&quot;:402.25,&quot;left&quot;:304.5,&quot;top&quot;:84.6,&quot;width&quot;:608.1}"/>
</p:tagLst>
</file>

<file path=ppt/tags/tag87.xml><?xml version="1.0" encoding="utf-8"?>
<p:tagLst xmlns:p="http://schemas.openxmlformats.org/presentationml/2006/main">
  <p:tag name="KSO_WM_DIAGRAM_VIRTUALLY_FRAME" val="{&quot;height&quot;:402.25,&quot;left&quot;:304.5,&quot;top&quot;:84.6,&quot;width&quot;:608.1}"/>
</p:tagLst>
</file>

<file path=ppt/tags/tag88.xml><?xml version="1.0" encoding="utf-8"?>
<p:tagLst xmlns:p="http://schemas.openxmlformats.org/presentationml/2006/main">
  <p:tag name="KSO_WM_DIAGRAM_VIRTUALLY_FRAME" val="{&quot;height&quot;:402.25,&quot;left&quot;:304.5,&quot;top&quot;:84.6,&quot;width&quot;:608.1}"/>
</p:tagLst>
</file>

<file path=ppt/tags/tag89.xml><?xml version="1.0" encoding="utf-8"?>
<p:tagLst xmlns:p="http://schemas.openxmlformats.org/presentationml/2006/main">
  <p:tag name="KSO_WM_DIAGRAM_VIRTUALLY_FRAME" val="{&quot;height&quot;:402.25,&quot;left&quot;:304.5,&quot;top&quot;:84.6,&quot;width&quot;:608.1}"/>
</p:tagLst>
</file>

<file path=ppt/tags/tag9.xml><?xml version="1.0" encoding="utf-8"?>
<p:tagLst xmlns:p="http://schemas.openxmlformats.org/presentationml/2006/main">
  <p:tag name="KSO_WM_DIAGRAM_VIRTUALLY_FRAME" val="{&quot;height&quot;:402.25,&quot;left&quot;:304.5,&quot;top&quot;:84.6,&quot;width&quot;:608.1}"/>
</p:tagLst>
</file>

<file path=ppt/tags/tag90.xml><?xml version="1.0" encoding="utf-8"?>
<p:tagLst xmlns:p="http://schemas.openxmlformats.org/presentationml/2006/main">
  <p:tag name="KSO_WM_DIAGRAM_VIRTUALLY_FRAME" val="{&quot;height&quot;:402.25,&quot;left&quot;:304.5,&quot;top&quot;:84.6,&quot;width&quot;:608.1}"/>
</p:tagLst>
</file>

<file path=ppt/tags/tag91.xml><?xml version="1.0" encoding="utf-8"?>
<p:tagLst xmlns:p="http://schemas.openxmlformats.org/presentationml/2006/main">
  <p:tag name="KSO_WM_DIAGRAM_VIRTUALLY_FRAME" val="{&quot;height&quot;:402.25,&quot;left&quot;:304.5,&quot;top&quot;:84.6,&quot;width&quot;:608.1}"/>
</p:tagLst>
</file>

<file path=ppt/tags/tag92.xml><?xml version="1.0" encoding="utf-8"?>
<p:tagLst xmlns:p="http://schemas.openxmlformats.org/presentationml/2006/main">
  <p:tag name="KSO_WM_DIAGRAM_VIRTUALLY_FRAME" val="{&quot;height&quot;:402.25,&quot;left&quot;:304.5,&quot;top&quot;:84.6,&quot;width&quot;:608.1}"/>
</p:tagLst>
</file>

<file path=ppt/tags/tag93.xml><?xml version="1.0" encoding="utf-8"?>
<p:tagLst xmlns:p="http://schemas.openxmlformats.org/presentationml/2006/main">
  <p:tag name="KSO_WM_DIAGRAM_VIRTUALLY_FRAME" val="{&quot;height&quot;:402.25,&quot;left&quot;:304.5,&quot;top&quot;:84.6,&quot;width&quot;:608.1}"/>
</p:tagLst>
</file>

<file path=ppt/tags/tag94.xml><?xml version="1.0" encoding="utf-8"?>
<p:tagLst xmlns:p="http://schemas.openxmlformats.org/presentationml/2006/main">
  <p:tag name="KSO_WM_DIAGRAM_VIRTUALLY_FRAME" val="{&quot;height&quot;:402.25,&quot;left&quot;:304.5,&quot;top&quot;:84.6,&quot;width&quot;:608.1}"/>
</p:tagLst>
</file>

<file path=ppt/tags/tag95.xml><?xml version="1.0" encoding="utf-8"?>
<p:tagLst xmlns:p="http://schemas.openxmlformats.org/presentationml/2006/main">
  <p:tag name="KSO_WM_DIAGRAM_VIRTUALLY_FRAME" val="{&quot;height&quot;:402.25,&quot;left&quot;:304.5,&quot;top&quot;:84.6,&quot;width&quot;:608.1}"/>
</p:tagLst>
</file>

<file path=ppt/tags/tag96.xml><?xml version="1.0" encoding="utf-8"?>
<p:tagLst xmlns:p="http://schemas.openxmlformats.org/presentationml/2006/main">
  <p:tag name="KSO_WM_DIAGRAM_VIRTUALLY_FRAME" val="{&quot;height&quot;:402.25,&quot;left&quot;:304.5,&quot;top&quot;:84.6,&quot;width&quot;:608.1}"/>
</p:tagLst>
</file>

<file path=ppt/tags/tag97.xml><?xml version="1.0" encoding="utf-8"?>
<p:tagLst xmlns:p="http://schemas.openxmlformats.org/presentationml/2006/main">
  <p:tag name="KSO_WM_DIAGRAM_VIRTUALLY_FRAME" val="{&quot;height&quot;:402.25,&quot;left&quot;:304.5,&quot;top&quot;:84.6,&quot;width&quot;:608.1}"/>
</p:tagLst>
</file>

<file path=ppt/tags/tag98.xml><?xml version="1.0" encoding="utf-8"?>
<p:tagLst xmlns:p="http://schemas.openxmlformats.org/presentationml/2006/main">
  <p:tag name="KSO_WM_DIAGRAM_VIRTUALLY_FRAME" val="{&quot;height&quot;:402.25,&quot;left&quot;:304.5,&quot;top&quot;:84.6,&quot;width&quot;:608.1}"/>
</p:tagLst>
</file>

<file path=ppt/tags/tag99.xml><?xml version="1.0" encoding="utf-8"?>
<p:tagLst xmlns:p="http://schemas.openxmlformats.org/presentationml/2006/main">
  <p:tag name="KSO_WM_DIAGRAM_VIRTUALLY_FRAME" val="{&quot;height&quot;:402.25,&quot;left&quot;:304.5,&quot;top&quot;:84.6,&quot;width&quot;:608.1}"/>
</p:tagLst>
</file>

<file path=ppt/theme/theme1.xml><?xml version="1.0" encoding="utf-8"?>
<a:theme xmlns:a="http://schemas.openxmlformats.org/drawingml/2006/main" name="Banded Design Yellow 16x9">
  <a:themeElements>
    <a:clrScheme name="Banded_Design_Yellow">
      <a:dk1>
        <a:srgbClr val="323232"/>
      </a:dk1>
      <a:lt1>
        <a:sysClr val="window" lastClr="FFFFFF"/>
      </a:lt1>
      <a:dk2>
        <a:srgbClr val="000000"/>
      </a:dk2>
      <a:lt2>
        <a:srgbClr val="E5E8E8"/>
      </a:lt2>
      <a:accent1>
        <a:srgbClr val="FFCD36"/>
      </a:accent1>
      <a:accent2>
        <a:srgbClr val="F29E3E"/>
      </a:accent2>
      <a:accent3>
        <a:srgbClr val="83C546"/>
      </a:accent3>
      <a:accent4>
        <a:srgbClr val="52C1CA"/>
      </a:accent4>
      <a:accent5>
        <a:srgbClr val="7384CA"/>
      </a:accent5>
      <a:accent6>
        <a:srgbClr val="DA6A89"/>
      </a:accent6>
      <a:hlink>
        <a:srgbClr val="88CACA"/>
      </a:hlink>
      <a:folHlink>
        <a:srgbClr val="91A7CA"/>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anded_Design_Yellow">
      <a:dk1>
        <a:srgbClr val="595959"/>
      </a:dk1>
      <a:lt1>
        <a:sysClr val="window" lastClr="FFFFFF"/>
      </a:lt1>
      <a:dk2>
        <a:srgbClr val="323232"/>
      </a:dk2>
      <a:lt2>
        <a:srgbClr val="E5E8E8"/>
      </a:lt2>
      <a:accent1>
        <a:srgbClr val="FFCD36"/>
      </a:accent1>
      <a:accent2>
        <a:srgbClr val="F29E3E"/>
      </a:accent2>
      <a:accent3>
        <a:srgbClr val="83C546"/>
      </a:accent3>
      <a:accent4>
        <a:srgbClr val="52C1CA"/>
      </a:accent4>
      <a:accent5>
        <a:srgbClr val="7384CA"/>
      </a:accent5>
      <a:accent6>
        <a:srgbClr val="DA6A89"/>
      </a:accent6>
      <a:hlink>
        <a:srgbClr val="88CACA"/>
      </a:hlink>
      <a:folHlink>
        <a:srgbClr val="91A7CA"/>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nded_Design_Yellow">
      <a:dk1>
        <a:srgbClr val="595959"/>
      </a:dk1>
      <a:lt1>
        <a:sysClr val="window" lastClr="FFFFFF"/>
      </a:lt1>
      <a:dk2>
        <a:srgbClr val="323232"/>
      </a:dk2>
      <a:lt2>
        <a:srgbClr val="E5E8E8"/>
      </a:lt2>
      <a:accent1>
        <a:srgbClr val="FFCD36"/>
      </a:accent1>
      <a:accent2>
        <a:srgbClr val="F29E3E"/>
      </a:accent2>
      <a:accent3>
        <a:srgbClr val="83C546"/>
      </a:accent3>
      <a:accent4>
        <a:srgbClr val="52C1CA"/>
      </a:accent4>
      <a:accent5>
        <a:srgbClr val="7384CA"/>
      </a:accent5>
      <a:accent6>
        <a:srgbClr val="DA6A89"/>
      </a:accent6>
      <a:hlink>
        <a:srgbClr val="88CACA"/>
      </a:hlink>
      <a:folHlink>
        <a:srgbClr val="91A7CA"/>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8910</Words>
  <Application>WPS 演示</Application>
  <PresentationFormat>自定义</PresentationFormat>
  <Paragraphs>997</Paragraphs>
  <Slides>131</Slides>
  <Notes>14</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140</vt:i4>
      </vt:variant>
      <vt:variant>
        <vt:lpstr>幻灯片标题</vt:lpstr>
      </vt:variant>
      <vt:variant>
        <vt:i4>131</vt:i4>
      </vt:variant>
    </vt:vector>
  </HeadingPairs>
  <TitlesOfParts>
    <vt:vector size="290" baseType="lpstr">
      <vt:lpstr>Arial</vt:lpstr>
      <vt:lpstr>宋体</vt:lpstr>
      <vt:lpstr>Wingdings</vt:lpstr>
      <vt:lpstr>Microsoft YaHei UI</vt:lpstr>
      <vt:lpstr>华文新魏</vt:lpstr>
      <vt:lpstr>Times New Roman</vt:lpstr>
      <vt:lpstr>微软雅黑</vt:lpstr>
      <vt:lpstr>Verdana</vt:lpstr>
      <vt:lpstr>Book Antiqua</vt:lpstr>
      <vt:lpstr>Arial Unicode MS</vt:lpstr>
      <vt:lpstr>楷体_GB2312</vt:lpstr>
      <vt:lpstr>新宋体</vt:lpstr>
      <vt:lpstr>华文中宋</vt:lpstr>
      <vt:lpstr>幼圆</vt:lpstr>
      <vt:lpstr>华文行楷</vt:lpstr>
      <vt:lpstr>Arial</vt:lpstr>
      <vt:lpstr>魏碑</vt:lpstr>
      <vt:lpstr>Symbol</vt:lpstr>
      <vt:lpstr>Banded Design Yellow 16x9</vt:lpstr>
      <vt:lpstr>Paint.Picture</vt:lpstr>
      <vt:lpstr>Word.Document.8</vt:lpstr>
      <vt:lpstr>Equation.3</vt:lpstr>
      <vt:lpstr>Equation.3</vt:lpstr>
      <vt:lpstr>Equation.3</vt:lpstr>
      <vt:lpstr>Equation.3</vt:lpstr>
      <vt:lpstr>Paint.Picture</vt:lpstr>
      <vt:lpstr>Paint.Picture</vt:lpstr>
      <vt:lpstr>Equation.3</vt:lpstr>
      <vt:lpstr>Equation.3</vt:lpstr>
      <vt:lpstr>Equation.3</vt:lpstr>
      <vt:lpstr>Equation.3</vt:lpstr>
      <vt:lpstr>Word.Document.8</vt:lpstr>
      <vt:lpstr>Equation.3</vt:lpstr>
      <vt:lpstr>Equation.DSMT4</vt:lpstr>
      <vt:lpstr>Paint.Picture</vt:lpstr>
      <vt:lpstr>Paint.Picture</vt:lpstr>
      <vt:lpstr>Paint.Picture</vt:lpstr>
      <vt:lpstr>Paint.Picture</vt:lpstr>
      <vt:lpstr>Paint.Picture</vt:lpstr>
      <vt:lpstr>Paint.Picture</vt:lpstr>
      <vt:lpstr>Paint.Picture</vt:lpstr>
      <vt:lpstr>Paint.Picture</vt:lpstr>
      <vt:lpstr>Word.Document.8</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Word.Document.8</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Word.Document.8</vt:lpstr>
      <vt:lpstr>Paint.Picture</vt:lpstr>
      <vt:lpstr>Paint.Picture</vt:lpstr>
      <vt:lpstr>Equation.3</vt:lpstr>
      <vt:lpstr>Equation.3</vt:lpstr>
      <vt:lpstr>Equation.3</vt:lpstr>
      <vt:lpstr>Equation.3</vt:lpstr>
      <vt:lpstr>Word.Document.8</vt:lpstr>
      <vt:lpstr>Equation.DSMT4</vt:lpstr>
      <vt:lpstr>Equation.3</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Paint.Picture</vt:lpstr>
      <vt:lpstr>Word.Document.8</vt:lpstr>
      <vt:lpstr>Word.Document.8</vt:lpstr>
      <vt:lpstr>Word.Document.8</vt:lpstr>
      <vt:lpstr>Equation.3</vt:lpstr>
      <vt:lpstr>Equation.3</vt:lpstr>
      <vt:lpstr>Word.Document.8</vt:lpstr>
      <vt:lpstr>Word.Document.8</vt:lpstr>
      <vt:lpstr>Word.Document.8</vt:lpstr>
      <vt:lpstr>Word.Document.8</vt:lpstr>
      <vt:lpstr>Word.Document.8</vt:lpstr>
      <vt:lpstr>Paint.Picture</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Paint.Picture</vt:lpstr>
      <vt:lpstr>Word.Document.8</vt:lpstr>
      <vt:lpstr>Word.Document.8</vt:lpstr>
      <vt:lpstr>Word.Document.8</vt:lpstr>
      <vt:lpstr>Word.Document.8</vt:lpstr>
      <vt:lpstr>Word.Document.8</vt:lpstr>
      <vt:lpstr>Equation.DSMT4</vt:lpstr>
      <vt:lpstr>Word.Document.8</vt:lpstr>
      <vt:lpstr>Word.Document.8</vt:lpstr>
      <vt:lpstr>Word.Document.8</vt:lpstr>
      <vt:lpstr>Equation.3</vt:lpstr>
      <vt:lpstr>Paint.Picture</vt:lpstr>
      <vt:lpstr>Equation.3</vt:lpstr>
      <vt:lpstr>Equation.3</vt:lpstr>
      <vt:lpstr>Equation.3</vt:lpstr>
      <vt:lpstr>MS_ClipArt_Gallery.2</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Equation.KSEE3</vt:lpstr>
      <vt:lpstr>Equation.3</vt:lpstr>
      <vt:lpstr>Equation.3</vt:lpstr>
      <vt:lpstr>初等模型与随机模型</vt:lpstr>
      <vt:lpstr>PowerPoint 演示文稿</vt:lpstr>
      <vt:lpstr>PowerPoint 演示文稿</vt:lpstr>
      <vt:lpstr>PowerPoint 演示文稿</vt:lpstr>
      <vt:lpstr>PowerPoint 演示文稿</vt:lpstr>
      <vt:lpstr>双层玻璃窗功效—张敬信《数学建模：算法与编程实现》</vt:lpstr>
      <vt:lpstr>一、问题提出</vt:lpstr>
      <vt:lpstr>二、明确问题</vt:lpstr>
      <vt:lpstr>PowerPoint 演示文稿</vt:lpstr>
      <vt:lpstr>PowerPoint 演示文稿</vt:lpstr>
      <vt:lpstr>PowerPoint 演示文稿</vt:lpstr>
      <vt:lpstr>三、模型假设</vt:lpstr>
      <vt:lpstr>三、模型假设</vt:lpstr>
      <vt:lpstr>四、建立模型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一.问题提出</vt:lpstr>
      <vt:lpstr>PowerPoint 演示文稿</vt:lpstr>
      <vt:lpstr>PowerPoint 演示文稿</vt:lpstr>
      <vt:lpstr>PowerPoint 演示文稿</vt:lpstr>
      <vt:lpstr>PowerPoint 演示文稿</vt:lpstr>
      <vt:lpstr>PowerPoint 演示文稿</vt:lpstr>
      <vt:lpstr>1.问题提出</vt:lpstr>
      <vt:lpstr>2. 模型假设和模型</vt:lpstr>
      <vt:lpstr>PowerPoint 演示文稿</vt:lpstr>
      <vt:lpstr>PowerPoint 演示文稿</vt:lpstr>
      <vt:lpstr>PowerPoint 演示文稿</vt:lpstr>
      <vt:lpstr>PowerPoint 演示文稿</vt:lpstr>
      <vt:lpstr>3.模型结果和推广</vt:lpstr>
      <vt:lpstr>PowerPoint 演示文稿</vt:lpstr>
      <vt:lpstr>PowerPoint 演示文稿</vt:lpstr>
      <vt:lpstr>PowerPoint 演示文稿</vt:lpstr>
      <vt:lpstr>1.问题提出</vt:lpstr>
      <vt:lpstr>2. 模型</vt:lpstr>
      <vt:lpstr>PowerPoint 演示文稿</vt:lpstr>
      <vt:lpstr>PowerPoint 演示文稿</vt:lpstr>
      <vt:lpstr>PowerPoint 演示文稿</vt:lpstr>
      <vt:lpstr>1.问题提出</vt:lpstr>
      <vt:lpstr>2. 模型</vt:lpstr>
      <vt:lpstr>PowerPoint 演示文稿</vt:lpstr>
      <vt:lpstr>1.问题提出</vt:lpstr>
      <vt:lpstr>2.模型假设</vt:lpstr>
      <vt:lpstr>3.符号说明</vt:lpstr>
      <vt:lpstr>4.模型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经验模型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具体例子可以看相关教材，例如电阻、给药方案、水塔流量估计等问题，此处略。</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移倩脸美俜</cp:lastModifiedBy>
  <cp:revision>399</cp:revision>
  <dcterms:created xsi:type="dcterms:W3CDTF">2017-08-25T10:23:00Z</dcterms:created>
  <dcterms:modified xsi:type="dcterms:W3CDTF">2024-07-09T14:37:15Z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TC029009979991</vt:lpwstr>
  </property>
  <property fmtid="{D5CDD505-2E9C-101B-9397-08002B2CF9AE}" pid="3" name="KSOProductBuildVer">
    <vt:lpwstr>2052-12.1.0.16929</vt:lpwstr>
  </property>
  <property fmtid="{D5CDD505-2E9C-101B-9397-08002B2CF9AE}" pid="4" name="ICV">
    <vt:lpwstr>F3A9C7B3B48A48679E7C5BE2A6E2E7AB</vt:lpwstr>
  </property>
</Properties>
</file>